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18"/>
  </p:notesMasterIdLst>
  <p:sldIdLst>
    <p:sldId id="258" r:id="rId2"/>
    <p:sldId id="257" r:id="rId3"/>
    <p:sldId id="259" r:id="rId4"/>
    <p:sldId id="262" r:id="rId5"/>
    <p:sldId id="267" r:id="rId6"/>
    <p:sldId id="268" r:id="rId7"/>
    <p:sldId id="269" r:id="rId8"/>
    <p:sldId id="270" r:id="rId9"/>
    <p:sldId id="273" r:id="rId10"/>
    <p:sldId id="274" r:id="rId11"/>
    <p:sldId id="275" r:id="rId12"/>
    <p:sldId id="271" r:id="rId13"/>
    <p:sldId id="277" r:id="rId14"/>
    <p:sldId id="283" r:id="rId15"/>
    <p:sldId id="284" r:id="rId16"/>
    <p:sldId id="286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00EA5"/>
    <a:srgbClr val="FF66CC"/>
    <a:srgbClr val="0099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708" autoAdjust="0"/>
    <p:restoredTop sz="94671" autoAdjust="0"/>
  </p:normalViewPr>
  <p:slideViewPr>
    <p:cSldViewPr>
      <p:cViewPr varScale="1">
        <p:scale>
          <a:sx n="70" d="100"/>
          <a:sy n="70" d="100"/>
        </p:scale>
        <p:origin x="-708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#1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>
        <a:xfrm>
          <a:off x="1273857" y="815268"/>
          <a:ext cx="6498543" cy="1477674"/>
        </a:xfr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25400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/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NÁZEV:</a:t>
          </a:r>
          <a:r>
            <a:rPr lang="cs-CZ" sz="2000" baseline="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 VY_32_INOVACE_12_ Jazyk  anglický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>
        <a:xfrm>
          <a:off x="1273857" y="0"/>
          <a:ext cx="6498543" cy="2547714"/>
        </a:xfr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25400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/>
      </dgm:spPr>
      <dgm:t>
        <a:bodyPr/>
        <a:lstStyle/>
        <a:p>
          <a:pPr algn="l" rtl="0"/>
          <a:r>
            <a:rPr lang="cs-CZ" sz="16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NÁZEV ŠKOLY:  ZŠ a MŠ Osoblaha, příspěvková organizace</a:t>
          </a:r>
          <a:endParaRPr lang="cs-CZ" sz="16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>
        <a:xfrm>
          <a:off x="1273857" y="407634"/>
          <a:ext cx="6498543" cy="2012694"/>
        </a:xfr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25400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/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AUTOR:  Miroslava </a:t>
          </a:r>
          <a:r>
            <a:rPr lang="cs-CZ" sz="2000" dirty="0" err="1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Jarkulišová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>
        <a:xfrm>
          <a:off x="1273857" y="1584176"/>
          <a:ext cx="6498543" cy="407634"/>
        </a:xfr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25400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/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ČÍSLO PROJEKTU:   CZ.1.07/1.4.09/21.0816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>
        <a:xfrm>
          <a:off x="1273857" y="1222902"/>
          <a:ext cx="6498543" cy="942654"/>
        </a:xfr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25400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/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TEMA:  At </a:t>
          </a:r>
          <a:r>
            <a:rPr lang="cs-CZ" sz="2000" dirty="0" err="1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home</a:t>
          </a:r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 – my </a:t>
          </a:r>
          <a:r>
            <a:rPr lang="cs-CZ" sz="2000" dirty="0" err="1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flat</a:t>
          </a:r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, my house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rgbClr val="4F81BD">
            <a:hueOff val="0"/>
            <a:satOff val="0"/>
            <a:lumOff val="0"/>
            <a:alphaOff val="0"/>
          </a:srgbClr>
        </a:solidFill>
        <a:ln w="254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</a:ln>
        <a:effectLst/>
      </dgm:spPr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343"/>
      <dgm:spPr>
        <a:prstGeom prst="rect">
          <a:avLst/>
        </a:prstGeom>
      </dgm:spPr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rgbClr val="4F81BD">
            <a:hueOff val="0"/>
            <a:satOff val="0"/>
            <a:lumOff val="0"/>
            <a:alphaOff val="0"/>
          </a:srgbClr>
        </a:solidFill>
        <a:ln w="254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</a:ln>
        <a:effectLst/>
      </dgm:spPr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>
        <a:prstGeom prst="rect">
          <a:avLst/>
        </a:prstGeom>
      </dgm:spPr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rgbClr val="4F81BD">
            <a:hueOff val="0"/>
            <a:satOff val="0"/>
            <a:lumOff val="0"/>
            <a:alphaOff val="0"/>
          </a:srgbClr>
        </a:solidFill>
        <a:ln w="254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</a:ln>
        <a:effectLst/>
      </dgm:spPr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>
        <a:prstGeom prst="rect">
          <a:avLst/>
        </a:prstGeom>
      </dgm:spPr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rgbClr val="4F81BD">
            <a:hueOff val="0"/>
            <a:satOff val="0"/>
            <a:lumOff val="0"/>
            <a:alphaOff val="0"/>
          </a:srgbClr>
        </a:solidFill>
        <a:ln w="254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</a:ln>
        <a:effectLst/>
      </dgm:spPr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>
        <a:prstGeom prst="rect">
          <a:avLst/>
        </a:prstGeom>
      </dgm:spPr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rgbClr val="4F81BD">
            <a:hueOff val="0"/>
            <a:satOff val="0"/>
            <a:lumOff val="0"/>
            <a:alphaOff val="0"/>
          </a:srgbClr>
        </a:solidFill>
        <a:ln w="254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</a:ln>
        <a:effectLst/>
      </dgm:spPr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813" custLinFactNeighborY="-11373"/>
      <dgm:spPr>
        <a:prstGeom prst="rect">
          <a:avLst/>
        </a:prstGeom>
      </dgm:spPr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56EFBE5-C258-4856-B0CE-ABB4552365F6}" type="presOf" srcId="{D1D4F407-5343-4D3F-B5B9-D407B03CAEB4}" destId="{D005CE8C-CC26-4C3E-AC11-E15060ECD759}" srcOrd="0" destOrd="0" presId="urn:microsoft.com/office/officeart/2005/8/layout/target3"/>
    <dgm:cxn modelId="{5535EBFB-D5F7-4147-8C36-151346946F68}" type="presOf" srcId="{4C35D32F-0EAB-4CD7-82EE-45574DC2A586}" destId="{890E4F0B-2866-4A3F-A3C7-2A14B1797930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163A3F7A-0F13-49F9-8AA5-E280AF05D823}" type="presOf" srcId="{4C35D32F-0EAB-4CD7-82EE-45574DC2A586}" destId="{8BEBB6EC-1DAA-4CAC-8A25-BC0FCBD5DBD5}" srcOrd="0" destOrd="0" presId="urn:microsoft.com/office/officeart/2005/8/layout/target3"/>
    <dgm:cxn modelId="{595E54AA-6EE9-4897-B064-337E493C6056}" type="presOf" srcId="{D1D4F407-5343-4D3F-B5B9-D407B03CAEB4}" destId="{AED2198E-93D5-4001-81B4-73124B309672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117D0761-2F3E-480A-AC2A-428DDB96DF75}" type="presOf" srcId="{D8197B8C-B260-4A16-BDF4-0947B075E274}" destId="{5A5FFA88-C948-4069-8E93-59FA12366E83}" srcOrd="1" destOrd="0" presId="urn:microsoft.com/office/officeart/2005/8/layout/target3"/>
    <dgm:cxn modelId="{CC3A3238-E4C1-44CF-BC30-000E2F7EDAD8}" type="presOf" srcId="{D8197B8C-B260-4A16-BDF4-0947B075E274}" destId="{25B08C86-7E15-44DC-BE7F-FFB55DD49D12}" srcOrd="0" destOrd="0" presId="urn:microsoft.com/office/officeart/2005/8/layout/target3"/>
    <dgm:cxn modelId="{D915725E-1856-4F2A-B5C6-D3E4CEA14A46}" type="presOf" srcId="{D1B46980-6531-4606-95E6-44980827E919}" destId="{2BE915AB-18AA-4053-B92C-3BFC9ED204BB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46674283-F548-4AED-87D9-79A9664BBBF3}" type="presOf" srcId="{D1B46980-6531-4606-95E6-44980827E919}" destId="{6140AFEC-043D-4C43-A2F9-D0F5331DF3A3}" srcOrd="0" destOrd="0" presId="urn:microsoft.com/office/officeart/2005/8/layout/target3"/>
    <dgm:cxn modelId="{F868A724-D4C2-4595-B6CE-9E8081E60A54}" type="presOf" srcId="{B651F6E3-6281-48DB-9319-2AEAFDAE7572}" destId="{6BB5E863-4638-4E1D-BFDE-399D028AC4ED}" srcOrd="1" destOrd="0" presId="urn:microsoft.com/office/officeart/2005/8/layout/target3"/>
    <dgm:cxn modelId="{442E43E6-1C8D-4F78-878E-F0D3797EA27C}" type="presOf" srcId="{757F3AB3-0718-4624-B441-E567A8F0AB56}" destId="{333A1088-737F-45CB-B68E-254E46348037}" srcOrd="0" destOrd="0" presId="urn:microsoft.com/office/officeart/2005/8/layout/target3"/>
    <dgm:cxn modelId="{B4C9B90C-1804-4966-B095-245F7D751A98}" type="presOf" srcId="{B651F6E3-6281-48DB-9319-2AEAFDAE7572}" destId="{619D679B-A015-4ECF-8348-D1034C574F40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E21ED81F-2DB2-40AC-A8C6-7BE47F9490EE}" type="presParOf" srcId="{333A1088-737F-45CB-B68E-254E46348037}" destId="{F5ABB229-8D3B-4694-996A-96F23CF14429}" srcOrd="0" destOrd="0" presId="urn:microsoft.com/office/officeart/2005/8/layout/target3"/>
    <dgm:cxn modelId="{55456156-EE4E-4FBB-8F5A-279E3CB9C403}" type="presParOf" srcId="{333A1088-737F-45CB-B68E-254E46348037}" destId="{F41139FD-01EE-4571-8B17-4FB00FC51163}" srcOrd="1" destOrd="0" presId="urn:microsoft.com/office/officeart/2005/8/layout/target3"/>
    <dgm:cxn modelId="{D41D6A58-17E4-4CDC-9A6B-0B0BD973FE6D}" type="presParOf" srcId="{333A1088-737F-45CB-B68E-254E46348037}" destId="{D005CE8C-CC26-4C3E-AC11-E15060ECD759}" srcOrd="2" destOrd="0" presId="urn:microsoft.com/office/officeart/2005/8/layout/target3"/>
    <dgm:cxn modelId="{5F7D4E43-FF68-4CBC-A93B-228088A84F54}" type="presParOf" srcId="{333A1088-737F-45CB-B68E-254E46348037}" destId="{2C702D82-9B77-49B7-9568-BB8EB47C3372}" srcOrd="3" destOrd="0" presId="urn:microsoft.com/office/officeart/2005/8/layout/target3"/>
    <dgm:cxn modelId="{2CAC2D26-A598-4DAB-9A54-B4FE1EEC372D}" type="presParOf" srcId="{333A1088-737F-45CB-B68E-254E46348037}" destId="{A52A0455-90FF-4808-ABD0-F02540D31D5A}" srcOrd="4" destOrd="0" presId="urn:microsoft.com/office/officeart/2005/8/layout/target3"/>
    <dgm:cxn modelId="{1F34E328-3E09-48AB-A910-0E10ADBBE553}" type="presParOf" srcId="{333A1088-737F-45CB-B68E-254E46348037}" destId="{6140AFEC-043D-4C43-A2F9-D0F5331DF3A3}" srcOrd="5" destOrd="0" presId="urn:microsoft.com/office/officeart/2005/8/layout/target3"/>
    <dgm:cxn modelId="{34D18146-99F4-4130-815A-1B11A1EA7458}" type="presParOf" srcId="{333A1088-737F-45CB-B68E-254E46348037}" destId="{9358AC05-5D7D-4327-9F80-1AD486AEA664}" srcOrd="6" destOrd="0" presId="urn:microsoft.com/office/officeart/2005/8/layout/target3"/>
    <dgm:cxn modelId="{BE60CB0E-A9A1-40EF-BB00-523785A93A9D}" type="presParOf" srcId="{333A1088-737F-45CB-B68E-254E46348037}" destId="{313FC574-E1CD-4FB4-B054-0B805CE0447D}" srcOrd="7" destOrd="0" presId="urn:microsoft.com/office/officeart/2005/8/layout/target3"/>
    <dgm:cxn modelId="{DD1D8F58-8743-4D94-9963-4D7A5ECDC5BE}" type="presParOf" srcId="{333A1088-737F-45CB-B68E-254E46348037}" destId="{619D679B-A015-4ECF-8348-D1034C574F40}" srcOrd="8" destOrd="0" presId="urn:microsoft.com/office/officeart/2005/8/layout/target3"/>
    <dgm:cxn modelId="{BF8F439B-8AF9-4951-8116-0C5BD733BED2}" type="presParOf" srcId="{333A1088-737F-45CB-B68E-254E46348037}" destId="{322283A8-4A27-4CDA-BAE3-F381106A9174}" srcOrd="9" destOrd="0" presId="urn:microsoft.com/office/officeart/2005/8/layout/target3"/>
    <dgm:cxn modelId="{2210A0B5-7BF7-44E2-9C28-36ED33F9C86D}" type="presParOf" srcId="{333A1088-737F-45CB-B68E-254E46348037}" destId="{FFC9F71D-1B4F-4AD9-A4A6-86ADEFC8AF5C}" srcOrd="10" destOrd="0" presId="urn:microsoft.com/office/officeart/2005/8/layout/target3"/>
    <dgm:cxn modelId="{76689D22-C1CD-4664-A6A3-74056E3B677E}" type="presParOf" srcId="{333A1088-737F-45CB-B68E-254E46348037}" destId="{25B08C86-7E15-44DC-BE7F-FFB55DD49D12}" srcOrd="11" destOrd="0" presId="urn:microsoft.com/office/officeart/2005/8/layout/target3"/>
    <dgm:cxn modelId="{BFA2C5D6-D6C7-4138-AF5B-E2AA9B187E5D}" type="presParOf" srcId="{333A1088-737F-45CB-B68E-254E46348037}" destId="{76644BE8-9D7C-4C09-B250-3D10AF48CBB7}" srcOrd="12" destOrd="0" presId="urn:microsoft.com/office/officeart/2005/8/layout/target3"/>
    <dgm:cxn modelId="{29CAF4C4-7D71-4756-B47E-5BC846680F17}" type="presParOf" srcId="{333A1088-737F-45CB-B68E-254E46348037}" destId="{EE85B701-7295-41C0-BA7A-34D3756A2AE6}" srcOrd="13" destOrd="0" presId="urn:microsoft.com/office/officeart/2005/8/layout/target3"/>
    <dgm:cxn modelId="{3A5361E8-506B-4AF4-9FE4-30583A05D135}" type="presParOf" srcId="{333A1088-737F-45CB-B68E-254E46348037}" destId="{8BEBB6EC-1DAA-4CAC-8A25-BC0FCBD5DBD5}" srcOrd="14" destOrd="0" presId="urn:microsoft.com/office/officeart/2005/8/layout/target3"/>
    <dgm:cxn modelId="{5FC057F8-065E-49B7-A9EA-235B03B041FB}" type="presParOf" srcId="{333A1088-737F-45CB-B68E-254E46348037}" destId="{AED2198E-93D5-4001-81B4-73124B309672}" srcOrd="15" destOrd="0" presId="urn:microsoft.com/office/officeart/2005/8/layout/target3"/>
    <dgm:cxn modelId="{8C854D8A-C24F-4B90-ADAA-A7C4E782909F}" type="presParOf" srcId="{333A1088-737F-45CB-B68E-254E46348037}" destId="{2BE915AB-18AA-4053-B92C-3BFC9ED204BB}" srcOrd="16" destOrd="0" presId="urn:microsoft.com/office/officeart/2005/8/layout/target3"/>
    <dgm:cxn modelId="{1D783B4D-F899-4912-9808-45FA48766A68}" type="presParOf" srcId="{333A1088-737F-45CB-B68E-254E46348037}" destId="{6BB5E863-4638-4E1D-BFDE-399D028AC4ED}" srcOrd="17" destOrd="0" presId="urn:microsoft.com/office/officeart/2005/8/layout/target3"/>
    <dgm:cxn modelId="{346BB7EB-88A7-4D46-82C0-AB3EAB30091E}" type="presParOf" srcId="{333A1088-737F-45CB-B68E-254E46348037}" destId="{5A5FFA88-C948-4069-8E93-59FA12366E83}" srcOrd="18" destOrd="0" presId="urn:microsoft.com/office/officeart/2005/8/layout/target3"/>
    <dgm:cxn modelId="{C7A62A0E-AA34-482A-9B5C-2AF17D318BE8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rgbClr val="4F81BD">
            <a:hueOff val="0"/>
            <a:satOff val="0"/>
            <a:lumOff val="0"/>
            <a:alphaOff val="0"/>
          </a:srgbClr>
        </a:solidFill>
        <a:ln w="254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6498543" cy="254771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25400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NÁZEV ŠKOLY:  ZŠ a MŠ Osoblaha, příspěvková organizace</a:t>
          </a:r>
          <a:endParaRPr lang="cs-CZ" sz="16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1273857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rgbClr val="4F81BD">
            <a:hueOff val="0"/>
            <a:satOff val="0"/>
            <a:lumOff val="0"/>
            <a:alphaOff val="0"/>
          </a:srgbClr>
        </a:solidFill>
        <a:ln w="254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25400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AUTOR:  Miroslava </a:t>
          </a:r>
          <a:r>
            <a:rPr lang="cs-CZ" sz="2000" kern="1200" dirty="0" err="1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Jarkulišová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rgbClr val="4F81BD">
            <a:hueOff val="0"/>
            <a:satOff val="0"/>
            <a:lumOff val="0"/>
            <a:alphaOff val="0"/>
          </a:srgbClr>
        </a:solidFill>
        <a:ln w="254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25400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NÁZEV:</a:t>
          </a:r>
          <a:r>
            <a:rPr lang="cs-CZ" sz="2000" kern="1200" baseline="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 VY_32_INOVACE_12_ Jazyk  anglický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rgbClr val="4F81BD">
            <a:hueOff val="0"/>
            <a:satOff val="0"/>
            <a:lumOff val="0"/>
            <a:alphaOff val="0"/>
          </a:srgbClr>
        </a:solidFill>
        <a:ln w="254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25400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TEMA:  At </a:t>
          </a:r>
          <a:r>
            <a:rPr lang="cs-CZ" sz="2000" kern="1200" dirty="0" err="1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home</a:t>
          </a: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 – my </a:t>
          </a:r>
          <a:r>
            <a:rPr lang="cs-CZ" sz="2000" kern="1200" dirty="0" err="1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flat</a:t>
          </a: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, my house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rgbClr val="4F81BD">
            <a:hueOff val="0"/>
            <a:satOff val="0"/>
            <a:lumOff val="0"/>
            <a:alphaOff val="0"/>
          </a:srgbClr>
        </a:solidFill>
        <a:ln w="254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584176"/>
          <a:ext cx="6498543" cy="40763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25400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ČÍSLO PROJEKTU:   CZ.1.07/1.4.09/21.0816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1273857" y="158417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AF6E4D-9A49-4C4F-BEAF-D7E9CD7F9B90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9833551-4F58-437E-A289-EE5B170124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4719738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9833551-4F58-437E-A289-EE5B17012452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1030268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95EC1D4A-A796-47C3-A63E-CE236FB377E2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6.emf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jpeg"/><Relationship Id="rId3" Type="http://schemas.openxmlformats.org/officeDocument/2006/relationships/image" Target="../media/image8.png"/><Relationship Id="rId7" Type="http://schemas.openxmlformats.org/officeDocument/2006/relationships/image" Target="../media/image12.jpe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jpeg"/><Relationship Id="rId5" Type="http://schemas.openxmlformats.org/officeDocument/2006/relationships/image" Target="../media/image10.png"/><Relationship Id="rId10" Type="http://schemas.openxmlformats.org/officeDocument/2006/relationships/image" Target="../media/image15.jpeg"/><Relationship Id="rId4" Type="http://schemas.openxmlformats.org/officeDocument/2006/relationships/image" Target="../media/image9.png"/><Relationship Id="rId9" Type="http://schemas.openxmlformats.org/officeDocument/2006/relationships/image" Target="../media/image14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emf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png"/><Relationship Id="rId3" Type="http://schemas.openxmlformats.org/officeDocument/2006/relationships/image" Target="../media/image18.png"/><Relationship Id="rId7" Type="http://schemas.openxmlformats.org/officeDocument/2006/relationships/image" Target="../media/image2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21.jpeg"/><Relationship Id="rId5" Type="http://schemas.openxmlformats.org/officeDocument/2006/relationships/image" Target="../media/image20.jpeg"/><Relationship Id="rId4" Type="http://schemas.openxmlformats.org/officeDocument/2006/relationships/image" Target="../media/image19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7" Type="http://schemas.openxmlformats.org/officeDocument/2006/relationships/image" Target="../media/image29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28.jpeg"/><Relationship Id="rId5" Type="http://schemas.openxmlformats.org/officeDocument/2006/relationships/image" Target="../media/image27.jpeg"/><Relationship Id="rId4" Type="http://schemas.openxmlformats.org/officeDocument/2006/relationships/image" Target="../media/image26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8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cs-cz/images/results.aspx?ex=2&amp;qu=d&#367;m" TargetMode="External"/><Relationship Id="rId2" Type="http://schemas.openxmlformats.org/officeDocument/2006/relationships/hyperlink" Target="http://obrazky.cz/?q=auta&amp;from=253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http://office.microsoft.com/cs-cz/images/results.aspx?qu=b%C3%BDvac%C3%AD+pokoj&amp;ex=1" TargetMode="External"/><Relationship Id="rId5" Type="http://schemas.openxmlformats.org/officeDocument/2006/relationships/hyperlink" Target="http://office.microsoft.com/cs-cz/images/results.aspx?qu=byt&amp;ex=1" TargetMode="External"/><Relationship Id="rId4" Type="http://schemas.openxmlformats.org/officeDocument/2006/relationships/hyperlink" Target="http://pronajem.rcreal.cz/fotografie/12316_1.jpg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cs-cz/images/results.aspx?ex=2&amp;qu=j&#237;delna" TargetMode="External"/><Relationship Id="rId7" Type="http://schemas.openxmlformats.org/officeDocument/2006/relationships/hyperlink" Target="http://www.rothwell.cz/Detsky-pokoj-MIRELLE-Colour" TargetMode="External"/><Relationship Id="rId2" Type="http://schemas.openxmlformats.org/officeDocument/2006/relationships/hyperlink" Target="http://office.microsoft.com/cs-cz/images/results.aspx?ex=2&amp;qu=kuchy&#328;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http://www.nabytek-jeko.cz/detsky-pokoj-capslock/pkt/" TargetMode="External"/><Relationship Id="rId5" Type="http://schemas.openxmlformats.org/officeDocument/2006/relationships/hyperlink" Target="http://office.microsoft.com/cs-cz/images/results.aspx?ex=2&amp;qu=lo&#382;nice" TargetMode="External"/><Relationship Id="rId4" Type="http://schemas.openxmlformats.org/officeDocument/2006/relationships/hyperlink" Target="http://office.microsoft.com/cs-cz/images/results.aspx?ex=2&amp;qu=koupelny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cs-cz/images/results.aspx?ex=2&amp;qu=koupelny" TargetMode="External"/><Relationship Id="rId2" Type="http://schemas.openxmlformats.org/officeDocument/2006/relationships/hyperlink" Target="http://www.kuchynemat.cz/articles.php?article_id=12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http://office.microsoft.com/cs-cz/images/results.aspx?ex=2&amp;qu=krb" TargetMode="External"/><Relationship Id="rId5" Type="http://schemas.openxmlformats.org/officeDocument/2006/relationships/hyperlink" Target="http://office.microsoft.com/cs-cz/images/results.aspx?ex=2&amp;qu=schodi&#353;t&#283;" TargetMode="External"/><Relationship Id="rId4" Type="http://schemas.openxmlformats.org/officeDocument/2006/relationships/hyperlink" Target="http://office.microsoft.com/cs-cz/images/similar.aspx" TargetMode="Externa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hoto-dictionary.com/phrase/2648/foyer.html" TargetMode="External"/><Relationship Id="rId2" Type="http://schemas.openxmlformats.org/officeDocument/2006/relationships/hyperlink" Target="http://office.microsoft.com/cs-cz/images/results.aspx?ex=2&amp;qu=d&#367;m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nabytekkny.cz/novy/predsin" TargetMode="External"/><Relationship Id="rId4" Type="http://schemas.openxmlformats.org/officeDocument/2006/relationships/hyperlink" Target="http://www.nabytek-nej.cz/predsin-julie/d-730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086807" y="4725144"/>
            <a:ext cx="5407429" cy="10474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204886733"/>
              </p:ext>
            </p:extLst>
          </p:nvPr>
        </p:nvGraphicFramePr>
        <p:xfrm>
          <a:off x="797024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6" name="Obdélník 5"/>
          <p:cNvSpPr/>
          <p:nvPr/>
        </p:nvSpPr>
        <p:spPr>
          <a:xfrm>
            <a:off x="2051720" y="3717032"/>
            <a:ext cx="5442516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/>
              <a:t>At </a:t>
            </a:r>
            <a:r>
              <a:rPr lang="cs-CZ" sz="3200" dirty="0" err="1" smtClean="0"/>
              <a:t>home</a:t>
            </a:r>
            <a:r>
              <a:rPr lang="cs-CZ" sz="3200" dirty="0" smtClean="0"/>
              <a:t> – my </a:t>
            </a:r>
            <a:r>
              <a:rPr lang="cs-CZ" sz="3200" dirty="0" err="1" smtClean="0"/>
              <a:t>flat</a:t>
            </a:r>
            <a:r>
              <a:rPr lang="cs-CZ" sz="3200" dirty="0" smtClean="0"/>
              <a:t>, my house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964749887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0" y="1600200"/>
            <a:ext cx="8229600" cy="4525963"/>
          </a:xfrm>
        </p:spPr>
        <p:txBody>
          <a:bodyPr/>
          <a:lstStyle/>
          <a:p>
            <a:endParaRPr lang="cs-CZ" kern="50" dirty="0">
              <a:latin typeface="Times New Roman"/>
              <a:ea typeface="SimSun"/>
              <a:cs typeface="Tahoma"/>
            </a:endParaRPr>
          </a:p>
          <a:p>
            <a:endParaRPr lang="cs-CZ" dirty="0"/>
          </a:p>
        </p:txBody>
      </p:sp>
      <p:graphicFrame>
        <p:nvGraphicFramePr>
          <p:cNvPr id="4" name="Zástupný symbol pro obsah 6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273621286"/>
              </p:ext>
            </p:extLst>
          </p:nvPr>
        </p:nvGraphicFramePr>
        <p:xfrm>
          <a:off x="899592" y="1772816"/>
          <a:ext cx="7344816" cy="4032448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2817075"/>
                <a:gridCol w="4527741"/>
              </a:tblGrid>
              <a:tr h="930939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kern="50" dirty="0">
                          <a:effectLst/>
                        </a:rPr>
                        <a:t>Datum vytvoření projektu</a:t>
                      </a:r>
                      <a:endParaRPr lang="cs-CZ" sz="2000" kern="50" dirty="0">
                        <a:effectLst/>
                        <a:latin typeface="Times New Roman"/>
                        <a:ea typeface="SimSun"/>
                        <a:cs typeface="Tahoma"/>
                      </a:endParaRPr>
                    </a:p>
                  </a:txBody>
                  <a:tcPr>
                    <a:solidFill>
                      <a:srgbClr val="7AEED2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kern="50" dirty="0">
                          <a:effectLst/>
                        </a:rPr>
                        <a:t> </a:t>
                      </a:r>
                      <a:r>
                        <a:rPr lang="cs-CZ" sz="2000" kern="50" dirty="0" smtClean="0">
                          <a:effectLst/>
                        </a:rPr>
                        <a:t>květen </a:t>
                      </a:r>
                      <a:r>
                        <a:rPr lang="cs-CZ" sz="2000" kern="50" dirty="0">
                          <a:effectLst/>
                        </a:rPr>
                        <a:t>2012</a:t>
                      </a:r>
                      <a:endParaRPr lang="cs-CZ" sz="2000" kern="50" dirty="0">
                        <a:effectLst/>
                        <a:latin typeface="Times New Roman"/>
                        <a:ea typeface="SimSun"/>
                        <a:cs typeface="Tahoma"/>
                      </a:endParaRPr>
                    </a:p>
                  </a:txBody>
                  <a:tcPr>
                    <a:solidFill>
                      <a:srgbClr val="7AEED2"/>
                    </a:solidFill>
                  </a:tcPr>
                </a:tc>
              </a:tr>
              <a:tr h="79440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kern="50" dirty="0">
                          <a:effectLst/>
                        </a:rPr>
                        <a:t>Ročník</a:t>
                      </a:r>
                      <a:endParaRPr lang="cs-CZ" sz="2000" kern="50" dirty="0">
                        <a:effectLst/>
                        <a:latin typeface="Times New Roman"/>
                        <a:ea typeface="SimSun"/>
                        <a:cs typeface="Tahoma"/>
                      </a:endParaRPr>
                    </a:p>
                  </a:txBody>
                  <a:tcPr>
                    <a:solidFill>
                      <a:srgbClr val="7AEED2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kern="50" dirty="0">
                          <a:effectLst/>
                        </a:rPr>
                        <a:t>5.</a:t>
                      </a:r>
                      <a:endParaRPr lang="cs-CZ" sz="2000" kern="50" dirty="0">
                        <a:effectLst/>
                        <a:latin typeface="Times New Roman"/>
                        <a:ea typeface="SimSun"/>
                        <a:cs typeface="Tahoma"/>
                      </a:endParaRPr>
                    </a:p>
                  </a:txBody>
                  <a:tcPr>
                    <a:solidFill>
                      <a:srgbClr val="7AEED2"/>
                    </a:solidFill>
                  </a:tcPr>
                </a:tc>
              </a:tr>
              <a:tr h="2307109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kern="50" dirty="0">
                          <a:effectLst/>
                        </a:rPr>
                        <a:t>Popis prezentace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kern="50" dirty="0">
                          <a:effectLst/>
                        </a:rPr>
                        <a:t> </a:t>
                      </a:r>
                      <a:endParaRPr lang="cs-CZ" sz="2000" kern="50" dirty="0">
                        <a:effectLst/>
                        <a:latin typeface="Times New Roman"/>
                        <a:ea typeface="SimSun"/>
                        <a:cs typeface="Tahoma"/>
                      </a:endParaRPr>
                    </a:p>
                  </a:txBody>
                  <a:tcPr>
                    <a:solidFill>
                      <a:srgbClr val="7AEED2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8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Zopakování a procvičení slovní zásoby tématu – At </a:t>
                      </a:r>
                      <a:r>
                        <a:rPr lang="cs-CZ" sz="1800" b="1" kern="1200" dirty="0" err="1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home</a:t>
                      </a:r>
                      <a:r>
                        <a:rPr lang="cs-CZ" sz="18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– my house/ my </a:t>
                      </a:r>
                      <a:r>
                        <a:rPr lang="cs-CZ" sz="1800" b="1" kern="1200" dirty="0" err="1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flat</a:t>
                      </a:r>
                      <a:r>
                        <a:rPr lang="cs-CZ" sz="18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,</a:t>
                      </a:r>
                      <a:r>
                        <a:rPr lang="cs-CZ" sz="1800" b="1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8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spojení obrázků se slovy, tvoření krátkých vět, využití v reálné situaci</a:t>
                      </a:r>
                      <a:r>
                        <a:rPr lang="cs-CZ" sz="1800" b="1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– </a:t>
                      </a:r>
                      <a:r>
                        <a:rPr lang="cs-CZ" sz="1800" b="1" kern="1200" baseline="0" dirty="0" err="1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Where</a:t>
                      </a:r>
                      <a:r>
                        <a:rPr lang="cs-CZ" sz="1800" b="1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do </a:t>
                      </a:r>
                      <a:r>
                        <a:rPr lang="cs-CZ" sz="1800" b="1" kern="1200" baseline="0" dirty="0" err="1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you</a:t>
                      </a:r>
                      <a:r>
                        <a:rPr lang="cs-CZ" sz="1800" b="1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live ?,</a:t>
                      </a:r>
                      <a:r>
                        <a:rPr lang="cs-CZ" sz="1800" b="1" kern="1200" baseline="0" dirty="0" err="1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describe</a:t>
                      </a:r>
                      <a:r>
                        <a:rPr lang="cs-CZ" sz="1800" b="1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800" b="1" kern="1200" baseline="0" dirty="0" err="1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your</a:t>
                      </a:r>
                      <a:r>
                        <a:rPr lang="cs-CZ" sz="1800" b="1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house/ </a:t>
                      </a:r>
                      <a:r>
                        <a:rPr lang="cs-CZ" sz="1800" b="1" kern="1200" baseline="0" dirty="0" err="1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flat</a:t>
                      </a:r>
                      <a:r>
                        <a:rPr lang="cs-CZ" sz="1800" b="1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endParaRPr lang="cs-CZ" sz="2000" kern="50" dirty="0">
                        <a:effectLst/>
                        <a:latin typeface="Times New Roman"/>
                        <a:ea typeface="SimSun"/>
                        <a:cs typeface="Tahoma"/>
                      </a:endParaRPr>
                    </a:p>
                  </a:txBody>
                  <a:tcPr>
                    <a:solidFill>
                      <a:srgbClr val="7AEED2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64468916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25922" y="260648"/>
            <a:ext cx="7772400" cy="1143000"/>
          </a:xfrm>
          <a:solidFill>
            <a:srgbClr val="FFFF00"/>
          </a:solidFill>
          <a:ln>
            <a:solidFill>
              <a:srgbClr val="FF0000"/>
            </a:solidFill>
          </a:ln>
        </p:spPr>
        <p:txBody>
          <a:bodyPr/>
          <a:lstStyle/>
          <a:p>
            <a:r>
              <a:rPr lang="cs-CZ" dirty="0" err="1" smtClean="0"/>
              <a:t>Where</a:t>
            </a:r>
            <a:r>
              <a:rPr lang="cs-CZ" dirty="0" smtClean="0"/>
              <a:t> do </a:t>
            </a:r>
            <a:r>
              <a:rPr lang="cs-CZ" dirty="0" err="1" smtClean="0"/>
              <a:t>you</a:t>
            </a:r>
            <a:r>
              <a:rPr lang="cs-CZ" dirty="0" smtClean="0"/>
              <a:t> live ? 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Do </a:t>
            </a:r>
            <a:r>
              <a:rPr lang="cs-CZ" b="1" dirty="0" err="1" smtClean="0">
                <a:solidFill>
                  <a:srgbClr val="FF0000"/>
                </a:solidFill>
              </a:rPr>
              <a:t>you</a:t>
            </a:r>
            <a:r>
              <a:rPr lang="cs-CZ" b="1" dirty="0" smtClean="0">
                <a:solidFill>
                  <a:srgbClr val="FF0000"/>
                </a:solidFill>
              </a:rPr>
              <a:t> live in a house ?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Do </a:t>
            </a:r>
            <a:r>
              <a:rPr lang="cs-CZ" b="1" dirty="0" err="1" smtClean="0">
                <a:solidFill>
                  <a:srgbClr val="FF0000"/>
                </a:solidFill>
              </a:rPr>
              <a:t>you</a:t>
            </a:r>
            <a:r>
              <a:rPr lang="cs-CZ" b="1" dirty="0" smtClean="0">
                <a:solidFill>
                  <a:srgbClr val="FF0000"/>
                </a:solidFill>
              </a:rPr>
              <a:t> live in a </a:t>
            </a:r>
            <a:r>
              <a:rPr lang="cs-CZ" b="1" dirty="0" err="1" smtClean="0">
                <a:solidFill>
                  <a:srgbClr val="FF0000"/>
                </a:solidFill>
              </a:rPr>
              <a:t>flat</a:t>
            </a:r>
            <a:r>
              <a:rPr lang="cs-CZ" b="1" dirty="0" smtClean="0">
                <a:solidFill>
                  <a:srgbClr val="FF0000"/>
                </a:solidFill>
              </a:rPr>
              <a:t> ?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3"/>
          </p:nvPr>
        </p:nvSpPr>
        <p:spPr>
          <a:xfrm>
            <a:off x="457200" y="2362200"/>
            <a:ext cx="4186808" cy="3886200"/>
          </a:xfrm>
        </p:spPr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v"/>
            </a:pPr>
            <a:r>
              <a:rPr lang="cs-CZ" b="1" dirty="0" err="1" smtClean="0">
                <a:solidFill>
                  <a:srgbClr val="0070C0"/>
                </a:solidFill>
              </a:rPr>
              <a:t>Yes</a:t>
            </a:r>
            <a:r>
              <a:rPr lang="cs-CZ" b="1" dirty="0" smtClean="0">
                <a:solidFill>
                  <a:srgbClr val="0070C0"/>
                </a:solidFill>
              </a:rPr>
              <a:t>, I live in a house.</a:t>
            </a:r>
            <a:endParaRPr lang="cs-CZ" b="1" dirty="0">
              <a:solidFill>
                <a:srgbClr val="0070C0"/>
              </a:solidFill>
            </a:endParaRPr>
          </a:p>
          <a:p>
            <a:endParaRPr lang="cs-CZ" dirty="0" smtClean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pPr>
              <a:buFont typeface="Wingdings" pitchFamily="2" charset="2"/>
              <a:buChar char="v"/>
            </a:pPr>
            <a:r>
              <a:rPr lang="cs-CZ" b="1" dirty="0" smtClean="0">
                <a:solidFill>
                  <a:srgbClr val="FF0000"/>
                </a:solidFill>
              </a:rPr>
              <a:t>Do </a:t>
            </a:r>
            <a:r>
              <a:rPr lang="cs-CZ" b="1" dirty="0" err="1" smtClean="0">
                <a:solidFill>
                  <a:srgbClr val="FF0000"/>
                </a:solidFill>
              </a:rPr>
              <a:t>you</a:t>
            </a:r>
            <a:r>
              <a:rPr lang="cs-CZ" b="1" dirty="0" smtClean="0">
                <a:solidFill>
                  <a:srgbClr val="FF0000"/>
                </a:solidFill>
              </a:rPr>
              <a:t> live in a </a:t>
            </a:r>
            <a:r>
              <a:rPr lang="cs-CZ" b="1" dirty="0" err="1" smtClean="0">
                <a:solidFill>
                  <a:srgbClr val="FF0000"/>
                </a:solidFill>
              </a:rPr>
              <a:t>town</a:t>
            </a:r>
            <a:r>
              <a:rPr lang="cs-CZ" b="1" dirty="0" smtClean="0">
                <a:solidFill>
                  <a:srgbClr val="FF0000"/>
                </a:solidFill>
              </a:rPr>
              <a:t> ? </a:t>
            </a:r>
          </a:p>
          <a:p>
            <a:pPr>
              <a:buFont typeface="Wingdings" pitchFamily="2" charset="2"/>
              <a:buChar char="v"/>
            </a:pPr>
            <a:r>
              <a:rPr lang="cs-CZ" b="1" dirty="0" smtClean="0">
                <a:solidFill>
                  <a:srgbClr val="0070C0"/>
                </a:solidFill>
              </a:rPr>
              <a:t>No, I don´ t live in a </a:t>
            </a:r>
            <a:r>
              <a:rPr lang="cs-CZ" b="1" dirty="0" err="1" smtClean="0">
                <a:solidFill>
                  <a:srgbClr val="0070C0"/>
                </a:solidFill>
              </a:rPr>
              <a:t>town</a:t>
            </a:r>
            <a:r>
              <a:rPr lang="cs-CZ" b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.</a:t>
            </a:r>
            <a:r>
              <a:rPr lang="cs-CZ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</a:p>
          <a:p>
            <a:pPr>
              <a:buFont typeface="Wingdings" pitchFamily="2" charset="2"/>
              <a:buChar char="v"/>
            </a:pPr>
            <a:r>
              <a:rPr lang="cs-CZ" b="1" dirty="0" err="1" smtClean="0">
                <a:solidFill>
                  <a:srgbClr val="FF0000"/>
                </a:solidFill>
              </a:rPr>
              <a:t>What</a:t>
            </a:r>
            <a:r>
              <a:rPr lang="cs-CZ" b="1" dirty="0" smtClean="0">
                <a:solidFill>
                  <a:srgbClr val="FF0000"/>
                </a:solidFill>
              </a:rPr>
              <a:t>  </a:t>
            </a:r>
            <a:r>
              <a:rPr lang="cs-CZ" b="1" dirty="0" err="1" smtClean="0">
                <a:solidFill>
                  <a:srgbClr val="FF0000"/>
                </a:solidFill>
              </a:rPr>
              <a:t>is</a:t>
            </a:r>
            <a:r>
              <a:rPr lang="cs-CZ" b="1" dirty="0" smtClean="0">
                <a:solidFill>
                  <a:srgbClr val="FF0000"/>
                </a:solidFill>
              </a:rPr>
              <a:t>  </a:t>
            </a:r>
            <a:r>
              <a:rPr lang="cs-CZ" b="1" dirty="0" err="1" smtClean="0">
                <a:solidFill>
                  <a:srgbClr val="FF0000"/>
                </a:solidFill>
              </a:rPr>
              <a:t>your</a:t>
            </a:r>
            <a:r>
              <a:rPr lang="cs-CZ" b="1" dirty="0" smtClean="0">
                <a:solidFill>
                  <a:srgbClr val="FF0000"/>
                </a:solidFill>
              </a:rPr>
              <a:t>  </a:t>
            </a:r>
            <a:r>
              <a:rPr lang="cs-CZ" b="1" dirty="0" err="1" smtClean="0">
                <a:solidFill>
                  <a:srgbClr val="FF0000"/>
                </a:solidFill>
              </a:rPr>
              <a:t>address</a:t>
            </a:r>
            <a:r>
              <a:rPr lang="cs-CZ" b="1" dirty="0" smtClean="0">
                <a:solidFill>
                  <a:srgbClr val="FF0000"/>
                </a:solidFill>
              </a:rPr>
              <a:t> ?                                                                                                                                      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4"/>
          </p:nvPr>
        </p:nvSpPr>
        <p:spPr>
          <a:xfrm>
            <a:off x="4672584" y="2348880"/>
            <a:ext cx="4291904" cy="3777155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v"/>
            </a:pPr>
            <a:r>
              <a:rPr lang="cs-CZ" b="1" dirty="0" smtClean="0">
                <a:solidFill>
                  <a:srgbClr val="0070C0"/>
                </a:solidFill>
              </a:rPr>
              <a:t>No, I don´ t live in a </a:t>
            </a:r>
            <a:r>
              <a:rPr lang="cs-CZ" b="1" dirty="0" err="1" smtClean="0">
                <a:solidFill>
                  <a:srgbClr val="0070C0"/>
                </a:solidFill>
              </a:rPr>
              <a:t>flat</a:t>
            </a:r>
            <a:r>
              <a:rPr lang="cs-CZ" b="1" dirty="0" smtClean="0">
                <a:solidFill>
                  <a:srgbClr val="0070C0"/>
                </a:solidFill>
              </a:rPr>
              <a:t> .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pPr>
              <a:buFont typeface="Wingdings" pitchFamily="2" charset="2"/>
              <a:buChar char="v"/>
            </a:pPr>
            <a:r>
              <a:rPr lang="cs-CZ" b="1" dirty="0" smtClean="0">
                <a:solidFill>
                  <a:srgbClr val="FF0000"/>
                </a:solidFill>
              </a:rPr>
              <a:t>Do </a:t>
            </a:r>
            <a:r>
              <a:rPr lang="cs-CZ" b="1" dirty="0" err="1" smtClean="0">
                <a:solidFill>
                  <a:srgbClr val="FF0000"/>
                </a:solidFill>
              </a:rPr>
              <a:t>you</a:t>
            </a:r>
            <a:r>
              <a:rPr lang="cs-CZ" b="1" dirty="0" smtClean="0">
                <a:solidFill>
                  <a:srgbClr val="FF0000"/>
                </a:solidFill>
              </a:rPr>
              <a:t> live in a </a:t>
            </a:r>
            <a:r>
              <a:rPr lang="cs-CZ" b="1" dirty="0" err="1" smtClean="0">
                <a:solidFill>
                  <a:srgbClr val="FF0000"/>
                </a:solidFill>
              </a:rPr>
              <a:t>village</a:t>
            </a:r>
            <a:r>
              <a:rPr lang="cs-CZ" b="1" dirty="0" smtClean="0">
                <a:solidFill>
                  <a:srgbClr val="FF0000"/>
                </a:solidFill>
              </a:rPr>
              <a:t> ?</a:t>
            </a:r>
          </a:p>
          <a:p>
            <a:pPr>
              <a:buFont typeface="Wingdings" pitchFamily="2" charset="2"/>
              <a:buChar char="v"/>
            </a:pPr>
            <a:r>
              <a:rPr lang="cs-CZ" b="1" dirty="0" err="1" smtClean="0">
                <a:solidFill>
                  <a:srgbClr val="0070C0"/>
                </a:solidFill>
              </a:rPr>
              <a:t>Yes</a:t>
            </a:r>
            <a:r>
              <a:rPr lang="cs-CZ" b="1" dirty="0" smtClean="0">
                <a:solidFill>
                  <a:srgbClr val="0070C0"/>
                </a:solidFill>
              </a:rPr>
              <a:t>, I live in a </a:t>
            </a:r>
            <a:r>
              <a:rPr lang="cs-CZ" b="1" dirty="0" err="1" smtClean="0">
                <a:solidFill>
                  <a:srgbClr val="0070C0"/>
                </a:solidFill>
              </a:rPr>
              <a:t>village</a:t>
            </a:r>
            <a:r>
              <a:rPr lang="cs-CZ" b="1" dirty="0" smtClean="0">
                <a:solidFill>
                  <a:srgbClr val="0070C0"/>
                </a:solidFill>
              </a:rPr>
              <a:t>.</a:t>
            </a:r>
          </a:p>
          <a:p>
            <a:pPr>
              <a:buFont typeface="Wingdings" pitchFamily="2" charset="2"/>
              <a:buChar char="v"/>
            </a:pPr>
            <a:r>
              <a:rPr lang="cs-CZ" b="1" dirty="0" err="1" smtClean="0">
                <a:solidFill>
                  <a:srgbClr val="FF0000"/>
                </a:solidFill>
              </a:rPr>
              <a:t>What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is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your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address</a:t>
            </a:r>
            <a:r>
              <a:rPr lang="cs-CZ" b="1" dirty="0" smtClean="0">
                <a:solidFill>
                  <a:srgbClr val="FF0000"/>
                </a:solidFill>
              </a:rPr>
              <a:t> ?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2957039"/>
            <a:ext cx="1985793" cy="1489345"/>
          </a:xfrm>
          <a:prstGeom prst="rect">
            <a:avLst/>
          </a:prstGeom>
          <a:noFill/>
          <a:ln w="28575">
            <a:solidFill>
              <a:srgbClr val="FF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2776908"/>
            <a:ext cx="1857684" cy="1552273"/>
          </a:xfrm>
          <a:prstGeom prst="rect">
            <a:avLst/>
          </a:prstGeom>
          <a:noFill/>
          <a:ln w="28575">
            <a:solidFill>
              <a:srgbClr val="FFFF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2791264"/>
            <a:ext cx="1893227" cy="1537917"/>
          </a:xfrm>
          <a:prstGeom prst="rect">
            <a:avLst/>
          </a:prstGeom>
          <a:noFill/>
          <a:ln w="28575">
            <a:solidFill>
              <a:srgbClr val="FFFF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39677" y="2957040"/>
            <a:ext cx="1749835" cy="1489345"/>
          </a:xfrm>
          <a:prstGeom prst="rect">
            <a:avLst/>
          </a:prstGeom>
          <a:noFill/>
          <a:ln w="28575">
            <a:solidFill>
              <a:srgbClr val="FF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34644474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3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8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3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4" dur="5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9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5" dur="5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0" dur="500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1" dur="500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6" grpId="0" build="p"/>
      <p:bldP spid="5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1267544"/>
          </a:xfrm>
          <a:solidFill>
            <a:srgbClr val="FFFF00"/>
          </a:solidFill>
          <a:ln>
            <a:solidFill>
              <a:srgbClr val="FF0000"/>
            </a:solidFill>
          </a:ln>
        </p:spPr>
        <p:txBody>
          <a:bodyPr/>
          <a:lstStyle/>
          <a:p>
            <a:r>
              <a:rPr lang="cs-CZ" dirty="0" smtClean="0"/>
              <a:t>My </a:t>
            </a:r>
            <a:r>
              <a:rPr lang="cs-CZ" dirty="0" err="1" smtClean="0"/>
              <a:t>home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err="1" smtClean="0">
                <a:solidFill>
                  <a:srgbClr val="FF0000"/>
                </a:solidFill>
              </a:rPr>
              <a:t>Hey</a:t>
            </a:r>
            <a:r>
              <a:rPr lang="cs-CZ" b="1" dirty="0" smtClean="0">
                <a:solidFill>
                  <a:srgbClr val="FF0000"/>
                </a:solidFill>
              </a:rPr>
              <a:t>, </a:t>
            </a:r>
            <a:r>
              <a:rPr lang="cs-CZ" b="1" dirty="0" err="1" smtClean="0">
                <a:solidFill>
                  <a:srgbClr val="FF0000"/>
                </a:solidFill>
              </a:rPr>
              <a:t>kids</a:t>
            </a:r>
            <a:r>
              <a:rPr lang="cs-CZ" b="1" dirty="0" smtClean="0">
                <a:solidFill>
                  <a:srgbClr val="FF0000"/>
                </a:solidFill>
              </a:rPr>
              <a:t>, </a:t>
            </a:r>
            <a:r>
              <a:rPr lang="cs-CZ" b="1" dirty="0" err="1" smtClean="0">
                <a:solidFill>
                  <a:srgbClr val="FF0000"/>
                </a:solidFill>
              </a:rPr>
              <a:t>look</a:t>
            </a:r>
            <a:r>
              <a:rPr lang="cs-CZ" b="1" dirty="0" smtClean="0">
                <a:solidFill>
                  <a:srgbClr val="FF0000"/>
                </a:solidFill>
              </a:rPr>
              <a:t>. </a:t>
            </a:r>
            <a:r>
              <a:rPr lang="cs-CZ" b="1" dirty="0" err="1" smtClean="0">
                <a:solidFill>
                  <a:srgbClr val="FF0000"/>
                </a:solidFill>
              </a:rPr>
              <a:t>This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is</a:t>
            </a:r>
            <a:r>
              <a:rPr lang="cs-CZ" b="1" dirty="0" smtClean="0">
                <a:solidFill>
                  <a:srgbClr val="FF0000"/>
                </a:solidFill>
              </a:rPr>
              <a:t> my </a:t>
            </a:r>
            <a:r>
              <a:rPr lang="cs-CZ" b="1" dirty="0" err="1" smtClean="0">
                <a:solidFill>
                  <a:srgbClr val="FF0000"/>
                </a:solidFill>
              </a:rPr>
              <a:t>home</a:t>
            </a:r>
            <a:r>
              <a:rPr lang="cs-CZ" b="1" dirty="0" smtClean="0">
                <a:solidFill>
                  <a:srgbClr val="FF0000"/>
                </a:solidFill>
              </a:rPr>
              <a:t>. I live in a </a:t>
            </a:r>
            <a:r>
              <a:rPr lang="cs-CZ" b="1" dirty="0" err="1" smtClean="0">
                <a:solidFill>
                  <a:srgbClr val="FF0000"/>
                </a:solidFill>
              </a:rPr>
              <a:t>town</a:t>
            </a:r>
            <a:r>
              <a:rPr lang="cs-CZ" b="1" dirty="0" smtClean="0">
                <a:solidFill>
                  <a:srgbClr val="FF0000"/>
                </a:solidFill>
              </a:rPr>
              <a:t> in </a:t>
            </a:r>
          </a:p>
          <a:p>
            <a:r>
              <a:rPr lang="cs-CZ" b="1" dirty="0" smtClean="0">
                <a:solidFill>
                  <a:srgbClr val="FF0000"/>
                </a:solidFill>
              </a:rPr>
              <a:t>a </a:t>
            </a:r>
            <a:r>
              <a:rPr lang="cs-CZ" b="1" dirty="0" err="1" smtClean="0">
                <a:solidFill>
                  <a:srgbClr val="FF0000"/>
                </a:solidFill>
              </a:rPr>
              <a:t>flat</a:t>
            </a:r>
            <a:r>
              <a:rPr lang="cs-CZ" b="1" dirty="0" smtClean="0">
                <a:solidFill>
                  <a:srgbClr val="FF0000"/>
                </a:solidFill>
              </a:rPr>
              <a:t>. These are </a:t>
            </a:r>
            <a:r>
              <a:rPr lang="cs-CZ" b="1" dirty="0" err="1" smtClean="0">
                <a:solidFill>
                  <a:srgbClr val="FF0000"/>
                </a:solidFill>
              </a:rPr>
              <a:t>our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rooms</a:t>
            </a:r>
            <a:r>
              <a:rPr lang="cs-CZ" b="1" dirty="0">
                <a:solidFill>
                  <a:srgbClr val="FF0000"/>
                </a:solidFill>
              </a:rPr>
              <a:t>:</a:t>
            </a:r>
          </a:p>
        </p:txBody>
      </p:sp>
      <p:pic>
        <p:nvPicPr>
          <p:cNvPr id="4108" name="Picture 1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51332" y="4532833"/>
            <a:ext cx="1899407" cy="151359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2041" y="2374249"/>
            <a:ext cx="2232025" cy="1622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4635218"/>
            <a:ext cx="1504045" cy="18242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75459" y="429250"/>
            <a:ext cx="1639887" cy="1096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611560" y="4227334"/>
            <a:ext cx="115288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/>
              <a:t>a</a:t>
            </a:r>
            <a:r>
              <a:rPr lang="cs-CZ" b="1" dirty="0" smtClean="0"/>
              <a:t> </a:t>
            </a:r>
            <a:r>
              <a:rPr lang="cs-CZ" b="1" dirty="0" err="1" smtClean="0"/>
              <a:t>kitchen</a:t>
            </a:r>
            <a:endParaRPr lang="cs-CZ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587691" y="4265886"/>
            <a:ext cx="167225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/>
              <a:t>a</a:t>
            </a:r>
            <a:r>
              <a:rPr lang="cs-CZ" b="1" dirty="0" smtClean="0"/>
              <a:t> </a:t>
            </a:r>
            <a:r>
              <a:rPr lang="cs-CZ" b="1" dirty="0" err="1" smtClean="0"/>
              <a:t>dining</a:t>
            </a:r>
            <a:r>
              <a:rPr lang="cs-CZ" b="1" dirty="0" smtClean="0"/>
              <a:t> </a:t>
            </a:r>
            <a:r>
              <a:rPr lang="cs-CZ" b="1" dirty="0" err="1" smtClean="0"/>
              <a:t>room</a:t>
            </a:r>
            <a:endParaRPr lang="cs-CZ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723250" y="4103428"/>
            <a:ext cx="1681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/>
              <a:t>a</a:t>
            </a:r>
            <a:r>
              <a:rPr lang="cs-CZ" b="1" dirty="0" smtClean="0"/>
              <a:t> </a:t>
            </a:r>
            <a:r>
              <a:rPr lang="cs-CZ" b="1" dirty="0" err="1" smtClean="0"/>
              <a:t>living</a:t>
            </a:r>
            <a:r>
              <a:rPr lang="cs-CZ" b="1" dirty="0" smtClean="0"/>
              <a:t> </a:t>
            </a:r>
            <a:r>
              <a:rPr lang="cs-CZ" b="1" dirty="0" err="1" smtClean="0"/>
              <a:t>room</a:t>
            </a:r>
            <a:endParaRPr lang="cs-CZ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924002" y="4134998"/>
            <a:ext cx="13708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/>
              <a:t>a</a:t>
            </a:r>
            <a:r>
              <a:rPr lang="cs-CZ" b="1" dirty="0" smtClean="0"/>
              <a:t> </a:t>
            </a:r>
            <a:r>
              <a:rPr lang="cs-CZ" b="1" dirty="0" err="1" smtClean="0"/>
              <a:t>kidsroom</a:t>
            </a:r>
            <a:endParaRPr lang="cs-CZ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11560" y="6320354"/>
            <a:ext cx="13067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/>
              <a:t>a</a:t>
            </a:r>
            <a:r>
              <a:rPr lang="cs-CZ" b="1" dirty="0" smtClean="0"/>
              <a:t> </a:t>
            </a:r>
            <a:r>
              <a:rPr lang="cs-CZ" b="1" dirty="0" err="1" smtClean="0"/>
              <a:t>bedroom</a:t>
            </a:r>
            <a:endParaRPr lang="cs-CZ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905513" y="6505020"/>
            <a:ext cx="76815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/>
              <a:t>a</a:t>
            </a:r>
            <a:r>
              <a:rPr lang="cs-CZ" b="1" dirty="0" smtClean="0"/>
              <a:t> </a:t>
            </a:r>
            <a:r>
              <a:rPr lang="cs-CZ" b="1" dirty="0" err="1" smtClean="0"/>
              <a:t>hall</a:t>
            </a:r>
            <a:endParaRPr lang="cs-CZ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253524" y="6443508"/>
            <a:ext cx="90922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/>
              <a:t>a</a:t>
            </a:r>
            <a:r>
              <a:rPr lang="cs-CZ" b="1" dirty="0" smtClean="0"/>
              <a:t> </a:t>
            </a:r>
            <a:r>
              <a:rPr lang="cs-CZ" b="1" dirty="0" err="1" smtClean="0"/>
              <a:t>toilet</a:t>
            </a:r>
            <a:endParaRPr lang="cs-CZ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7113596" y="6238371"/>
            <a:ext cx="14414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/>
              <a:t>a</a:t>
            </a:r>
            <a:r>
              <a:rPr lang="cs-CZ" b="1" dirty="0" smtClean="0"/>
              <a:t> </a:t>
            </a:r>
            <a:r>
              <a:rPr lang="cs-CZ" b="1" dirty="0" err="1" smtClean="0"/>
              <a:t>bathroom</a:t>
            </a:r>
            <a:r>
              <a:rPr lang="cs-CZ" b="1" dirty="0" smtClean="0"/>
              <a:t> </a:t>
            </a:r>
            <a:endParaRPr lang="cs-CZ" b="1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28824" y="2428606"/>
            <a:ext cx="1568068" cy="15680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 descr="C:\Documents and Settings\Student\Local Settings\Temporary Internet Files\Content.IE5\9D5O2LON\MP900414066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7200" y="2500656"/>
            <a:ext cx="1634342" cy="16343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9448" y="2500656"/>
            <a:ext cx="1786397" cy="17863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2071" y="4515593"/>
            <a:ext cx="1380675" cy="18942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7" name="Picture 9" descr="C:\Documents and Settings\Student\Local Settings\Temporary Internet Files\Content.IE5\D76RM91A\MP900414048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4690437"/>
            <a:ext cx="1844824" cy="16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77626432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32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2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3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4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85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96" dur="500"/>
                                        <p:tgtEl>
                                          <p:spTgt spid="20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7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4" fill="hold">
                      <p:stCondLst>
                        <p:cond delay="indefinite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8" dur="5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5" fill="hold">
                      <p:stCondLst>
                        <p:cond delay="indefinite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9" dur="500"/>
                                        <p:tgtEl>
                                          <p:spTgt spid="41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0" fill="hold">
                      <p:stCondLst>
                        <p:cond delay="indefinite"/>
                      </p:stCondLst>
                      <p:childTnLst>
                        <p:par>
                          <p:cTn id="131" fill="hold">
                            <p:stCondLst>
                              <p:cond delay="0"/>
                            </p:stCondLst>
                            <p:childTnLst>
                              <p:par>
                                <p:cTn id="13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6" fill="hold">
                      <p:stCondLst>
                        <p:cond delay="indefinite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10" grpId="0"/>
      <p:bldP spid="11" grpId="0"/>
      <p:bldP spid="12" grpId="0"/>
      <p:bldP spid="14" grpId="0"/>
      <p:bldP spid="15" grpId="0"/>
      <p:bldP spid="16" grpId="0"/>
      <p:bldP spid="17" grpId="0"/>
      <p:bldP spid="1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5868144" y="260648"/>
            <a:ext cx="3008313" cy="864096"/>
          </a:xfrm>
          <a:ln w="57150">
            <a:solidFill>
              <a:srgbClr val="FF0000"/>
            </a:solidFill>
          </a:ln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/>
          <a:lstStyle/>
          <a:p>
            <a:r>
              <a:rPr lang="cs-CZ" sz="3600" dirty="0" smtClean="0"/>
              <a:t>My </a:t>
            </a:r>
            <a:r>
              <a:rPr lang="cs-CZ" sz="3600" dirty="0" err="1" smtClean="0"/>
              <a:t>home</a:t>
            </a:r>
            <a:endParaRPr lang="cs-CZ" sz="36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251521" y="273050"/>
            <a:ext cx="5463480" cy="6180286"/>
          </a:xfrm>
          <a:ln>
            <a:solidFill>
              <a:srgbClr val="00B050"/>
            </a:solidFill>
          </a:ln>
        </p:spPr>
        <p:txBody>
          <a:bodyPr>
            <a:normAutofit fontScale="92500"/>
          </a:bodyPr>
          <a:lstStyle/>
          <a:p>
            <a:r>
              <a:rPr lang="cs-CZ" sz="2400" b="1" dirty="0" err="1">
                <a:solidFill>
                  <a:srgbClr val="FF0000"/>
                </a:solidFill>
              </a:rPr>
              <a:t>Hey</a:t>
            </a:r>
            <a:r>
              <a:rPr lang="cs-CZ" sz="2400" b="1" dirty="0">
                <a:solidFill>
                  <a:srgbClr val="FF0000"/>
                </a:solidFill>
              </a:rPr>
              <a:t>, </a:t>
            </a:r>
            <a:r>
              <a:rPr lang="cs-CZ" sz="2400" b="1" dirty="0" err="1">
                <a:solidFill>
                  <a:srgbClr val="FF0000"/>
                </a:solidFill>
              </a:rPr>
              <a:t>kids</a:t>
            </a:r>
            <a:r>
              <a:rPr lang="cs-CZ" sz="2400" b="1" dirty="0">
                <a:solidFill>
                  <a:srgbClr val="FF0000"/>
                </a:solidFill>
              </a:rPr>
              <a:t>, </a:t>
            </a:r>
            <a:r>
              <a:rPr lang="cs-CZ" sz="2400" b="1" dirty="0" err="1">
                <a:solidFill>
                  <a:srgbClr val="FF0000"/>
                </a:solidFill>
              </a:rPr>
              <a:t>look</a:t>
            </a:r>
            <a:r>
              <a:rPr lang="cs-CZ" sz="2400" b="1" dirty="0">
                <a:solidFill>
                  <a:srgbClr val="FF0000"/>
                </a:solidFill>
              </a:rPr>
              <a:t>. </a:t>
            </a:r>
            <a:r>
              <a:rPr lang="cs-CZ" sz="2400" b="1" dirty="0" err="1">
                <a:solidFill>
                  <a:srgbClr val="FF0000"/>
                </a:solidFill>
              </a:rPr>
              <a:t>This</a:t>
            </a:r>
            <a:r>
              <a:rPr lang="cs-CZ" sz="2400" b="1" dirty="0">
                <a:solidFill>
                  <a:srgbClr val="FF0000"/>
                </a:solidFill>
              </a:rPr>
              <a:t> </a:t>
            </a:r>
            <a:r>
              <a:rPr lang="cs-CZ" sz="2400" b="1" dirty="0" err="1">
                <a:solidFill>
                  <a:srgbClr val="FF0000"/>
                </a:solidFill>
              </a:rPr>
              <a:t>is</a:t>
            </a:r>
            <a:r>
              <a:rPr lang="cs-CZ" sz="2400" b="1" dirty="0">
                <a:solidFill>
                  <a:srgbClr val="FF0000"/>
                </a:solidFill>
              </a:rPr>
              <a:t> my </a:t>
            </a:r>
            <a:r>
              <a:rPr lang="cs-CZ" sz="2400" b="1" dirty="0" err="1">
                <a:solidFill>
                  <a:srgbClr val="FF0000"/>
                </a:solidFill>
              </a:rPr>
              <a:t>home</a:t>
            </a:r>
            <a:r>
              <a:rPr lang="cs-CZ" sz="2400" b="1" dirty="0" smtClean="0">
                <a:solidFill>
                  <a:srgbClr val="FF0000"/>
                </a:solidFill>
              </a:rPr>
              <a:t>.</a:t>
            </a:r>
          </a:p>
          <a:p>
            <a:endParaRPr lang="cs-CZ" sz="2400" b="1" dirty="0" smtClean="0">
              <a:solidFill>
                <a:srgbClr val="FF0000"/>
              </a:solidFill>
            </a:endParaRPr>
          </a:p>
          <a:p>
            <a:r>
              <a:rPr lang="cs-CZ" sz="2400" b="1" dirty="0" smtClean="0">
                <a:solidFill>
                  <a:srgbClr val="FF0000"/>
                </a:solidFill>
              </a:rPr>
              <a:t>I </a:t>
            </a:r>
            <a:r>
              <a:rPr lang="cs-CZ" sz="2400" b="1" dirty="0">
                <a:solidFill>
                  <a:srgbClr val="FF0000"/>
                </a:solidFill>
              </a:rPr>
              <a:t>live in a </a:t>
            </a:r>
            <a:r>
              <a:rPr lang="cs-CZ" sz="2400" b="1" dirty="0" smtClean="0">
                <a:solidFill>
                  <a:srgbClr val="FF0000"/>
                </a:solidFill>
              </a:rPr>
              <a:t>house. </a:t>
            </a:r>
            <a:r>
              <a:rPr lang="cs-CZ" sz="2400" b="1" dirty="0" err="1" smtClean="0">
                <a:solidFill>
                  <a:srgbClr val="FF0000"/>
                </a:solidFill>
              </a:rPr>
              <a:t>We</a:t>
            </a:r>
            <a:r>
              <a:rPr lang="cs-CZ" sz="2400" b="1" dirty="0" smtClean="0">
                <a:solidFill>
                  <a:srgbClr val="FF0000"/>
                </a:solidFill>
              </a:rPr>
              <a:t> </a:t>
            </a:r>
            <a:r>
              <a:rPr lang="cs-CZ" sz="2400" b="1" dirty="0" err="1" smtClean="0">
                <a:solidFill>
                  <a:srgbClr val="FF0000"/>
                </a:solidFill>
              </a:rPr>
              <a:t>have</a:t>
            </a:r>
            <a:r>
              <a:rPr lang="cs-CZ" sz="2400" b="1" dirty="0" smtClean="0">
                <a:solidFill>
                  <a:srgbClr val="FF0000"/>
                </a:solidFill>
              </a:rPr>
              <a:t> </a:t>
            </a:r>
            <a:r>
              <a:rPr lang="cs-CZ" sz="2400" b="1" dirty="0" err="1" smtClean="0">
                <a:solidFill>
                  <a:srgbClr val="FF0000"/>
                </a:solidFill>
              </a:rPr>
              <a:t>got</a:t>
            </a:r>
            <a:r>
              <a:rPr lang="cs-CZ" sz="2400" b="1" dirty="0" smtClean="0">
                <a:solidFill>
                  <a:srgbClr val="FF0000"/>
                </a:solidFill>
              </a:rPr>
              <a:t> </a:t>
            </a:r>
          </a:p>
          <a:p>
            <a:endParaRPr lang="cs-CZ" sz="2400" b="1" dirty="0" smtClean="0">
              <a:solidFill>
                <a:srgbClr val="FF0000"/>
              </a:solidFill>
            </a:endParaRPr>
          </a:p>
          <a:p>
            <a:r>
              <a:rPr lang="cs-CZ" sz="2400" b="1" dirty="0" err="1" smtClean="0">
                <a:solidFill>
                  <a:srgbClr val="FF0000"/>
                </a:solidFill>
              </a:rPr>
              <a:t>two</a:t>
            </a:r>
            <a:r>
              <a:rPr lang="cs-CZ" sz="2400" b="1" dirty="0" smtClean="0">
                <a:solidFill>
                  <a:srgbClr val="FF0000"/>
                </a:solidFill>
              </a:rPr>
              <a:t> </a:t>
            </a:r>
            <a:r>
              <a:rPr lang="cs-CZ" sz="2400" b="1" dirty="0" err="1" smtClean="0">
                <a:solidFill>
                  <a:srgbClr val="FF0000"/>
                </a:solidFill>
              </a:rPr>
              <a:t>bedrooms</a:t>
            </a:r>
            <a:r>
              <a:rPr lang="cs-CZ" sz="2400" b="1" dirty="0" smtClean="0">
                <a:solidFill>
                  <a:srgbClr val="FF0000"/>
                </a:solidFill>
              </a:rPr>
              <a:t>, a big </a:t>
            </a:r>
            <a:r>
              <a:rPr lang="cs-CZ" sz="2400" b="1" dirty="0" err="1" smtClean="0">
                <a:solidFill>
                  <a:srgbClr val="FF0000"/>
                </a:solidFill>
              </a:rPr>
              <a:t>living</a:t>
            </a:r>
            <a:r>
              <a:rPr lang="cs-CZ" sz="2400" b="1" dirty="0" smtClean="0">
                <a:solidFill>
                  <a:srgbClr val="FF0000"/>
                </a:solidFill>
              </a:rPr>
              <a:t> </a:t>
            </a:r>
          </a:p>
          <a:p>
            <a:endParaRPr lang="cs-CZ" sz="2400" b="1" dirty="0" smtClean="0">
              <a:solidFill>
                <a:srgbClr val="FF0000"/>
              </a:solidFill>
            </a:endParaRPr>
          </a:p>
          <a:p>
            <a:r>
              <a:rPr lang="cs-CZ" sz="2400" b="1" dirty="0" err="1" smtClean="0">
                <a:solidFill>
                  <a:srgbClr val="FF0000"/>
                </a:solidFill>
              </a:rPr>
              <a:t>room,a</a:t>
            </a:r>
            <a:r>
              <a:rPr lang="cs-CZ" sz="2400" b="1" dirty="0" smtClean="0">
                <a:solidFill>
                  <a:srgbClr val="FF0000"/>
                </a:solidFill>
              </a:rPr>
              <a:t> </a:t>
            </a:r>
            <a:r>
              <a:rPr lang="cs-CZ" sz="2400" b="1" dirty="0" err="1" smtClean="0">
                <a:solidFill>
                  <a:srgbClr val="FF0000"/>
                </a:solidFill>
              </a:rPr>
              <a:t>kitchen</a:t>
            </a:r>
            <a:r>
              <a:rPr lang="cs-CZ" sz="2400" b="1" dirty="0" smtClean="0">
                <a:solidFill>
                  <a:srgbClr val="FF0000"/>
                </a:solidFill>
              </a:rPr>
              <a:t>, </a:t>
            </a:r>
            <a:r>
              <a:rPr lang="cs-CZ" sz="2400" b="1" dirty="0" err="1" smtClean="0">
                <a:solidFill>
                  <a:srgbClr val="FF0000"/>
                </a:solidFill>
              </a:rPr>
              <a:t>two</a:t>
            </a:r>
            <a:r>
              <a:rPr lang="cs-CZ" sz="2400" b="1" dirty="0" smtClean="0">
                <a:solidFill>
                  <a:srgbClr val="FF0000"/>
                </a:solidFill>
              </a:rPr>
              <a:t> </a:t>
            </a:r>
            <a:r>
              <a:rPr lang="cs-CZ" sz="2400" b="1" dirty="0" err="1" smtClean="0">
                <a:solidFill>
                  <a:srgbClr val="FF0000"/>
                </a:solidFill>
              </a:rPr>
              <a:t>kidsrooms</a:t>
            </a:r>
            <a:r>
              <a:rPr lang="cs-CZ" sz="2400" b="1" dirty="0" smtClean="0">
                <a:solidFill>
                  <a:srgbClr val="FF0000"/>
                </a:solidFill>
              </a:rPr>
              <a:t> and </a:t>
            </a:r>
          </a:p>
          <a:p>
            <a:endParaRPr lang="cs-CZ" sz="2400" b="1" dirty="0" smtClean="0">
              <a:solidFill>
                <a:srgbClr val="FF0000"/>
              </a:solidFill>
            </a:endParaRPr>
          </a:p>
          <a:p>
            <a:r>
              <a:rPr lang="cs-CZ" sz="2400" b="1" dirty="0" err="1" smtClean="0">
                <a:solidFill>
                  <a:srgbClr val="FF0000"/>
                </a:solidFill>
              </a:rPr>
              <a:t>two</a:t>
            </a:r>
            <a:r>
              <a:rPr lang="cs-CZ" sz="2400" b="1" dirty="0" smtClean="0">
                <a:solidFill>
                  <a:srgbClr val="FF0000"/>
                </a:solidFill>
              </a:rPr>
              <a:t> </a:t>
            </a:r>
            <a:r>
              <a:rPr lang="cs-CZ" sz="2400" b="1" dirty="0" err="1" smtClean="0">
                <a:solidFill>
                  <a:srgbClr val="FF0000"/>
                </a:solidFill>
              </a:rPr>
              <a:t>bathrooms</a:t>
            </a:r>
            <a:r>
              <a:rPr lang="cs-CZ" sz="2400" b="1" dirty="0" smtClean="0">
                <a:solidFill>
                  <a:srgbClr val="FF0000"/>
                </a:solidFill>
              </a:rPr>
              <a:t>. </a:t>
            </a:r>
            <a:r>
              <a:rPr lang="cs-CZ" sz="2400" b="1" dirty="0" err="1" smtClean="0">
                <a:solidFill>
                  <a:srgbClr val="FF0000"/>
                </a:solidFill>
              </a:rPr>
              <a:t>There</a:t>
            </a:r>
            <a:r>
              <a:rPr lang="cs-CZ" sz="2400" b="1" dirty="0" smtClean="0">
                <a:solidFill>
                  <a:srgbClr val="FF0000"/>
                </a:solidFill>
              </a:rPr>
              <a:t> are a </a:t>
            </a:r>
            <a:r>
              <a:rPr lang="cs-CZ" sz="2400" b="1" dirty="0" err="1" smtClean="0">
                <a:solidFill>
                  <a:srgbClr val="FF0000"/>
                </a:solidFill>
              </a:rPr>
              <a:t>large</a:t>
            </a:r>
            <a:r>
              <a:rPr lang="cs-CZ" sz="2400" b="1" dirty="0" smtClean="0">
                <a:solidFill>
                  <a:srgbClr val="FF0000"/>
                </a:solidFill>
              </a:rPr>
              <a:t> </a:t>
            </a:r>
          </a:p>
          <a:p>
            <a:endParaRPr lang="cs-CZ" sz="2400" b="1" dirty="0">
              <a:solidFill>
                <a:srgbClr val="FF0000"/>
              </a:solidFill>
            </a:endParaRPr>
          </a:p>
          <a:p>
            <a:r>
              <a:rPr lang="cs-CZ" sz="2400" b="1" dirty="0" err="1" smtClean="0">
                <a:solidFill>
                  <a:srgbClr val="FF0000"/>
                </a:solidFill>
              </a:rPr>
              <a:t>hall</a:t>
            </a:r>
            <a:r>
              <a:rPr lang="cs-CZ" sz="2400" b="1" dirty="0" smtClean="0">
                <a:solidFill>
                  <a:srgbClr val="FF0000"/>
                </a:solidFill>
              </a:rPr>
              <a:t> and a </a:t>
            </a:r>
            <a:r>
              <a:rPr lang="cs-CZ" sz="2400" b="1" dirty="0" err="1" smtClean="0">
                <a:solidFill>
                  <a:srgbClr val="FF0000"/>
                </a:solidFill>
              </a:rPr>
              <a:t>staircase</a:t>
            </a:r>
            <a:r>
              <a:rPr lang="cs-CZ" sz="2400" b="1" dirty="0" smtClean="0">
                <a:solidFill>
                  <a:srgbClr val="FF0000"/>
                </a:solidFill>
              </a:rPr>
              <a:t>, </a:t>
            </a:r>
            <a:r>
              <a:rPr lang="cs-CZ" sz="2400" b="1" dirty="0" err="1" smtClean="0">
                <a:solidFill>
                  <a:srgbClr val="FF0000"/>
                </a:solidFill>
              </a:rPr>
              <a:t>too</a:t>
            </a:r>
            <a:r>
              <a:rPr lang="cs-CZ" sz="2400" b="1" dirty="0" smtClean="0">
                <a:solidFill>
                  <a:srgbClr val="FF0000"/>
                </a:solidFill>
              </a:rPr>
              <a:t>.  I </a:t>
            </a:r>
            <a:r>
              <a:rPr lang="cs-CZ" sz="2400" b="1" dirty="0" err="1" smtClean="0">
                <a:solidFill>
                  <a:srgbClr val="FF0000"/>
                </a:solidFill>
              </a:rPr>
              <a:t>like</a:t>
            </a:r>
            <a:r>
              <a:rPr lang="cs-CZ" sz="2400" b="1" dirty="0" smtClean="0">
                <a:solidFill>
                  <a:srgbClr val="FF0000"/>
                </a:solidFill>
              </a:rPr>
              <a:t> </a:t>
            </a:r>
            <a:r>
              <a:rPr lang="cs-CZ" sz="2400" b="1" dirty="0" err="1" smtClean="0">
                <a:solidFill>
                  <a:srgbClr val="FF0000"/>
                </a:solidFill>
              </a:rPr>
              <a:t>our</a:t>
            </a:r>
            <a:endParaRPr lang="cs-CZ" sz="2400" b="1" dirty="0" smtClean="0">
              <a:solidFill>
                <a:srgbClr val="FF0000"/>
              </a:solidFill>
            </a:endParaRPr>
          </a:p>
          <a:p>
            <a:endParaRPr lang="cs-CZ" sz="2400" b="1" dirty="0">
              <a:solidFill>
                <a:srgbClr val="FF0000"/>
              </a:solidFill>
            </a:endParaRPr>
          </a:p>
          <a:p>
            <a:r>
              <a:rPr lang="cs-CZ" sz="2400" b="1" dirty="0">
                <a:solidFill>
                  <a:srgbClr val="FF0000"/>
                </a:solidFill>
              </a:rPr>
              <a:t>h</a:t>
            </a:r>
            <a:r>
              <a:rPr lang="cs-CZ" sz="2400" b="1" dirty="0" smtClean="0">
                <a:solidFill>
                  <a:srgbClr val="FF0000"/>
                </a:solidFill>
              </a:rPr>
              <a:t>ouse very much. </a:t>
            </a:r>
            <a:r>
              <a:rPr lang="cs-CZ" sz="2400" b="1" dirty="0" err="1" smtClean="0">
                <a:solidFill>
                  <a:srgbClr val="FF0000"/>
                </a:solidFill>
              </a:rPr>
              <a:t>We</a:t>
            </a:r>
            <a:r>
              <a:rPr lang="cs-CZ" sz="2400" b="1" dirty="0" smtClean="0">
                <a:solidFill>
                  <a:srgbClr val="FF0000"/>
                </a:solidFill>
              </a:rPr>
              <a:t> live in a </a:t>
            </a:r>
          </a:p>
          <a:p>
            <a:endParaRPr lang="cs-CZ" sz="2400" b="1" dirty="0">
              <a:solidFill>
                <a:srgbClr val="FF0000"/>
              </a:solidFill>
            </a:endParaRPr>
          </a:p>
          <a:p>
            <a:r>
              <a:rPr lang="cs-CZ" sz="2400" b="1" dirty="0" err="1">
                <a:solidFill>
                  <a:srgbClr val="FF0000"/>
                </a:solidFill>
              </a:rPr>
              <a:t>v</a:t>
            </a:r>
            <a:r>
              <a:rPr lang="cs-CZ" sz="2400" b="1" dirty="0" err="1" smtClean="0">
                <a:solidFill>
                  <a:srgbClr val="FF0000"/>
                </a:solidFill>
              </a:rPr>
              <a:t>illage</a:t>
            </a:r>
            <a:r>
              <a:rPr lang="cs-CZ" sz="2400" b="1" dirty="0" smtClean="0">
                <a:solidFill>
                  <a:srgbClr val="FF0000"/>
                </a:solidFill>
              </a:rPr>
              <a:t>.</a:t>
            </a:r>
            <a:endParaRPr lang="cs-CZ" sz="2400" b="1" dirty="0">
              <a:solidFill>
                <a:srgbClr val="FF0000"/>
              </a:solidFill>
            </a:endParaRPr>
          </a:p>
          <a:p>
            <a:endParaRPr lang="cs-CZ" sz="2400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>
          <a:xfrm>
            <a:off x="5907087" y="1196752"/>
            <a:ext cx="3008313" cy="5112568"/>
          </a:xfrm>
          <a:solidFill>
            <a:srgbClr val="FFC000"/>
          </a:solidFill>
          <a:ln>
            <a:solidFill>
              <a:srgbClr val="00B050"/>
            </a:solidFill>
          </a:ln>
        </p:spPr>
        <p:txBody>
          <a:bodyPr>
            <a:normAutofit/>
          </a:bodyPr>
          <a:lstStyle/>
          <a:p>
            <a:r>
              <a:rPr lang="cs-CZ" sz="2000" b="1" dirty="0" smtClean="0"/>
              <a:t>I live in a </a:t>
            </a:r>
            <a:r>
              <a:rPr lang="cs-CZ" sz="2000" b="1" dirty="0" err="1" smtClean="0"/>
              <a:t>village</a:t>
            </a:r>
            <a:r>
              <a:rPr lang="cs-CZ" sz="2000" b="1" dirty="0" smtClean="0"/>
              <a:t>.</a:t>
            </a:r>
            <a:endParaRPr lang="cs-CZ" sz="2000" b="1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32617" y="1727431"/>
            <a:ext cx="2309130" cy="18455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32617" y="3933056"/>
            <a:ext cx="2199823" cy="17835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03980243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5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5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1008112"/>
          </a:xfrm>
          <a:solidFill>
            <a:srgbClr val="FFC000"/>
          </a:solidFill>
        </p:spPr>
        <p:txBody>
          <a:bodyPr/>
          <a:lstStyle/>
          <a:p>
            <a:r>
              <a:rPr lang="cs-CZ" dirty="0" err="1" smtClean="0"/>
              <a:t>What</a:t>
            </a:r>
            <a:r>
              <a:rPr lang="cs-CZ" dirty="0" smtClean="0"/>
              <a:t> are </a:t>
            </a:r>
            <a:r>
              <a:rPr lang="cs-CZ" dirty="0" err="1" smtClean="0"/>
              <a:t>our</a:t>
            </a:r>
            <a:r>
              <a:rPr lang="cs-CZ" dirty="0" smtClean="0"/>
              <a:t> </a:t>
            </a:r>
            <a:r>
              <a:rPr lang="cs-CZ" dirty="0" err="1" smtClean="0"/>
              <a:t>rooms</a:t>
            </a:r>
            <a:r>
              <a:rPr lang="cs-CZ" dirty="0" smtClean="0"/>
              <a:t> ? 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z="2800" b="1" dirty="0" err="1" smtClean="0">
                <a:solidFill>
                  <a:srgbClr val="00B050"/>
                </a:solidFill>
              </a:rPr>
              <a:t>Downstairs</a:t>
            </a:r>
            <a:r>
              <a:rPr lang="cs-CZ" sz="2800" b="1" dirty="0" smtClean="0">
                <a:solidFill>
                  <a:srgbClr val="00B050"/>
                </a:solidFill>
              </a:rPr>
              <a:t> </a:t>
            </a:r>
            <a:r>
              <a:rPr lang="cs-CZ" sz="2800" b="1" dirty="0" err="1" smtClean="0">
                <a:solidFill>
                  <a:srgbClr val="00B050"/>
                </a:solidFill>
              </a:rPr>
              <a:t>there</a:t>
            </a:r>
            <a:r>
              <a:rPr lang="cs-CZ" sz="2800" b="1" dirty="0" smtClean="0">
                <a:solidFill>
                  <a:srgbClr val="00B050"/>
                </a:solidFill>
              </a:rPr>
              <a:t> are</a:t>
            </a:r>
            <a:endParaRPr lang="cs-CZ" sz="2800" b="1" dirty="0">
              <a:solidFill>
                <a:srgbClr val="00B050"/>
              </a:solidFill>
            </a:endParaRPr>
          </a:p>
        </p:txBody>
      </p:sp>
      <p:sp>
        <p:nvSpPr>
          <p:cNvPr id="7" name="Zástupný symbol pro text 6"/>
          <p:cNvSpPr>
            <a:spLocks noGrp="1"/>
          </p:cNvSpPr>
          <p:nvPr>
            <p:ph type="body" sz="quarter" idx="3"/>
          </p:nvPr>
        </p:nvSpPr>
        <p:spPr>
          <a:xfrm>
            <a:off x="4644008" y="1556792"/>
            <a:ext cx="4041775" cy="648072"/>
          </a:xfrm>
        </p:spPr>
        <p:txBody>
          <a:bodyPr/>
          <a:lstStyle/>
          <a:p>
            <a:r>
              <a:rPr lang="cs-CZ" sz="2800" b="1" dirty="0" smtClean="0">
                <a:solidFill>
                  <a:srgbClr val="00B050"/>
                </a:solidFill>
              </a:rPr>
              <a:t>these </a:t>
            </a:r>
            <a:r>
              <a:rPr lang="cs-CZ" sz="2800" b="1" dirty="0" err="1" smtClean="0">
                <a:solidFill>
                  <a:srgbClr val="00B050"/>
                </a:solidFill>
              </a:rPr>
              <a:t>rooms</a:t>
            </a:r>
            <a:r>
              <a:rPr lang="cs-CZ" sz="2800" b="1" dirty="0" smtClean="0">
                <a:solidFill>
                  <a:srgbClr val="00B050"/>
                </a:solidFill>
              </a:rPr>
              <a:t> - </a:t>
            </a:r>
            <a:r>
              <a:rPr lang="cs-CZ" sz="2800" b="1" dirty="0" err="1" smtClean="0">
                <a:solidFill>
                  <a:srgbClr val="00B050"/>
                </a:solidFill>
              </a:rPr>
              <a:t>match</a:t>
            </a:r>
            <a:endParaRPr lang="cs-CZ" sz="2800" b="1" dirty="0">
              <a:solidFill>
                <a:srgbClr val="00B050"/>
              </a:solidFill>
            </a:endParaRPr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4"/>
          </p:nvPr>
        </p:nvSpPr>
        <p:spPr>
          <a:xfrm>
            <a:off x="4651833" y="2304905"/>
            <a:ext cx="4041648" cy="4263427"/>
          </a:xfrm>
          <a:solidFill>
            <a:srgbClr val="FFC000"/>
          </a:solidFill>
        </p:spPr>
        <p:txBody>
          <a:bodyPr>
            <a:normAutofit fontScale="92500" lnSpcReduction="10000"/>
          </a:bodyPr>
          <a:lstStyle/>
          <a:p>
            <a:pPr>
              <a:buFont typeface="Wingdings" pitchFamily="2" charset="2"/>
              <a:buChar char="Ø"/>
            </a:pPr>
            <a:r>
              <a:rPr lang="cs-CZ" b="1" dirty="0" smtClean="0">
                <a:solidFill>
                  <a:srgbClr val="FF0000"/>
                </a:solidFill>
              </a:rPr>
              <a:t>1. a </a:t>
            </a:r>
            <a:r>
              <a:rPr lang="cs-CZ" b="1" dirty="0" err="1" smtClean="0">
                <a:solidFill>
                  <a:srgbClr val="FF0000"/>
                </a:solidFill>
              </a:rPr>
              <a:t>kitchen</a:t>
            </a:r>
            <a:endParaRPr lang="cs-CZ" b="1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   </a:t>
            </a:r>
          </a:p>
          <a:p>
            <a:pPr>
              <a:buFont typeface="Wingdings" pitchFamily="2" charset="2"/>
              <a:buChar char="Ø"/>
            </a:pPr>
            <a:r>
              <a:rPr lang="cs-CZ" b="1" dirty="0" smtClean="0">
                <a:solidFill>
                  <a:srgbClr val="FF0000"/>
                </a:solidFill>
              </a:rPr>
              <a:t> 2. a </a:t>
            </a:r>
            <a:r>
              <a:rPr lang="cs-CZ" b="1" dirty="0" err="1" smtClean="0">
                <a:solidFill>
                  <a:srgbClr val="FF0000"/>
                </a:solidFill>
              </a:rPr>
              <a:t>dining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room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</a:p>
          <a:p>
            <a:endParaRPr lang="cs-CZ" b="1" dirty="0" smtClean="0">
              <a:solidFill>
                <a:srgbClr val="FF0000"/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b="1" dirty="0" smtClean="0">
                <a:solidFill>
                  <a:srgbClr val="FF0000"/>
                </a:solidFill>
              </a:rPr>
              <a:t> 3. a </a:t>
            </a:r>
            <a:r>
              <a:rPr lang="cs-CZ" b="1" dirty="0" err="1" smtClean="0">
                <a:solidFill>
                  <a:srgbClr val="FF0000"/>
                </a:solidFill>
              </a:rPr>
              <a:t>bathroom</a:t>
            </a:r>
            <a:endParaRPr lang="cs-CZ" b="1" dirty="0" smtClean="0">
              <a:solidFill>
                <a:srgbClr val="FF0000"/>
              </a:solidFill>
            </a:endParaRPr>
          </a:p>
          <a:p>
            <a:endParaRPr lang="cs-CZ" b="1" dirty="0" smtClean="0"/>
          </a:p>
          <a:p>
            <a:pPr>
              <a:buFont typeface="Wingdings" pitchFamily="2" charset="2"/>
              <a:buChar char="Ø"/>
            </a:pPr>
            <a:r>
              <a:rPr lang="cs-CZ" b="1" dirty="0" smtClean="0">
                <a:solidFill>
                  <a:srgbClr val="FF0000"/>
                </a:solidFill>
              </a:rPr>
              <a:t> 4. a </a:t>
            </a:r>
            <a:r>
              <a:rPr lang="cs-CZ" b="1" dirty="0" err="1" smtClean="0">
                <a:solidFill>
                  <a:srgbClr val="FF0000"/>
                </a:solidFill>
              </a:rPr>
              <a:t>toilet</a:t>
            </a:r>
            <a:r>
              <a:rPr lang="cs-CZ" b="1" dirty="0" smtClean="0">
                <a:solidFill>
                  <a:srgbClr val="FF0000"/>
                </a:solidFill>
              </a:rPr>
              <a:t>          </a:t>
            </a:r>
          </a:p>
          <a:p>
            <a:endParaRPr lang="cs-CZ" b="1" dirty="0" smtClean="0"/>
          </a:p>
          <a:p>
            <a:pPr>
              <a:buFont typeface="Wingdings" pitchFamily="2" charset="2"/>
              <a:buChar char="Ø"/>
            </a:pPr>
            <a:r>
              <a:rPr lang="cs-CZ" b="1" dirty="0" smtClean="0">
                <a:solidFill>
                  <a:srgbClr val="FF0000"/>
                </a:solidFill>
              </a:rPr>
              <a:t> 5. a </a:t>
            </a:r>
            <a:r>
              <a:rPr lang="cs-CZ" b="1" dirty="0" err="1" smtClean="0">
                <a:solidFill>
                  <a:srgbClr val="FF0000"/>
                </a:solidFill>
              </a:rPr>
              <a:t>hall</a:t>
            </a:r>
            <a:endParaRPr lang="cs-CZ" b="1" dirty="0" smtClean="0">
              <a:solidFill>
                <a:srgbClr val="FF0000"/>
              </a:solidFill>
            </a:endParaRPr>
          </a:p>
          <a:p>
            <a:endParaRPr lang="cs-CZ" b="1" dirty="0" smtClean="0"/>
          </a:p>
          <a:p>
            <a:pPr>
              <a:buFont typeface="Wingdings" pitchFamily="2" charset="2"/>
              <a:buChar char="Ø"/>
            </a:pPr>
            <a:r>
              <a:rPr lang="cs-CZ" b="1" dirty="0" smtClean="0">
                <a:solidFill>
                  <a:srgbClr val="FF0000"/>
                </a:solidFill>
              </a:rPr>
              <a:t> 6. a </a:t>
            </a:r>
            <a:r>
              <a:rPr lang="cs-CZ" b="1" dirty="0" err="1" smtClean="0">
                <a:solidFill>
                  <a:srgbClr val="FF0000"/>
                </a:solidFill>
              </a:rPr>
              <a:t>staircase</a:t>
            </a:r>
            <a:r>
              <a:rPr lang="cs-CZ" b="1" dirty="0" smtClean="0">
                <a:solidFill>
                  <a:srgbClr val="FF0000"/>
                </a:solidFill>
              </a:rPr>
              <a:t>   </a:t>
            </a:r>
            <a:r>
              <a:rPr lang="cs-CZ" b="1" dirty="0">
                <a:solidFill>
                  <a:schemeClr val="tx1"/>
                </a:solidFill>
              </a:rPr>
              <a:t>A</a:t>
            </a:r>
          </a:p>
          <a:p>
            <a:pPr>
              <a:buFont typeface="Wingdings" pitchFamily="2" charset="2"/>
              <a:buChar char="Ø"/>
            </a:pP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5126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3670741"/>
            <a:ext cx="1656184" cy="1242138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32980" y="2251437"/>
            <a:ext cx="39305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B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139952" y="2336185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F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17240" y="3614446"/>
            <a:ext cx="3241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E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087292" y="3597856"/>
            <a:ext cx="3687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D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60535" y="5085184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C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4180037" y="5167022"/>
            <a:ext cx="3311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A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878043" y="2304905"/>
            <a:ext cx="3369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B</a:t>
            </a:r>
            <a:endParaRPr lang="cs-CZ" b="1" dirty="0"/>
          </a:p>
        </p:txBody>
      </p:sp>
      <p:sp>
        <p:nvSpPr>
          <p:cNvPr id="4" name="TextovéPole 3"/>
          <p:cNvSpPr txBox="1"/>
          <p:nvPr/>
        </p:nvSpPr>
        <p:spPr>
          <a:xfrm flipH="1">
            <a:off x="7553695" y="3069776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F</a:t>
            </a:r>
            <a:endParaRPr lang="cs-CZ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7123573" y="3750897"/>
            <a:ext cx="6101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E</a:t>
            </a:r>
            <a:endParaRPr lang="cs-CZ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596036" y="4495332"/>
            <a:ext cx="6101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D</a:t>
            </a:r>
            <a:endParaRPr lang="cs-CZ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444208" y="5269850"/>
            <a:ext cx="4568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C</a:t>
            </a:r>
            <a:endParaRPr lang="cs-CZ" b="1" dirty="0"/>
          </a:p>
        </p:txBody>
      </p:sp>
      <p:pic>
        <p:nvPicPr>
          <p:cNvPr id="4098" name="Picture 2" descr="C:\Documents and Settings\Student\Local Settings\Temporary Internet Files\Content.IE5\CNKES2FG\MP900414047[1].jpg"/>
          <p:cNvPicPr>
            <a:picLocks noGrp="1" noChangeAspect="1" noChangeArrowheads="1"/>
          </p:cNvPicPr>
          <p:nvPr>
            <p:ph sz="quarter" idx="13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849" y="2251437"/>
            <a:ext cx="1721793" cy="1249571"/>
          </a:xfrm>
          <a:prstGeom prst="rect">
            <a:avLst/>
          </a:prstGeom>
          <a:noFill/>
          <a:ln>
            <a:solidFill>
              <a:srgbClr val="FF0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90613" y="2241466"/>
            <a:ext cx="1689424" cy="1346418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1" name="Picture 5" descr="C:\Documents and Settings\Student\Local Settings\Temporary Internet Files\Content.IE5\8P23ODE7\MP900399685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1368" y="3631543"/>
            <a:ext cx="1728504" cy="1296456"/>
          </a:xfrm>
          <a:prstGeom prst="rect">
            <a:avLst/>
          </a:prstGeom>
          <a:noFill/>
          <a:ln>
            <a:solidFill>
              <a:srgbClr val="FF0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08016" y="5129754"/>
            <a:ext cx="1807687" cy="1467597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1914" y="5085184"/>
            <a:ext cx="1628592" cy="1606502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59713549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51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51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1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10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6" dur="1000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3" dur="1000"/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0" dur="1000"/>
                                        <p:tgtEl>
                                          <p:spTgt spid="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1" dur="1000" fill="hold"/>
                                        <p:tgtEl>
                                          <p:spTgt spid="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000" fill="hold"/>
                                        <p:tgtEl>
                                          <p:spTgt spid="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7" dur="1000"/>
                                        <p:tgtEl>
                                          <p:spTgt spid="9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8" dur="1000" fill="hold"/>
                                        <p:tgtEl>
                                          <p:spTgt spid="9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1000" fill="hold"/>
                                        <p:tgtEl>
                                          <p:spTgt spid="9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6" fill="hold">
                      <p:stCondLst>
                        <p:cond delay="indefinite"/>
                      </p:stCondLst>
                      <p:childTnLst>
                        <p:par>
                          <p:cTn id="117" fill="hold">
                            <p:stCondLst>
                              <p:cond delay="0"/>
                            </p:stCondLst>
                            <p:childTnLst>
                              <p:par>
                                <p:cTn id="1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4" fill="hold">
                      <p:stCondLst>
                        <p:cond delay="indefinite"/>
                      </p:stCondLst>
                      <p:childTnLst>
                        <p:par>
                          <p:cTn id="135" fill="hold">
                            <p:stCondLst>
                              <p:cond delay="0"/>
                            </p:stCondLst>
                            <p:childTnLst>
                              <p:par>
                                <p:cTn id="13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build="p"/>
      <p:bldP spid="7" grpId="0" build="p"/>
      <p:bldP spid="9" grpId="0" build="p" animBg="1"/>
      <p:bldP spid="3" grpId="0"/>
      <p:bldP spid="4" grpId="0"/>
      <p:bldP spid="8" grpId="0"/>
      <p:bldP spid="16" grpId="0"/>
      <p:bldP spid="1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457200" y="692696"/>
            <a:ext cx="8229600" cy="907504"/>
          </a:xfrm>
          <a:solidFill>
            <a:srgbClr val="FFFF00"/>
          </a:solidFill>
          <a:ln>
            <a:solidFill>
              <a:srgbClr val="FF0000"/>
            </a:solidFill>
          </a:ln>
        </p:spPr>
        <p:txBody>
          <a:bodyPr/>
          <a:lstStyle/>
          <a:p>
            <a:r>
              <a:rPr lang="cs-CZ" dirty="0" err="1"/>
              <a:t>What</a:t>
            </a:r>
            <a:r>
              <a:rPr lang="cs-CZ" dirty="0"/>
              <a:t> are </a:t>
            </a:r>
            <a:r>
              <a:rPr lang="cs-CZ" dirty="0" err="1"/>
              <a:t>our</a:t>
            </a:r>
            <a:r>
              <a:rPr lang="cs-CZ" dirty="0"/>
              <a:t> </a:t>
            </a:r>
            <a:r>
              <a:rPr lang="cs-CZ" dirty="0" err="1"/>
              <a:t>rooms</a:t>
            </a:r>
            <a:r>
              <a:rPr lang="cs-CZ" dirty="0"/>
              <a:t> ? </a:t>
            </a:r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467544" y="1628800"/>
            <a:ext cx="4040188" cy="753616"/>
          </a:xfrm>
        </p:spPr>
        <p:txBody>
          <a:bodyPr/>
          <a:lstStyle/>
          <a:p>
            <a:r>
              <a:rPr lang="cs-CZ" b="1" dirty="0" err="1" smtClean="0">
                <a:solidFill>
                  <a:srgbClr val="FF0000"/>
                </a:solidFill>
              </a:rPr>
              <a:t>Match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the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picture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with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the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words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0" name="Zástupný symbol pro text 9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cs-CZ" b="1" dirty="0">
              <a:solidFill>
                <a:srgbClr val="00B050"/>
              </a:solidFill>
            </a:endParaRPr>
          </a:p>
          <a:p>
            <a:r>
              <a:rPr lang="cs-CZ" sz="2800" b="1" dirty="0" err="1" smtClean="0">
                <a:solidFill>
                  <a:srgbClr val="FF0000"/>
                </a:solidFill>
              </a:rPr>
              <a:t>Upstairs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there</a:t>
            </a:r>
            <a:r>
              <a:rPr lang="cs-CZ" sz="2800" b="1" dirty="0" smtClean="0">
                <a:solidFill>
                  <a:srgbClr val="FF0000"/>
                </a:solidFill>
              </a:rPr>
              <a:t> are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3"/>
          </p:nvPr>
        </p:nvSpPr>
        <p:spPr>
          <a:xfrm>
            <a:off x="323528" y="2382087"/>
            <a:ext cx="3825624" cy="4386662"/>
          </a:xfrm>
          <a:solidFill>
            <a:srgbClr val="92D050"/>
          </a:solidFill>
        </p:spPr>
        <p:txBody>
          <a:bodyPr>
            <a:normAutofit fontScale="92500" lnSpcReduction="10000"/>
          </a:bodyPr>
          <a:lstStyle/>
          <a:p>
            <a:pPr>
              <a:buFont typeface="Wingdings" pitchFamily="2" charset="2"/>
              <a:buChar char="Ø"/>
            </a:pPr>
            <a:r>
              <a:rPr lang="cs-CZ" b="1" dirty="0" smtClean="0">
                <a:solidFill>
                  <a:srgbClr val="FF0000"/>
                </a:solidFill>
              </a:rPr>
              <a:t>1. a </a:t>
            </a:r>
            <a:r>
              <a:rPr lang="cs-CZ" b="1" dirty="0" err="1" smtClean="0">
                <a:solidFill>
                  <a:srgbClr val="FF0000"/>
                </a:solidFill>
              </a:rPr>
              <a:t>kidsroom</a:t>
            </a:r>
            <a:r>
              <a:rPr lang="cs-CZ" b="1" dirty="0" smtClean="0">
                <a:solidFill>
                  <a:srgbClr val="FF0000"/>
                </a:solidFill>
              </a:rPr>
              <a:t>  </a:t>
            </a:r>
          </a:p>
          <a:p>
            <a:pPr marL="0" indent="0">
              <a:buNone/>
            </a:pPr>
            <a:endParaRPr lang="cs-CZ" b="1" dirty="0" smtClean="0">
              <a:solidFill>
                <a:srgbClr val="FF0000"/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b="1" dirty="0" smtClean="0">
                <a:solidFill>
                  <a:srgbClr val="FF0000"/>
                </a:solidFill>
              </a:rPr>
              <a:t>2. a </a:t>
            </a:r>
            <a:r>
              <a:rPr lang="cs-CZ" b="1" dirty="0" err="1" smtClean="0">
                <a:solidFill>
                  <a:srgbClr val="FF0000"/>
                </a:solidFill>
              </a:rPr>
              <a:t>nursery</a:t>
            </a:r>
            <a:endParaRPr lang="cs-CZ" b="1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b="1" dirty="0" smtClean="0">
              <a:solidFill>
                <a:srgbClr val="FF0000"/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b="1" dirty="0" smtClean="0">
                <a:solidFill>
                  <a:srgbClr val="FF0000"/>
                </a:solidFill>
              </a:rPr>
              <a:t>3. a </a:t>
            </a:r>
            <a:r>
              <a:rPr lang="cs-CZ" b="1" dirty="0" err="1" smtClean="0">
                <a:solidFill>
                  <a:srgbClr val="FF0000"/>
                </a:solidFill>
              </a:rPr>
              <a:t>bedroom</a:t>
            </a:r>
            <a:endParaRPr lang="cs-CZ" b="1" dirty="0" smtClean="0">
              <a:solidFill>
                <a:srgbClr val="FF0000"/>
              </a:solidFill>
            </a:endParaRPr>
          </a:p>
          <a:p>
            <a:pPr>
              <a:buFont typeface="Wingdings" pitchFamily="2" charset="2"/>
              <a:buChar char="Ø"/>
            </a:pPr>
            <a:endParaRPr lang="cs-CZ" b="1" dirty="0" smtClean="0">
              <a:solidFill>
                <a:srgbClr val="FF0000"/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b="1" dirty="0" smtClean="0">
                <a:solidFill>
                  <a:srgbClr val="FF0000"/>
                </a:solidFill>
              </a:rPr>
              <a:t>4. a </a:t>
            </a:r>
            <a:r>
              <a:rPr lang="cs-CZ" b="1" dirty="0" err="1" smtClean="0">
                <a:solidFill>
                  <a:srgbClr val="FF0000"/>
                </a:solidFill>
              </a:rPr>
              <a:t>living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room</a:t>
            </a:r>
            <a:endParaRPr lang="cs-CZ" b="1" dirty="0" smtClean="0">
              <a:solidFill>
                <a:srgbClr val="FF0000"/>
              </a:solidFill>
            </a:endParaRPr>
          </a:p>
          <a:p>
            <a:pPr>
              <a:buFont typeface="Wingdings" pitchFamily="2" charset="2"/>
              <a:buChar char="Ø"/>
            </a:pPr>
            <a:endParaRPr lang="cs-CZ" b="1" dirty="0" smtClean="0">
              <a:solidFill>
                <a:srgbClr val="FF0000"/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b="1" dirty="0" smtClean="0">
                <a:solidFill>
                  <a:srgbClr val="FF0000"/>
                </a:solidFill>
              </a:rPr>
              <a:t>5. a </a:t>
            </a:r>
            <a:r>
              <a:rPr lang="cs-CZ" b="1" dirty="0" err="1" smtClean="0">
                <a:solidFill>
                  <a:srgbClr val="FF0000"/>
                </a:solidFill>
              </a:rPr>
              <a:t>bathroom</a:t>
            </a:r>
            <a:endParaRPr lang="cs-CZ" b="1" dirty="0" smtClean="0">
              <a:solidFill>
                <a:srgbClr val="FF0000"/>
              </a:solidFill>
            </a:endParaRPr>
          </a:p>
          <a:p>
            <a:pPr>
              <a:buFont typeface="Wingdings" pitchFamily="2" charset="2"/>
              <a:buChar char="Ø"/>
            </a:pPr>
            <a:endParaRPr lang="cs-CZ" b="1" dirty="0" smtClean="0">
              <a:solidFill>
                <a:srgbClr val="FF0000"/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b="1" dirty="0" smtClean="0">
                <a:solidFill>
                  <a:srgbClr val="FF0000"/>
                </a:solidFill>
              </a:rPr>
              <a:t>6. a </a:t>
            </a:r>
            <a:r>
              <a:rPr lang="cs-CZ" b="1" dirty="0" err="1" smtClean="0">
                <a:solidFill>
                  <a:srgbClr val="FF0000"/>
                </a:solidFill>
              </a:rPr>
              <a:t>living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room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36042" y="3717032"/>
            <a:ext cx="1873885" cy="124681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3" name="TextovéPole 12"/>
          <p:cNvSpPr txBox="1"/>
          <p:nvPr/>
        </p:nvSpPr>
        <p:spPr>
          <a:xfrm>
            <a:off x="4376002" y="2087807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A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8614834" y="2087807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>
                <a:solidFill>
                  <a:srgbClr val="FF0000"/>
                </a:solidFill>
              </a:rPr>
              <a:t>F</a:t>
            </a:r>
          </a:p>
        </p:txBody>
      </p:sp>
      <p:sp>
        <p:nvSpPr>
          <p:cNvPr id="15" name="TextovéPole 14"/>
          <p:cNvSpPr txBox="1"/>
          <p:nvPr/>
        </p:nvSpPr>
        <p:spPr>
          <a:xfrm>
            <a:off x="4378252" y="3602926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srgbClr val="FF0000"/>
                </a:solidFill>
              </a:rPr>
              <a:t>D</a:t>
            </a:r>
          </a:p>
        </p:txBody>
      </p:sp>
      <p:sp>
        <p:nvSpPr>
          <p:cNvPr id="16" name="TextovéPole 15"/>
          <p:cNvSpPr txBox="1"/>
          <p:nvPr/>
        </p:nvSpPr>
        <p:spPr>
          <a:xfrm>
            <a:off x="8642359" y="3532366"/>
            <a:ext cx="3369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B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351541" y="5031415"/>
            <a:ext cx="34817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C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8626636" y="5031415"/>
            <a:ext cx="3241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srgbClr val="FF0000"/>
                </a:solidFill>
              </a:rPr>
              <a:t>E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2674811" y="2382134"/>
            <a:ext cx="3642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A</a:t>
            </a:r>
            <a:endParaRPr lang="cs-CZ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2483768" y="3129203"/>
            <a:ext cx="4531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F</a:t>
            </a:r>
            <a:endParaRPr lang="cs-CZ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2674811" y="3890517"/>
            <a:ext cx="4766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D</a:t>
            </a:r>
            <a:endParaRPr lang="cs-CZ" b="1" dirty="0"/>
          </a:p>
        </p:txBody>
      </p:sp>
      <p:sp>
        <p:nvSpPr>
          <p:cNvPr id="6" name="TextovéPole 5"/>
          <p:cNvSpPr txBox="1"/>
          <p:nvPr/>
        </p:nvSpPr>
        <p:spPr>
          <a:xfrm flipH="1">
            <a:off x="2936877" y="4575418"/>
            <a:ext cx="63944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B</a:t>
            </a:r>
            <a:endParaRPr lang="cs-CZ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2762791" y="5260503"/>
            <a:ext cx="34817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C</a:t>
            </a:r>
            <a:endParaRPr lang="cs-CZ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921553" y="6073566"/>
            <a:ext cx="3257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E</a:t>
            </a:r>
            <a:endParaRPr lang="cs-CZ" b="1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7070" y="3672912"/>
            <a:ext cx="1864583" cy="124111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5627" y="2277821"/>
            <a:ext cx="1879207" cy="11749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36042" y="2266126"/>
            <a:ext cx="1873885" cy="12517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53084" y="5061868"/>
            <a:ext cx="1639800" cy="14587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7" name="Picture 9"/>
          <p:cNvPicPr>
            <a:picLocks noGrp="1" noChangeAspect="1" noChangeArrowheads="1"/>
          </p:cNvPicPr>
          <p:nvPr>
            <p:ph sz="quarter" idx="14"/>
          </p:nvPr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587" y="5047284"/>
            <a:ext cx="1810248" cy="14979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75582249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500"/>
                                        <p:tgtEl>
                                          <p:spTgt spid="20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1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1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11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11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4" fill="hold">
                      <p:stCondLst>
                        <p:cond delay="indefinite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build="p"/>
      <p:bldP spid="10" grpId="0" build="p"/>
      <p:bldP spid="3" grpId="0"/>
      <p:bldP spid="4" grpId="0"/>
      <p:bldP spid="5" grpId="0"/>
      <p:bldP spid="6" grpId="0"/>
      <p:bldP spid="7" grpId="0"/>
      <p:bldP spid="1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858044"/>
          </a:xfrm>
          <a:solidFill>
            <a:srgbClr val="FFFF00"/>
          </a:solidFill>
        </p:spPr>
        <p:txBody>
          <a:bodyPr/>
          <a:lstStyle/>
          <a:p>
            <a:r>
              <a:rPr lang="cs-CZ" sz="3200" b="1" dirty="0">
                <a:solidFill>
                  <a:srgbClr val="F00EA5"/>
                </a:solidFill>
              </a:rPr>
              <a:t>My </a:t>
            </a:r>
            <a:r>
              <a:rPr lang="cs-CZ" sz="3200" b="1" dirty="0" err="1">
                <a:solidFill>
                  <a:srgbClr val="F00EA5"/>
                </a:solidFill>
              </a:rPr>
              <a:t>home</a:t>
            </a:r>
            <a:endParaRPr lang="cs-CZ" sz="3200" b="1" dirty="0">
              <a:solidFill>
                <a:srgbClr val="F00EA5"/>
              </a:solidFill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273831" y="260648"/>
            <a:ext cx="5535489" cy="5853113"/>
          </a:xfrm>
          <a:solidFill>
            <a:srgbClr val="FFFF00"/>
          </a:solidFill>
        </p:spPr>
        <p:txBody>
          <a:bodyPr>
            <a:normAutofit fontScale="92500" lnSpcReduction="20000"/>
          </a:bodyPr>
          <a:lstStyle/>
          <a:p>
            <a:r>
              <a:rPr lang="cs-CZ" b="1" dirty="0" err="1" smtClean="0">
                <a:solidFill>
                  <a:srgbClr val="F00EA5"/>
                </a:solidFill>
              </a:rPr>
              <a:t>Now</a:t>
            </a:r>
            <a:r>
              <a:rPr lang="cs-CZ" b="1" dirty="0" smtClean="0">
                <a:solidFill>
                  <a:srgbClr val="F00EA5"/>
                </a:solidFill>
              </a:rPr>
              <a:t> </a:t>
            </a:r>
            <a:r>
              <a:rPr lang="cs-CZ" b="1" dirty="0" err="1" smtClean="0">
                <a:solidFill>
                  <a:srgbClr val="F00EA5"/>
                </a:solidFill>
              </a:rPr>
              <a:t>describe</a:t>
            </a:r>
            <a:r>
              <a:rPr lang="cs-CZ" b="1" dirty="0" smtClean="0">
                <a:solidFill>
                  <a:srgbClr val="F00EA5"/>
                </a:solidFill>
              </a:rPr>
              <a:t> my house.</a:t>
            </a:r>
          </a:p>
          <a:p>
            <a:pPr marL="0" indent="0">
              <a:buNone/>
            </a:pPr>
            <a:endParaRPr lang="cs-CZ" b="1" dirty="0" smtClean="0">
              <a:solidFill>
                <a:srgbClr val="F00EA5"/>
              </a:solidFill>
            </a:endParaRPr>
          </a:p>
          <a:p>
            <a:r>
              <a:rPr lang="cs-CZ" b="1" dirty="0" err="1" smtClean="0">
                <a:solidFill>
                  <a:srgbClr val="F00EA5"/>
                </a:solidFill>
              </a:rPr>
              <a:t>You</a:t>
            </a:r>
            <a:r>
              <a:rPr lang="cs-CZ" b="1" dirty="0" smtClean="0">
                <a:solidFill>
                  <a:srgbClr val="F00EA5"/>
                </a:solidFill>
              </a:rPr>
              <a:t> live in a big house. </a:t>
            </a:r>
            <a:r>
              <a:rPr lang="cs-CZ" b="1" dirty="0" err="1" smtClean="0">
                <a:solidFill>
                  <a:srgbClr val="F00EA5"/>
                </a:solidFill>
              </a:rPr>
              <a:t>You</a:t>
            </a:r>
            <a:r>
              <a:rPr lang="cs-CZ" b="1" dirty="0" smtClean="0">
                <a:solidFill>
                  <a:srgbClr val="F00EA5"/>
                </a:solidFill>
              </a:rPr>
              <a:t> live in a </a:t>
            </a:r>
            <a:r>
              <a:rPr lang="cs-CZ" b="1" dirty="0" err="1" smtClean="0">
                <a:solidFill>
                  <a:srgbClr val="F00EA5"/>
                </a:solidFill>
              </a:rPr>
              <a:t>village</a:t>
            </a:r>
            <a:r>
              <a:rPr lang="cs-CZ" b="1" dirty="0" smtClean="0">
                <a:solidFill>
                  <a:srgbClr val="F00EA5"/>
                </a:solidFill>
              </a:rPr>
              <a:t>. </a:t>
            </a:r>
          </a:p>
          <a:p>
            <a:r>
              <a:rPr lang="cs-CZ" b="1" dirty="0" err="1" smtClean="0">
                <a:solidFill>
                  <a:srgbClr val="F00EA5"/>
                </a:solidFill>
              </a:rPr>
              <a:t>You</a:t>
            </a:r>
            <a:r>
              <a:rPr lang="cs-CZ" b="1" dirty="0" smtClean="0">
                <a:solidFill>
                  <a:srgbClr val="F00EA5"/>
                </a:solidFill>
              </a:rPr>
              <a:t> </a:t>
            </a:r>
            <a:r>
              <a:rPr lang="cs-CZ" b="1" dirty="0" err="1" smtClean="0">
                <a:solidFill>
                  <a:srgbClr val="F00EA5"/>
                </a:solidFill>
              </a:rPr>
              <a:t>have</a:t>
            </a:r>
            <a:r>
              <a:rPr lang="cs-CZ" b="1" dirty="0" smtClean="0">
                <a:solidFill>
                  <a:srgbClr val="F00EA5"/>
                </a:solidFill>
              </a:rPr>
              <a:t> </a:t>
            </a:r>
            <a:r>
              <a:rPr lang="cs-CZ" b="1" dirty="0" err="1" smtClean="0">
                <a:solidFill>
                  <a:srgbClr val="F00EA5"/>
                </a:solidFill>
              </a:rPr>
              <a:t>got</a:t>
            </a:r>
            <a:r>
              <a:rPr lang="cs-CZ" b="1" dirty="0" smtClean="0">
                <a:solidFill>
                  <a:srgbClr val="F00EA5"/>
                </a:solidFill>
              </a:rPr>
              <a:t> </a:t>
            </a:r>
            <a:r>
              <a:rPr lang="cs-CZ" b="1" dirty="0" err="1" smtClean="0">
                <a:solidFill>
                  <a:srgbClr val="F00EA5"/>
                </a:solidFill>
              </a:rPr>
              <a:t>two</a:t>
            </a:r>
            <a:r>
              <a:rPr lang="cs-CZ" b="1" dirty="0" smtClean="0">
                <a:solidFill>
                  <a:srgbClr val="F00EA5"/>
                </a:solidFill>
              </a:rPr>
              <a:t> </a:t>
            </a:r>
            <a:r>
              <a:rPr lang="cs-CZ" b="1" dirty="0" err="1" smtClean="0">
                <a:solidFill>
                  <a:srgbClr val="F00EA5"/>
                </a:solidFill>
              </a:rPr>
              <a:t>bedrooms</a:t>
            </a:r>
            <a:r>
              <a:rPr lang="cs-CZ" b="1" dirty="0" smtClean="0">
                <a:solidFill>
                  <a:srgbClr val="F00EA5"/>
                </a:solidFill>
              </a:rPr>
              <a:t>, a big </a:t>
            </a:r>
            <a:r>
              <a:rPr lang="cs-CZ" b="1" dirty="0" err="1" smtClean="0">
                <a:solidFill>
                  <a:srgbClr val="F00EA5"/>
                </a:solidFill>
              </a:rPr>
              <a:t>living</a:t>
            </a:r>
            <a:r>
              <a:rPr lang="cs-CZ" b="1" dirty="0" smtClean="0">
                <a:solidFill>
                  <a:srgbClr val="F00EA5"/>
                </a:solidFill>
              </a:rPr>
              <a:t> </a:t>
            </a:r>
            <a:r>
              <a:rPr lang="cs-CZ" b="1" dirty="0" err="1" smtClean="0">
                <a:solidFill>
                  <a:srgbClr val="F00EA5"/>
                </a:solidFill>
              </a:rPr>
              <a:t>room</a:t>
            </a:r>
            <a:r>
              <a:rPr lang="cs-CZ" b="1" dirty="0" smtClean="0">
                <a:solidFill>
                  <a:srgbClr val="F00EA5"/>
                </a:solidFill>
              </a:rPr>
              <a:t>, a </a:t>
            </a:r>
            <a:r>
              <a:rPr lang="cs-CZ" b="1" dirty="0" err="1" smtClean="0">
                <a:solidFill>
                  <a:srgbClr val="F00EA5"/>
                </a:solidFill>
              </a:rPr>
              <a:t>kitchen</a:t>
            </a:r>
            <a:r>
              <a:rPr lang="cs-CZ" b="1" dirty="0" smtClean="0">
                <a:solidFill>
                  <a:srgbClr val="F00EA5"/>
                </a:solidFill>
              </a:rPr>
              <a:t>, </a:t>
            </a:r>
            <a:r>
              <a:rPr lang="cs-CZ" b="1" dirty="0" err="1" smtClean="0">
                <a:solidFill>
                  <a:srgbClr val="F00EA5"/>
                </a:solidFill>
              </a:rPr>
              <a:t>two</a:t>
            </a:r>
            <a:r>
              <a:rPr lang="cs-CZ" b="1" dirty="0" smtClean="0">
                <a:solidFill>
                  <a:srgbClr val="F00EA5"/>
                </a:solidFill>
              </a:rPr>
              <a:t> </a:t>
            </a:r>
            <a:r>
              <a:rPr lang="cs-CZ" b="1" dirty="0" err="1" smtClean="0">
                <a:solidFill>
                  <a:srgbClr val="F00EA5"/>
                </a:solidFill>
              </a:rPr>
              <a:t>kidsrooms</a:t>
            </a:r>
            <a:r>
              <a:rPr lang="cs-CZ" b="1" dirty="0" smtClean="0">
                <a:solidFill>
                  <a:srgbClr val="F00EA5"/>
                </a:solidFill>
              </a:rPr>
              <a:t> and </a:t>
            </a:r>
            <a:r>
              <a:rPr lang="cs-CZ" b="1" dirty="0" err="1" smtClean="0">
                <a:solidFill>
                  <a:srgbClr val="F00EA5"/>
                </a:solidFill>
              </a:rPr>
              <a:t>two</a:t>
            </a:r>
            <a:r>
              <a:rPr lang="cs-CZ" b="1" dirty="0" smtClean="0">
                <a:solidFill>
                  <a:srgbClr val="F00EA5"/>
                </a:solidFill>
              </a:rPr>
              <a:t> </a:t>
            </a:r>
            <a:r>
              <a:rPr lang="cs-CZ" b="1" dirty="0" err="1" smtClean="0">
                <a:solidFill>
                  <a:srgbClr val="F00EA5"/>
                </a:solidFill>
              </a:rPr>
              <a:t>bathrooms</a:t>
            </a:r>
            <a:r>
              <a:rPr lang="cs-CZ" b="1" dirty="0" smtClean="0">
                <a:solidFill>
                  <a:srgbClr val="F00EA5"/>
                </a:solidFill>
              </a:rPr>
              <a:t>. </a:t>
            </a:r>
          </a:p>
          <a:p>
            <a:r>
              <a:rPr lang="cs-CZ" b="1" dirty="0" err="1" smtClean="0">
                <a:solidFill>
                  <a:srgbClr val="F00EA5"/>
                </a:solidFill>
              </a:rPr>
              <a:t>You</a:t>
            </a:r>
            <a:r>
              <a:rPr lang="cs-CZ" b="1" dirty="0" smtClean="0">
                <a:solidFill>
                  <a:srgbClr val="F00EA5"/>
                </a:solidFill>
              </a:rPr>
              <a:t> </a:t>
            </a:r>
            <a:r>
              <a:rPr lang="cs-CZ" b="1" dirty="0" err="1" smtClean="0">
                <a:solidFill>
                  <a:srgbClr val="F00EA5"/>
                </a:solidFill>
              </a:rPr>
              <a:t>have</a:t>
            </a:r>
            <a:r>
              <a:rPr lang="cs-CZ" b="1" dirty="0" smtClean="0">
                <a:solidFill>
                  <a:srgbClr val="F00EA5"/>
                </a:solidFill>
              </a:rPr>
              <a:t> a </a:t>
            </a:r>
            <a:r>
              <a:rPr lang="cs-CZ" b="1" dirty="0" err="1" smtClean="0">
                <a:solidFill>
                  <a:srgbClr val="F00EA5"/>
                </a:solidFill>
              </a:rPr>
              <a:t>large</a:t>
            </a:r>
            <a:r>
              <a:rPr lang="cs-CZ" b="1" dirty="0" smtClean="0">
                <a:solidFill>
                  <a:srgbClr val="F00EA5"/>
                </a:solidFill>
              </a:rPr>
              <a:t> </a:t>
            </a:r>
            <a:r>
              <a:rPr lang="cs-CZ" b="1" dirty="0" err="1" smtClean="0">
                <a:solidFill>
                  <a:srgbClr val="F00EA5"/>
                </a:solidFill>
              </a:rPr>
              <a:t>hall</a:t>
            </a:r>
            <a:r>
              <a:rPr lang="cs-CZ" b="1" dirty="0" smtClean="0">
                <a:solidFill>
                  <a:srgbClr val="F00EA5"/>
                </a:solidFill>
              </a:rPr>
              <a:t> and a </a:t>
            </a:r>
            <a:r>
              <a:rPr lang="cs-CZ" b="1" dirty="0" err="1" smtClean="0">
                <a:solidFill>
                  <a:srgbClr val="F00EA5"/>
                </a:solidFill>
              </a:rPr>
              <a:t>staircase</a:t>
            </a:r>
            <a:r>
              <a:rPr lang="cs-CZ" b="1" dirty="0" smtClean="0">
                <a:solidFill>
                  <a:srgbClr val="F00EA5"/>
                </a:solidFill>
              </a:rPr>
              <a:t>, </a:t>
            </a:r>
            <a:r>
              <a:rPr lang="cs-CZ" b="1" dirty="0" err="1" smtClean="0">
                <a:solidFill>
                  <a:srgbClr val="F00EA5"/>
                </a:solidFill>
              </a:rPr>
              <a:t>too</a:t>
            </a:r>
            <a:r>
              <a:rPr lang="cs-CZ" b="1" dirty="0" smtClean="0">
                <a:solidFill>
                  <a:srgbClr val="F00EA5"/>
                </a:solidFill>
              </a:rPr>
              <a:t>.</a:t>
            </a:r>
          </a:p>
          <a:p>
            <a:r>
              <a:rPr lang="cs-CZ" b="1" dirty="0" err="1" smtClean="0">
                <a:solidFill>
                  <a:srgbClr val="F00EA5"/>
                </a:solidFill>
              </a:rPr>
              <a:t>You</a:t>
            </a:r>
            <a:r>
              <a:rPr lang="cs-CZ" b="1" dirty="0" smtClean="0">
                <a:solidFill>
                  <a:srgbClr val="F00EA5"/>
                </a:solidFill>
              </a:rPr>
              <a:t> </a:t>
            </a:r>
            <a:r>
              <a:rPr lang="cs-CZ" b="1" dirty="0" err="1" smtClean="0">
                <a:solidFill>
                  <a:srgbClr val="F00EA5"/>
                </a:solidFill>
              </a:rPr>
              <a:t>like</a:t>
            </a:r>
            <a:r>
              <a:rPr lang="cs-CZ" b="1" dirty="0" smtClean="0">
                <a:solidFill>
                  <a:srgbClr val="F00EA5"/>
                </a:solidFill>
              </a:rPr>
              <a:t> </a:t>
            </a:r>
            <a:r>
              <a:rPr lang="cs-CZ" b="1" dirty="0" err="1" smtClean="0">
                <a:solidFill>
                  <a:srgbClr val="F00EA5"/>
                </a:solidFill>
              </a:rPr>
              <a:t>your</a:t>
            </a:r>
            <a:r>
              <a:rPr lang="cs-CZ" b="1" dirty="0" smtClean="0">
                <a:solidFill>
                  <a:srgbClr val="F00EA5"/>
                </a:solidFill>
              </a:rPr>
              <a:t> house very much.</a:t>
            </a:r>
            <a:endParaRPr lang="cs-CZ" b="1" dirty="0">
              <a:solidFill>
                <a:srgbClr val="F00EA5"/>
              </a:solidFill>
            </a:endParaRPr>
          </a:p>
        </p:txBody>
      </p:sp>
      <p:sp>
        <p:nvSpPr>
          <p:cNvPr id="9" name="Zástupný symbol pro text 8"/>
          <p:cNvSpPr>
            <a:spLocks noGrp="1"/>
          </p:cNvSpPr>
          <p:nvPr>
            <p:ph type="body" sz="half" idx="2"/>
          </p:nvPr>
        </p:nvSpPr>
        <p:spPr>
          <a:xfrm>
            <a:off x="5907087" y="1340768"/>
            <a:ext cx="3008313" cy="4785395"/>
          </a:xfrm>
          <a:solidFill>
            <a:srgbClr val="FF0000"/>
          </a:solidFill>
        </p:spPr>
        <p:txBody>
          <a:bodyPr>
            <a:normAutofit/>
          </a:bodyPr>
          <a:lstStyle/>
          <a:p>
            <a:r>
              <a:rPr lang="cs-CZ" sz="2000" b="1" dirty="0" smtClean="0">
                <a:solidFill>
                  <a:srgbClr val="FFFF00"/>
                </a:solidFill>
              </a:rPr>
              <a:t>I live in a house</a:t>
            </a:r>
            <a:endParaRPr lang="cs-CZ" sz="2000" b="1" dirty="0">
              <a:solidFill>
                <a:srgbClr val="FFFF00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755576" y="2564904"/>
            <a:ext cx="4572000" cy="1384995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b="1" dirty="0">
                <a:solidFill>
                  <a:srgbClr val="FF0000"/>
                </a:solidFill>
              </a:rPr>
              <a:t>. 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endParaRPr lang="cs-CZ" sz="2800" b="1" dirty="0">
              <a:solidFill>
                <a:srgbClr val="FF0000"/>
              </a:solidFill>
            </a:endParaRPr>
          </a:p>
          <a:p>
            <a:endParaRPr lang="cs-CZ" sz="2800" b="1" dirty="0">
              <a:solidFill>
                <a:srgbClr val="FF0000"/>
              </a:solidFill>
            </a:endParaRPr>
          </a:p>
          <a:p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endParaRPr lang="cs-CZ" sz="2800" b="1" dirty="0">
              <a:solidFill>
                <a:srgbClr val="FF0000"/>
              </a:solidFill>
            </a:endParaRPr>
          </a:p>
        </p:txBody>
      </p:sp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7986" y="3949899"/>
            <a:ext cx="2200275" cy="17859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2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48448" y="1844824"/>
            <a:ext cx="2309813" cy="1847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2692271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71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9" grpId="0" build="p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1080120"/>
          </a:xfrm>
          <a:solidFill>
            <a:srgbClr val="FFFF00"/>
          </a:solidFill>
          <a:ln>
            <a:solidFill>
              <a:srgbClr val="FF0000"/>
            </a:solidFill>
          </a:ln>
        </p:spPr>
        <p:txBody>
          <a:bodyPr/>
          <a:lstStyle/>
          <a:p>
            <a:r>
              <a:rPr lang="cs-CZ" dirty="0" err="1" smtClean="0"/>
              <a:t>What</a:t>
            </a:r>
            <a:r>
              <a:rPr lang="cs-CZ" dirty="0" smtClean="0"/>
              <a:t> are these </a:t>
            </a:r>
            <a:r>
              <a:rPr lang="cs-CZ" dirty="0" err="1" smtClean="0"/>
              <a:t>rooms</a:t>
            </a:r>
            <a:r>
              <a:rPr lang="cs-CZ" dirty="0" smtClean="0"/>
              <a:t> ?</a:t>
            </a:r>
            <a:endParaRPr lang="cs-CZ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56569" y="1541676"/>
            <a:ext cx="7056784" cy="47525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292080" y="1958940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893381" y="5404574"/>
            <a:ext cx="16561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err="1" smtClean="0">
                <a:solidFill>
                  <a:srgbClr val="FF0000"/>
                </a:solidFill>
              </a:rPr>
              <a:t>Our</a:t>
            </a:r>
            <a:r>
              <a:rPr lang="cs-CZ" b="1" dirty="0" smtClean="0">
                <a:solidFill>
                  <a:srgbClr val="FF0000"/>
                </a:solidFill>
              </a:rPr>
              <a:t>  house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028322" y="6294204"/>
            <a:ext cx="165942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A </a:t>
            </a:r>
            <a:r>
              <a:rPr lang="cs-CZ" b="1" dirty="0" err="1" smtClean="0">
                <a:solidFill>
                  <a:srgbClr val="FF0000"/>
                </a:solidFill>
              </a:rPr>
              <a:t>living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room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876256" y="3316342"/>
            <a:ext cx="13708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A </a:t>
            </a:r>
            <a:r>
              <a:rPr lang="cs-CZ" b="1" dirty="0" err="1" smtClean="0">
                <a:solidFill>
                  <a:srgbClr val="FF0000"/>
                </a:solidFill>
              </a:rPr>
              <a:t>bedroom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547664" y="6340678"/>
            <a:ext cx="173637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A </a:t>
            </a:r>
            <a:r>
              <a:rPr lang="cs-CZ" b="1" dirty="0" err="1" smtClean="0">
                <a:solidFill>
                  <a:srgbClr val="FF0000"/>
                </a:solidFill>
              </a:rPr>
              <a:t>dining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room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331640" y="3040858"/>
            <a:ext cx="13589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A </a:t>
            </a:r>
            <a:r>
              <a:rPr lang="cs-CZ" b="1" dirty="0" err="1" smtClean="0">
                <a:solidFill>
                  <a:srgbClr val="FF0000"/>
                </a:solidFill>
              </a:rPr>
              <a:t>kitchen</a:t>
            </a:r>
            <a:endParaRPr lang="cs-CZ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94716609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4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6" grpId="0"/>
      <p:bldP spid="7" grpId="0"/>
      <p:bldP spid="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483568"/>
          </a:xfrm>
          <a:solidFill>
            <a:srgbClr val="FFC000"/>
          </a:solidFill>
          <a:ln w="57150">
            <a:solidFill>
              <a:srgbClr val="00B050"/>
            </a:solidFill>
          </a:ln>
        </p:spPr>
        <p:txBody>
          <a:bodyPr/>
          <a:lstStyle/>
          <a:p>
            <a:r>
              <a:rPr lang="cs-CZ" dirty="0" err="1" smtClean="0"/>
              <a:t>Can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describe</a:t>
            </a:r>
            <a:r>
              <a:rPr lang="cs-CZ" dirty="0" smtClean="0"/>
              <a:t> </a:t>
            </a:r>
            <a:r>
              <a:rPr lang="cs-CZ" dirty="0" err="1" smtClean="0"/>
              <a:t>your</a:t>
            </a:r>
            <a:r>
              <a:rPr lang="cs-CZ" dirty="0" smtClean="0"/>
              <a:t> house 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81128"/>
          </a:xfrm>
          <a:ln w="57150">
            <a:solidFill>
              <a:srgbClr val="FF0000"/>
            </a:solidFill>
          </a:ln>
        </p:spPr>
        <p:txBody>
          <a:bodyPr/>
          <a:lstStyle/>
          <a:p>
            <a:pPr>
              <a:buFont typeface="Wingdings" pitchFamily="2" charset="2"/>
              <a:buChar char="v"/>
            </a:pPr>
            <a:r>
              <a:rPr lang="cs-CZ" b="1" dirty="0" err="1" smtClean="0">
                <a:solidFill>
                  <a:srgbClr val="FF0000"/>
                </a:solidFill>
              </a:rPr>
              <a:t>There</a:t>
            </a:r>
            <a:r>
              <a:rPr lang="cs-CZ" b="1" dirty="0" smtClean="0">
                <a:solidFill>
                  <a:srgbClr val="FF0000"/>
                </a:solidFill>
              </a:rPr>
              <a:t> are </a:t>
            </a:r>
            <a:r>
              <a:rPr lang="cs-CZ" b="1" dirty="0" err="1" smtClean="0">
                <a:solidFill>
                  <a:srgbClr val="FF0000"/>
                </a:solidFill>
              </a:rPr>
              <a:t>two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floors</a:t>
            </a:r>
            <a:r>
              <a:rPr lang="cs-CZ" b="1" dirty="0" smtClean="0">
                <a:solidFill>
                  <a:srgbClr val="FF0000"/>
                </a:solidFill>
              </a:rPr>
              <a:t> in </a:t>
            </a:r>
            <a:r>
              <a:rPr lang="cs-CZ" b="1" dirty="0" err="1" smtClean="0">
                <a:solidFill>
                  <a:srgbClr val="FF0000"/>
                </a:solidFill>
              </a:rPr>
              <a:t>our</a:t>
            </a:r>
            <a:r>
              <a:rPr lang="cs-CZ" b="1" dirty="0" smtClean="0">
                <a:solidFill>
                  <a:srgbClr val="FF0000"/>
                </a:solidFill>
              </a:rPr>
              <a:t> house</a:t>
            </a:r>
          </a:p>
          <a:p>
            <a:pPr>
              <a:buFont typeface="Wingdings" pitchFamily="2" charset="2"/>
              <a:buChar char="v"/>
            </a:pP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Downstairs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there</a:t>
            </a:r>
            <a:r>
              <a:rPr lang="cs-CZ" b="1" dirty="0" smtClean="0">
                <a:solidFill>
                  <a:srgbClr val="FF0000"/>
                </a:solidFill>
              </a:rPr>
              <a:t> are .................................................</a:t>
            </a:r>
          </a:p>
          <a:p>
            <a:pPr>
              <a:buFont typeface="Wingdings" pitchFamily="2" charset="2"/>
              <a:buChar char="v"/>
            </a:pPr>
            <a:r>
              <a:rPr lang="cs-CZ" b="1" dirty="0" err="1" smtClean="0">
                <a:solidFill>
                  <a:srgbClr val="FF0000"/>
                </a:solidFill>
              </a:rPr>
              <a:t>Upstairs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there</a:t>
            </a:r>
            <a:r>
              <a:rPr lang="cs-CZ" b="1" dirty="0" smtClean="0">
                <a:solidFill>
                  <a:srgbClr val="FF0000"/>
                </a:solidFill>
              </a:rPr>
              <a:t> are ………………………………………</a:t>
            </a:r>
          </a:p>
          <a:p>
            <a:pPr>
              <a:buFont typeface="Wingdings" pitchFamily="2" charset="2"/>
              <a:buChar char="v"/>
            </a:pPr>
            <a:r>
              <a:rPr lang="cs-CZ" b="1" dirty="0" err="1" smtClean="0">
                <a:solidFill>
                  <a:srgbClr val="FF0000"/>
                </a:solidFill>
              </a:rPr>
              <a:t>Look</a:t>
            </a:r>
            <a:r>
              <a:rPr lang="cs-CZ" b="1" dirty="0" smtClean="0">
                <a:solidFill>
                  <a:srgbClr val="FF0000"/>
                </a:solidFill>
              </a:rPr>
              <a:t> up </a:t>
            </a:r>
            <a:r>
              <a:rPr lang="cs-CZ" b="1" dirty="0" err="1" smtClean="0">
                <a:solidFill>
                  <a:srgbClr val="FF0000"/>
                </a:solidFill>
              </a:rPr>
              <a:t>the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unknown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words</a:t>
            </a:r>
            <a:r>
              <a:rPr lang="cs-CZ" b="1" dirty="0" smtClean="0">
                <a:solidFill>
                  <a:srgbClr val="FF0000"/>
                </a:solidFill>
              </a:rPr>
              <a:t> -</a:t>
            </a:r>
          </a:p>
          <a:p>
            <a:r>
              <a:rPr lang="cs-CZ" b="1" dirty="0" err="1" smtClean="0">
                <a:solidFill>
                  <a:srgbClr val="00B050"/>
                </a:solidFill>
              </a:rPr>
              <a:t>Our</a:t>
            </a:r>
            <a:r>
              <a:rPr lang="cs-CZ" b="1" dirty="0" smtClean="0">
                <a:solidFill>
                  <a:srgbClr val="00B050"/>
                </a:solidFill>
              </a:rPr>
              <a:t> </a:t>
            </a:r>
            <a:r>
              <a:rPr lang="cs-CZ" b="1" dirty="0" err="1" smtClean="0">
                <a:solidFill>
                  <a:srgbClr val="00B050"/>
                </a:solidFill>
              </a:rPr>
              <a:t>address</a:t>
            </a:r>
            <a:r>
              <a:rPr lang="cs-CZ" b="1" dirty="0" smtClean="0">
                <a:solidFill>
                  <a:srgbClr val="00B050"/>
                </a:solidFill>
              </a:rPr>
              <a:t> </a:t>
            </a:r>
            <a:r>
              <a:rPr lang="cs-CZ" b="1" dirty="0" err="1" smtClean="0">
                <a:solidFill>
                  <a:srgbClr val="00B050"/>
                </a:solidFill>
              </a:rPr>
              <a:t>is</a:t>
            </a:r>
            <a:r>
              <a:rPr lang="cs-CZ" b="1" dirty="0" smtClean="0">
                <a:solidFill>
                  <a:srgbClr val="00B050"/>
                </a:solidFill>
              </a:rPr>
              <a:t> 155  </a:t>
            </a:r>
            <a:r>
              <a:rPr lang="cs-CZ" b="1" dirty="0" err="1" smtClean="0">
                <a:solidFill>
                  <a:srgbClr val="00B050"/>
                </a:solidFill>
              </a:rPr>
              <a:t>Main</a:t>
            </a:r>
            <a:r>
              <a:rPr lang="cs-CZ" b="1" dirty="0" smtClean="0">
                <a:solidFill>
                  <a:srgbClr val="00B050"/>
                </a:solidFill>
              </a:rPr>
              <a:t> Street, Krnov, 794 01</a:t>
            </a:r>
            <a:endParaRPr lang="cs-CZ" b="1" dirty="0">
              <a:solidFill>
                <a:srgbClr val="00B050"/>
              </a:solidFill>
            </a:endParaRPr>
          </a:p>
        </p:txBody>
      </p:sp>
      <p:pic>
        <p:nvPicPr>
          <p:cNvPr id="11268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2538" y="3827278"/>
            <a:ext cx="7643307" cy="24482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868144" y="4869161"/>
            <a:ext cx="64807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50" b="1" dirty="0" smtClean="0"/>
              <a:t>HALA</a:t>
            </a:r>
            <a:endParaRPr lang="cs-CZ" sz="1050" b="1" dirty="0"/>
          </a:p>
        </p:txBody>
      </p:sp>
    </p:spTree>
    <p:extLst>
      <p:ext uri="{BB962C8B-B14F-4D97-AF65-F5344CB8AC3E}">
        <p14:creationId xmlns:p14="http://schemas.microsoft.com/office/powerpoint/2010/main" val="1389336407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4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11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12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3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4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5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4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19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20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1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2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23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4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27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28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9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0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31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12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12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940152" y="260648"/>
            <a:ext cx="3008313" cy="1152128"/>
          </a:xfrm>
        </p:spPr>
        <p:txBody>
          <a:bodyPr/>
          <a:lstStyle/>
          <a:p>
            <a:r>
              <a:rPr lang="cs-CZ" b="1" dirty="0" err="1" smtClean="0"/>
              <a:t>Check</a:t>
            </a:r>
            <a:r>
              <a:rPr lang="cs-CZ" b="1" dirty="0" smtClean="0"/>
              <a:t> </a:t>
            </a:r>
            <a:r>
              <a:rPr lang="cs-CZ" b="1" dirty="0" err="1" smtClean="0"/>
              <a:t>your</a:t>
            </a:r>
            <a:r>
              <a:rPr lang="cs-CZ" b="1" dirty="0" smtClean="0"/>
              <a:t> </a:t>
            </a:r>
            <a:r>
              <a:rPr lang="cs-CZ" b="1" dirty="0" err="1" smtClean="0"/>
              <a:t>description</a:t>
            </a:r>
            <a:r>
              <a:rPr lang="cs-CZ" b="1" dirty="0" smtClean="0"/>
              <a:t> </a:t>
            </a:r>
            <a:endParaRPr lang="cs-CZ" b="1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323528" y="332656"/>
            <a:ext cx="5391472" cy="5853113"/>
          </a:xfrm>
          <a:solidFill>
            <a:srgbClr val="FFFF00"/>
          </a:solidFill>
        </p:spPr>
        <p:txBody>
          <a:bodyPr>
            <a:normAutofit/>
          </a:bodyPr>
          <a:lstStyle/>
          <a:p>
            <a:r>
              <a:rPr lang="cs-CZ" b="1" dirty="0" err="1" smtClean="0">
                <a:solidFill>
                  <a:srgbClr val="00B050"/>
                </a:solidFill>
              </a:rPr>
              <a:t>Check</a:t>
            </a:r>
            <a:r>
              <a:rPr lang="cs-CZ" b="1" dirty="0" smtClean="0">
                <a:solidFill>
                  <a:srgbClr val="00B050"/>
                </a:solidFill>
              </a:rPr>
              <a:t> </a:t>
            </a:r>
            <a:r>
              <a:rPr lang="cs-CZ" b="1" dirty="0" err="1" smtClean="0">
                <a:solidFill>
                  <a:srgbClr val="00B050"/>
                </a:solidFill>
              </a:rPr>
              <a:t>your</a:t>
            </a:r>
            <a:r>
              <a:rPr lang="cs-CZ" b="1" dirty="0" smtClean="0">
                <a:solidFill>
                  <a:srgbClr val="00B050"/>
                </a:solidFill>
              </a:rPr>
              <a:t>  </a:t>
            </a:r>
            <a:r>
              <a:rPr lang="cs-CZ" b="1" dirty="0" err="1" smtClean="0">
                <a:solidFill>
                  <a:srgbClr val="00B050"/>
                </a:solidFill>
              </a:rPr>
              <a:t>answers</a:t>
            </a:r>
            <a:endParaRPr lang="cs-CZ" b="1" dirty="0" smtClean="0">
              <a:solidFill>
                <a:srgbClr val="00B050"/>
              </a:solidFill>
            </a:endParaRPr>
          </a:p>
          <a:p>
            <a:pPr marL="0" indent="0">
              <a:buNone/>
            </a:pPr>
            <a:r>
              <a:rPr lang="cs-CZ" sz="2000" b="1" dirty="0" err="1" smtClean="0">
                <a:solidFill>
                  <a:srgbClr val="FF0000"/>
                </a:solidFill>
              </a:rPr>
              <a:t>This</a:t>
            </a:r>
            <a:r>
              <a:rPr lang="cs-CZ" sz="2000" b="1" dirty="0" smtClean="0">
                <a:solidFill>
                  <a:srgbClr val="FF0000"/>
                </a:solidFill>
              </a:rPr>
              <a:t> </a:t>
            </a:r>
            <a:r>
              <a:rPr lang="cs-CZ" sz="2000" b="1" dirty="0" err="1" smtClean="0">
                <a:solidFill>
                  <a:srgbClr val="FF0000"/>
                </a:solidFill>
              </a:rPr>
              <a:t>is</a:t>
            </a:r>
            <a:r>
              <a:rPr lang="cs-CZ" sz="2000" b="1" dirty="0" smtClean="0">
                <a:solidFill>
                  <a:srgbClr val="FF0000"/>
                </a:solidFill>
              </a:rPr>
              <a:t> </a:t>
            </a:r>
            <a:r>
              <a:rPr lang="cs-CZ" sz="2000" b="1" dirty="0" err="1" smtClean="0">
                <a:solidFill>
                  <a:srgbClr val="FF0000"/>
                </a:solidFill>
              </a:rPr>
              <a:t>our</a:t>
            </a:r>
            <a:r>
              <a:rPr lang="cs-CZ" sz="2000" b="1" dirty="0" smtClean="0">
                <a:solidFill>
                  <a:srgbClr val="FF0000"/>
                </a:solidFill>
              </a:rPr>
              <a:t> house. </a:t>
            </a:r>
            <a:r>
              <a:rPr lang="cs-CZ" sz="2000" b="1" dirty="0" err="1" smtClean="0">
                <a:solidFill>
                  <a:srgbClr val="FF0000"/>
                </a:solidFill>
              </a:rPr>
              <a:t>Our</a:t>
            </a:r>
            <a:r>
              <a:rPr lang="cs-CZ" sz="2000" b="1" dirty="0" smtClean="0">
                <a:solidFill>
                  <a:srgbClr val="FF0000"/>
                </a:solidFill>
              </a:rPr>
              <a:t> </a:t>
            </a:r>
            <a:r>
              <a:rPr lang="cs-CZ" sz="2000" b="1" dirty="0" err="1" smtClean="0">
                <a:solidFill>
                  <a:srgbClr val="FF0000"/>
                </a:solidFill>
              </a:rPr>
              <a:t>address</a:t>
            </a:r>
            <a:r>
              <a:rPr lang="cs-CZ" sz="2000" b="1" dirty="0" smtClean="0">
                <a:solidFill>
                  <a:srgbClr val="FF0000"/>
                </a:solidFill>
              </a:rPr>
              <a:t> </a:t>
            </a:r>
            <a:r>
              <a:rPr lang="cs-CZ" sz="2000" b="1" dirty="0" err="1" smtClean="0">
                <a:solidFill>
                  <a:srgbClr val="FF0000"/>
                </a:solidFill>
              </a:rPr>
              <a:t>is</a:t>
            </a:r>
            <a:r>
              <a:rPr lang="cs-CZ" sz="2000" b="1" dirty="0" smtClean="0">
                <a:solidFill>
                  <a:srgbClr val="FF0000"/>
                </a:solidFill>
              </a:rPr>
              <a:t> 155 </a:t>
            </a:r>
            <a:r>
              <a:rPr lang="cs-CZ" sz="2000" b="1" dirty="0" err="1" smtClean="0">
                <a:solidFill>
                  <a:srgbClr val="FF0000"/>
                </a:solidFill>
              </a:rPr>
              <a:t>Main</a:t>
            </a:r>
            <a:r>
              <a:rPr lang="cs-CZ" sz="2000" b="1" dirty="0" smtClean="0">
                <a:solidFill>
                  <a:srgbClr val="FF0000"/>
                </a:solidFill>
              </a:rPr>
              <a:t> Street, Krnov, 794  01.</a:t>
            </a:r>
          </a:p>
          <a:p>
            <a:pPr marL="0" indent="0">
              <a:buNone/>
            </a:pPr>
            <a:endParaRPr lang="cs-CZ" sz="2000" b="1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2000" b="1" dirty="0" smtClean="0">
                <a:solidFill>
                  <a:srgbClr val="FF0000"/>
                </a:solidFill>
              </a:rPr>
              <a:t> </a:t>
            </a:r>
            <a:r>
              <a:rPr lang="cs-CZ" sz="2000" b="1" dirty="0" err="1" smtClean="0">
                <a:solidFill>
                  <a:srgbClr val="FF0000"/>
                </a:solidFill>
              </a:rPr>
              <a:t>Our</a:t>
            </a:r>
            <a:r>
              <a:rPr lang="cs-CZ" sz="2000" b="1" dirty="0" smtClean="0">
                <a:solidFill>
                  <a:srgbClr val="FF0000"/>
                </a:solidFill>
              </a:rPr>
              <a:t> house has </a:t>
            </a:r>
            <a:r>
              <a:rPr lang="cs-CZ" sz="2000" b="1" dirty="0" err="1" smtClean="0">
                <a:solidFill>
                  <a:srgbClr val="FF0000"/>
                </a:solidFill>
              </a:rPr>
              <a:t>got</a:t>
            </a:r>
            <a:r>
              <a:rPr lang="cs-CZ" sz="2000" b="1" dirty="0" smtClean="0">
                <a:solidFill>
                  <a:srgbClr val="FF0000"/>
                </a:solidFill>
              </a:rPr>
              <a:t>  </a:t>
            </a:r>
            <a:r>
              <a:rPr lang="cs-CZ" sz="2000" b="1" dirty="0" err="1" smtClean="0">
                <a:solidFill>
                  <a:srgbClr val="FF0000"/>
                </a:solidFill>
              </a:rPr>
              <a:t>seven</a:t>
            </a:r>
            <a:r>
              <a:rPr lang="cs-CZ" sz="2000" b="1" dirty="0" smtClean="0">
                <a:solidFill>
                  <a:srgbClr val="FF0000"/>
                </a:solidFill>
              </a:rPr>
              <a:t> </a:t>
            </a:r>
            <a:r>
              <a:rPr lang="cs-CZ" sz="2000" b="1" dirty="0" err="1" smtClean="0">
                <a:solidFill>
                  <a:srgbClr val="FF0000"/>
                </a:solidFill>
              </a:rPr>
              <a:t>rooms</a:t>
            </a:r>
            <a:r>
              <a:rPr lang="cs-CZ" sz="2000" b="1" dirty="0" smtClean="0">
                <a:solidFill>
                  <a:srgbClr val="FF0000"/>
                </a:solidFill>
              </a:rPr>
              <a:t>. </a:t>
            </a:r>
            <a:r>
              <a:rPr lang="cs-CZ" sz="2000" b="1" dirty="0" err="1" smtClean="0">
                <a:solidFill>
                  <a:srgbClr val="FF0000"/>
                </a:solidFill>
              </a:rPr>
              <a:t>There</a:t>
            </a:r>
            <a:r>
              <a:rPr lang="cs-CZ" sz="2000" b="1" dirty="0" smtClean="0">
                <a:solidFill>
                  <a:srgbClr val="FF0000"/>
                </a:solidFill>
              </a:rPr>
              <a:t> </a:t>
            </a:r>
          </a:p>
          <a:p>
            <a:pPr marL="0" indent="0">
              <a:buNone/>
            </a:pPr>
            <a:r>
              <a:rPr lang="cs-CZ" sz="2000" b="1" dirty="0" smtClean="0">
                <a:solidFill>
                  <a:srgbClr val="FF0000"/>
                </a:solidFill>
              </a:rPr>
              <a:t>are </a:t>
            </a:r>
            <a:r>
              <a:rPr lang="cs-CZ" sz="2000" b="1" dirty="0" err="1" smtClean="0">
                <a:solidFill>
                  <a:srgbClr val="FF0000"/>
                </a:solidFill>
              </a:rPr>
              <a:t>five</a:t>
            </a:r>
            <a:r>
              <a:rPr lang="cs-CZ" sz="2000" b="1" dirty="0" smtClean="0">
                <a:solidFill>
                  <a:srgbClr val="FF0000"/>
                </a:solidFill>
              </a:rPr>
              <a:t> </a:t>
            </a:r>
            <a:r>
              <a:rPr lang="cs-CZ" sz="2000" b="1" dirty="0" err="1" smtClean="0">
                <a:solidFill>
                  <a:srgbClr val="FF0000"/>
                </a:solidFill>
              </a:rPr>
              <a:t>rooms</a:t>
            </a:r>
            <a:r>
              <a:rPr lang="cs-CZ" sz="2000" b="1" dirty="0" smtClean="0">
                <a:solidFill>
                  <a:srgbClr val="FF0000"/>
                </a:solidFill>
              </a:rPr>
              <a:t> </a:t>
            </a:r>
            <a:r>
              <a:rPr lang="cs-CZ" sz="2000" b="1" dirty="0" err="1" smtClean="0">
                <a:solidFill>
                  <a:srgbClr val="FF0000"/>
                </a:solidFill>
              </a:rPr>
              <a:t>downstairs</a:t>
            </a:r>
            <a:r>
              <a:rPr lang="cs-CZ" sz="2000" b="1" dirty="0" smtClean="0">
                <a:solidFill>
                  <a:srgbClr val="FF0000"/>
                </a:solidFill>
              </a:rPr>
              <a:t> – </a:t>
            </a:r>
            <a:r>
              <a:rPr lang="cs-CZ" sz="2000" b="1" dirty="0" err="1" smtClean="0">
                <a:solidFill>
                  <a:srgbClr val="FF0000"/>
                </a:solidFill>
              </a:rPr>
              <a:t>the</a:t>
            </a:r>
            <a:r>
              <a:rPr lang="cs-CZ" sz="2000" b="1" dirty="0" smtClean="0">
                <a:solidFill>
                  <a:srgbClr val="FF0000"/>
                </a:solidFill>
              </a:rPr>
              <a:t> </a:t>
            </a:r>
            <a:r>
              <a:rPr lang="cs-CZ" sz="2000" b="1" dirty="0" err="1" smtClean="0">
                <a:solidFill>
                  <a:srgbClr val="FF0000"/>
                </a:solidFill>
              </a:rPr>
              <a:t>kitchen</a:t>
            </a:r>
            <a:r>
              <a:rPr lang="cs-CZ" sz="2000" b="1" dirty="0" smtClean="0">
                <a:solidFill>
                  <a:srgbClr val="FF0000"/>
                </a:solidFill>
              </a:rPr>
              <a:t>, </a:t>
            </a:r>
          </a:p>
          <a:p>
            <a:pPr marL="0" indent="0">
              <a:buNone/>
            </a:pPr>
            <a:r>
              <a:rPr lang="cs-CZ" sz="2000" b="1" dirty="0" err="1" smtClean="0">
                <a:solidFill>
                  <a:srgbClr val="FF0000"/>
                </a:solidFill>
              </a:rPr>
              <a:t>the</a:t>
            </a:r>
            <a:r>
              <a:rPr lang="cs-CZ" sz="2000" b="1" dirty="0" smtClean="0">
                <a:solidFill>
                  <a:srgbClr val="FF0000"/>
                </a:solidFill>
              </a:rPr>
              <a:t> </a:t>
            </a:r>
            <a:r>
              <a:rPr lang="cs-CZ" sz="2000" b="1" dirty="0" err="1" smtClean="0">
                <a:solidFill>
                  <a:srgbClr val="FF0000"/>
                </a:solidFill>
              </a:rPr>
              <a:t>living</a:t>
            </a:r>
            <a:r>
              <a:rPr lang="cs-CZ" sz="2000" b="1" dirty="0" smtClean="0">
                <a:solidFill>
                  <a:srgbClr val="FF0000"/>
                </a:solidFill>
              </a:rPr>
              <a:t> </a:t>
            </a:r>
            <a:r>
              <a:rPr lang="cs-CZ" sz="2000" b="1" dirty="0" err="1" smtClean="0">
                <a:solidFill>
                  <a:srgbClr val="FF0000"/>
                </a:solidFill>
              </a:rPr>
              <a:t>room</a:t>
            </a:r>
            <a:r>
              <a:rPr lang="cs-CZ" sz="2000" b="1" dirty="0" smtClean="0">
                <a:solidFill>
                  <a:srgbClr val="FF0000"/>
                </a:solidFill>
              </a:rPr>
              <a:t>, </a:t>
            </a:r>
            <a:r>
              <a:rPr lang="cs-CZ" sz="2000" b="1" dirty="0" err="1" smtClean="0">
                <a:solidFill>
                  <a:srgbClr val="FF0000"/>
                </a:solidFill>
              </a:rPr>
              <a:t>the</a:t>
            </a:r>
            <a:r>
              <a:rPr lang="cs-CZ" sz="2000" b="1" dirty="0" smtClean="0">
                <a:solidFill>
                  <a:srgbClr val="FF0000"/>
                </a:solidFill>
              </a:rPr>
              <a:t> </a:t>
            </a:r>
            <a:r>
              <a:rPr lang="cs-CZ" sz="2000" b="1" dirty="0" err="1" smtClean="0">
                <a:solidFill>
                  <a:srgbClr val="FF0000"/>
                </a:solidFill>
              </a:rPr>
              <a:t>bathroom</a:t>
            </a:r>
            <a:r>
              <a:rPr lang="cs-CZ" sz="2000" b="1" dirty="0" smtClean="0">
                <a:solidFill>
                  <a:srgbClr val="FF0000"/>
                </a:solidFill>
              </a:rPr>
              <a:t>, </a:t>
            </a:r>
            <a:r>
              <a:rPr lang="cs-CZ" sz="2000" b="1" dirty="0" err="1" smtClean="0">
                <a:solidFill>
                  <a:srgbClr val="FF0000"/>
                </a:solidFill>
              </a:rPr>
              <a:t>the</a:t>
            </a:r>
            <a:r>
              <a:rPr lang="cs-CZ" sz="2000" b="1" dirty="0" smtClean="0">
                <a:solidFill>
                  <a:srgbClr val="FF0000"/>
                </a:solidFill>
              </a:rPr>
              <a:t> </a:t>
            </a:r>
            <a:r>
              <a:rPr lang="cs-CZ" sz="2000" b="1" dirty="0" err="1" smtClean="0">
                <a:solidFill>
                  <a:srgbClr val="FF0000"/>
                </a:solidFill>
              </a:rPr>
              <a:t>toilet</a:t>
            </a:r>
            <a:r>
              <a:rPr lang="cs-CZ" sz="2000" b="1" dirty="0" smtClean="0">
                <a:solidFill>
                  <a:srgbClr val="FF0000"/>
                </a:solidFill>
              </a:rPr>
              <a:t>  </a:t>
            </a:r>
          </a:p>
          <a:p>
            <a:pPr marL="0" indent="0">
              <a:buNone/>
            </a:pPr>
            <a:r>
              <a:rPr lang="cs-CZ" sz="2000" b="1" dirty="0" smtClean="0">
                <a:solidFill>
                  <a:srgbClr val="FF0000"/>
                </a:solidFill>
              </a:rPr>
              <a:t>and </a:t>
            </a:r>
            <a:r>
              <a:rPr lang="cs-CZ" sz="2000" b="1" dirty="0" err="1" smtClean="0">
                <a:solidFill>
                  <a:srgbClr val="FF0000"/>
                </a:solidFill>
              </a:rPr>
              <a:t>the</a:t>
            </a:r>
            <a:r>
              <a:rPr lang="cs-CZ" sz="2000" b="1" dirty="0" smtClean="0">
                <a:solidFill>
                  <a:srgbClr val="FF0000"/>
                </a:solidFill>
              </a:rPr>
              <a:t> </a:t>
            </a:r>
            <a:r>
              <a:rPr lang="cs-CZ" sz="2000" b="1" dirty="0" err="1" smtClean="0">
                <a:solidFill>
                  <a:srgbClr val="FF0000"/>
                </a:solidFill>
              </a:rPr>
              <a:t>parents</a:t>
            </a:r>
            <a:r>
              <a:rPr lang="cs-CZ" sz="2000" b="1" dirty="0" smtClean="0">
                <a:solidFill>
                  <a:srgbClr val="FF0000"/>
                </a:solidFill>
              </a:rPr>
              <a:t>´  </a:t>
            </a:r>
            <a:r>
              <a:rPr lang="cs-CZ" sz="2000" b="1" dirty="0" err="1" smtClean="0">
                <a:solidFill>
                  <a:srgbClr val="FF0000"/>
                </a:solidFill>
              </a:rPr>
              <a:t>bedroom</a:t>
            </a:r>
            <a:r>
              <a:rPr lang="cs-CZ" sz="2000" b="1" dirty="0" smtClean="0">
                <a:solidFill>
                  <a:srgbClr val="FF0000"/>
                </a:solidFill>
              </a:rPr>
              <a:t>. </a:t>
            </a:r>
          </a:p>
          <a:p>
            <a:pPr marL="0" indent="0">
              <a:buNone/>
            </a:pPr>
            <a:endParaRPr lang="cs-CZ" sz="2000" b="1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2000" b="1" dirty="0" err="1" smtClean="0">
                <a:solidFill>
                  <a:srgbClr val="FF0000"/>
                </a:solidFill>
              </a:rPr>
              <a:t>Upstairs</a:t>
            </a:r>
            <a:r>
              <a:rPr lang="cs-CZ" sz="2000" b="1" dirty="0" smtClean="0">
                <a:solidFill>
                  <a:srgbClr val="FF0000"/>
                </a:solidFill>
              </a:rPr>
              <a:t> </a:t>
            </a:r>
            <a:r>
              <a:rPr lang="cs-CZ" sz="2000" b="1" dirty="0" err="1" smtClean="0">
                <a:solidFill>
                  <a:srgbClr val="FF0000"/>
                </a:solidFill>
              </a:rPr>
              <a:t>there</a:t>
            </a:r>
            <a:r>
              <a:rPr lang="cs-CZ" sz="2000" b="1" dirty="0" smtClean="0">
                <a:solidFill>
                  <a:srgbClr val="FF0000"/>
                </a:solidFill>
              </a:rPr>
              <a:t> </a:t>
            </a:r>
            <a:r>
              <a:rPr lang="cs-CZ" sz="2000" b="1" dirty="0" err="1" smtClean="0">
                <a:solidFill>
                  <a:srgbClr val="FF0000"/>
                </a:solidFill>
              </a:rPr>
              <a:t>is</a:t>
            </a:r>
            <a:r>
              <a:rPr lang="cs-CZ" sz="2000" b="1" dirty="0" smtClean="0">
                <a:solidFill>
                  <a:srgbClr val="FF0000"/>
                </a:solidFill>
              </a:rPr>
              <a:t>  my </a:t>
            </a:r>
            <a:r>
              <a:rPr lang="cs-CZ" sz="2000" b="1" dirty="0" err="1" smtClean="0">
                <a:solidFill>
                  <a:srgbClr val="FF0000"/>
                </a:solidFill>
              </a:rPr>
              <a:t>bedroom</a:t>
            </a:r>
            <a:r>
              <a:rPr lang="cs-CZ" sz="2000" b="1" dirty="0">
                <a:solidFill>
                  <a:srgbClr val="FF0000"/>
                </a:solidFill>
              </a:rPr>
              <a:t> </a:t>
            </a:r>
            <a:r>
              <a:rPr lang="cs-CZ" sz="2000" b="1" dirty="0" smtClean="0">
                <a:solidFill>
                  <a:srgbClr val="FF0000"/>
                </a:solidFill>
              </a:rPr>
              <a:t>and  </a:t>
            </a:r>
            <a:r>
              <a:rPr lang="cs-CZ" sz="2000" b="1" dirty="0" err="1" smtClean="0">
                <a:solidFill>
                  <a:srgbClr val="FF0000"/>
                </a:solidFill>
              </a:rPr>
              <a:t>there</a:t>
            </a:r>
            <a:r>
              <a:rPr lang="cs-CZ" sz="2000" b="1" dirty="0" smtClean="0">
                <a:solidFill>
                  <a:srgbClr val="FF0000"/>
                </a:solidFill>
              </a:rPr>
              <a:t> are </a:t>
            </a:r>
            <a:r>
              <a:rPr lang="cs-CZ" sz="2000" b="1" dirty="0" err="1" smtClean="0">
                <a:solidFill>
                  <a:srgbClr val="FF0000"/>
                </a:solidFill>
              </a:rPr>
              <a:t>the</a:t>
            </a:r>
            <a:r>
              <a:rPr lang="cs-CZ" sz="2000" b="1" dirty="0" smtClean="0">
                <a:solidFill>
                  <a:srgbClr val="FF0000"/>
                </a:solidFill>
              </a:rPr>
              <a:t> </a:t>
            </a:r>
            <a:r>
              <a:rPr lang="cs-CZ" sz="2000" b="1" dirty="0" err="1" smtClean="0">
                <a:solidFill>
                  <a:srgbClr val="FF0000"/>
                </a:solidFill>
              </a:rPr>
              <a:t>large</a:t>
            </a:r>
            <a:r>
              <a:rPr lang="cs-CZ" sz="2000" b="1" dirty="0" smtClean="0">
                <a:solidFill>
                  <a:srgbClr val="FF0000"/>
                </a:solidFill>
              </a:rPr>
              <a:t>  </a:t>
            </a:r>
            <a:r>
              <a:rPr lang="cs-CZ" sz="2000" b="1" dirty="0" err="1" smtClean="0">
                <a:solidFill>
                  <a:srgbClr val="FF0000"/>
                </a:solidFill>
              </a:rPr>
              <a:t>living</a:t>
            </a:r>
            <a:r>
              <a:rPr lang="cs-CZ" sz="2000" b="1" dirty="0" smtClean="0">
                <a:solidFill>
                  <a:srgbClr val="FF0000"/>
                </a:solidFill>
              </a:rPr>
              <a:t> </a:t>
            </a:r>
            <a:r>
              <a:rPr lang="cs-CZ" sz="2000" b="1" dirty="0" err="1" smtClean="0">
                <a:solidFill>
                  <a:srgbClr val="FF0000"/>
                </a:solidFill>
              </a:rPr>
              <a:t>room</a:t>
            </a:r>
            <a:r>
              <a:rPr lang="cs-CZ" sz="2000" b="1" dirty="0">
                <a:solidFill>
                  <a:srgbClr val="FF0000"/>
                </a:solidFill>
              </a:rPr>
              <a:t> </a:t>
            </a:r>
            <a:r>
              <a:rPr lang="cs-CZ" sz="2000" b="1" dirty="0" smtClean="0">
                <a:solidFill>
                  <a:srgbClr val="FF0000"/>
                </a:solidFill>
              </a:rPr>
              <a:t>and </a:t>
            </a:r>
            <a:r>
              <a:rPr lang="cs-CZ" sz="2000" b="1" dirty="0" err="1" smtClean="0">
                <a:solidFill>
                  <a:srgbClr val="FF0000"/>
                </a:solidFill>
              </a:rPr>
              <a:t>the</a:t>
            </a:r>
            <a:r>
              <a:rPr lang="cs-CZ" sz="2000" b="1" dirty="0" smtClean="0">
                <a:solidFill>
                  <a:srgbClr val="FF0000"/>
                </a:solidFill>
              </a:rPr>
              <a:t> </a:t>
            </a:r>
            <a:r>
              <a:rPr lang="cs-CZ" sz="2000" b="1" dirty="0" err="1" smtClean="0">
                <a:solidFill>
                  <a:srgbClr val="FF0000"/>
                </a:solidFill>
              </a:rPr>
              <a:t>bathroom</a:t>
            </a:r>
            <a:r>
              <a:rPr lang="cs-CZ" sz="2000" b="1" dirty="0" smtClean="0">
                <a:solidFill>
                  <a:srgbClr val="FF0000"/>
                </a:solidFill>
              </a:rPr>
              <a:t>, </a:t>
            </a:r>
            <a:r>
              <a:rPr lang="cs-CZ" sz="2000" b="1" dirty="0" err="1" smtClean="0">
                <a:solidFill>
                  <a:srgbClr val="FF0000"/>
                </a:solidFill>
              </a:rPr>
              <a:t>too</a:t>
            </a:r>
            <a:r>
              <a:rPr lang="cs-CZ" sz="2000" b="1" dirty="0" smtClean="0">
                <a:solidFill>
                  <a:srgbClr val="FF0000"/>
                </a:solidFill>
              </a:rPr>
              <a:t>.</a:t>
            </a:r>
          </a:p>
          <a:p>
            <a:pPr marL="0" indent="0">
              <a:buNone/>
            </a:pPr>
            <a:endParaRPr lang="cs-CZ" sz="2000" b="1" dirty="0" smtClean="0">
              <a:solidFill>
                <a:srgbClr val="00B050"/>
              </a:solidFill>
            </a:endParaRPr>
          </a:p>
          <a:p>
            <a:pPr marL="0" indent="0">
              <a:buNone/>
            </a:pPr>
            <a:r>
              <a:rPr lang="cs-CZ" sz="2000" b="1" dirty="0" err="1" smtClean="0">
                <a:solidFill>
                  <a:srgbClr val="FF0000"/>
                </a:solidFill>
              </a:rPr>
              <a:t>Our</a:t>
            </a:r>
            <a:r>
              <a:rPr lang="cs-CZ" sz="2000" b="1" dirty="0" smtClean="0">
                <a:solidFill>
                  <a:srgbClr val="FF0000"/>
                </a:solidFill>
              </a:rPr>
              <a:t> house has </a:t>
            </a:r>
            <a:r>
              <a:rPr lang="cs-CZ" sz="2000" b="1" dirty="0" err="1" smtClean="0">
                <a:solidFill>
                  <a:srgbClr val="FF0000"/>
                </a:solidFill>
              </a:rPr>
              <a:t>got</a:t>
            </a:r>
            <a:r>
              <a:rPr lang="cs-CZ" sz="2000" b="1" dirty="0" smtClean="0">
                <a:solidFill>
                  <a:srgbClr val="FF0000"/>
                </a:solidFill>
              </a:rPr>
              <a:t> </a:t>
            </a:r>
            <a:r>
              <a:rPr lang="cs-CZ" sz="2000" b="1" dirty="0" err="1" smtClean="0">
                <a:solidFill>
                  <a:srgbClr val="FF0000"/>
                </a:solidFill>
              </a:rPr>
              <a:t>the</a:t>
            </a:r>
            <a:r>
              <a:rPr lang="cs-CZ" sz="2000" b="1" dirty="0" smtClean="0">
                <a:solidFill>
                  <a:srgbClr val="FF0000"/>
                </a:solidFill>
              </a:rPr>
              <a:t> </a:t>
            </a:r>
            <a:r>
              <a:rPr lang="cs-CZ" sz="2000" b="1" dirty="0" err="1" smtClean="0">
                <a:solidFill>
                  <a:srgbClr val="FF0000"/>
                </a:solidFill>
              </a:rPr>
              <a:t>large</a:t>
            </a:r>
            <a:r>
              <a:rPr lang="cs-CZ" sz="2000" b="1" dirty="0" smtClean="0">
                <a:solidFill>
                  <a:srgbClr val="FF0000"/>
                </a:solidFill>
              </a:rPr>
              <a:t> </a:t>
            </a:r>
            <a:r>
              <a:rPr lang="cs-CZ" sz="2000" b="1" dirty="0" err="1" smtClean="0">
                <a:solidFill>
                  <a:srgbClr val="FF0000"/>
                </a:solidFill>
              </a:rPr>
              <a:t>terrace</a:t>
            </a:r>
            <a:r>
              <a:rPr lang="cs-CZ" sz="2000" b="1" dirty="0" smtClean="0">
                <a:solidFill>
                  <a:srgbClr val="FF0000"/>
                </a:solidFill>
              </a:rPr>
              <a:t> </a:t>
            </a:r>
          </a:p>
          <a:p>
            <a:pPr marL="0" indent="0">
              <a:buNone/>
            </a:pPr>
            <a:r>
              <a:rPr lang="cs-CZ" sz="2000" b="1" dirty="0" err="1" smtClean="0">
                <a:solidFill>
                  <a:srgbClr val="FF0000"/>
                </a:solidFill>
              </a:rPr>
              <a:t>upstairs</a:t>
            </a:r>
            <a:r>
              <a:rPr lang="cs-CZ" sz="2000" b="1" dirty="0" smtClean="0">
                <a:solidFill>
                  <a:srgbClr val="FF0000"/>
                </a:solidFill>
              </a:rPr>
              <a:t>, </a:t>
            </a:r>
            <a:r>
              <a:rPr lang="cs-CZ" sz="2000" b="1" dirty="0" err="1" smtClean="0">
                <a:solidFill>
                  <a:srgbClr val="FF0000"/>
                </a:solidFill>
              </a:rPr>
              <a:t>the</a:t>
            </a:r>
            <a:r>
              <a:rPr lang="cs-CZ" sz="2000" b="1" dirty="0" smtClean="0">
                <a:solidFill>
                  <a:srgbClr val="FF0000"/>
                </a:solidFill>
              </a:rPr>
              <a:t> </a:t>
            </a:r>
            <a:r>
              <a:rPr lang="cs-CZ" sz="2000" b="1" dirty="0" err="1" smtClean="0">
                <a:solidFill>
                  <a:srgbClr val="FF0000"/>
                </a:solidFill>
              </a:rPr>
              <a:t>closet</a:t>
            </a:r>
            <a:r>
              <a:rPr lang="cs-CZ" sz="2000" b="1" dirty="0" smtClean="0">
                <a:solidFill>
                  <a:srgbClr val="FF0000"/>
                </a:solidFill>
              </a:rPr>
              <a:t>, </a:t>
            </a:r>
            <a:r>
              <a:rPr lang="cs-CZ" sz="2000" b="1" dirty="0" err="1" smtClean="0">
                <a:solidFill>
                  <a:srgbClr val="FF0000"/>
                </a:solidFill>
              </a:rPr>
              <a:t>the</a:t>
            </a:r>
            <a:r>
              <a:rPr lang="cs-CZ" sz="2000" b="1" dirty="0" smtClean="0">
                <a:solidFill>
                  <a:srgbClr val="FF0000"/>
                </a:solidFill>
              </a:rPr>
              <a:t> </a:t>
            </a:r>
            <a:r>
              <a:rPr lang="cs-CZ" sz="2000" b="1" dirty="0" err="1" smtClean="0">
                <a:solidFill>
                  <a:srgbClr val="FF0000"/>
                </a:solidFill>
              </a:rPr>
              <a:t>hall</a:t>
            </a:r>
            <a:r>
              <a:rPr lang="cs-CZ" sz="2000" b="1" dirty="0" smtClean="0">
                <a:solidFill>
                  <a:srgbClr val="FF0000"/>
                </a:solidFill>
              </a:rPr>
              <a:t> and </a:t>
            </a:r>
            <a:r>
              <a:rPr lang="cs-CZ" sz="2000" b="1" dirty="0" err="1" smtClean="0">
                <a:solidFill>
                  <a:srgbClr val="FF0000"/>
                </a:solidFill>
              </a:rPr>
              <a:t>the</a:t>
            </a:r>
            <a:r>
              <a:rPr lang="cs-CZ" sz="2000" b="1" dirty="0" smtClean="0">
                <a:solidFill>
                  <a:srgbClr val="FF0000"/>
                </a:solidFill>
              </a:rPr>
              <a:t> long </a:t>
            </a:r>
            <a:r>
              <a:rPr lang="cs-CZ" sz="2000" b="1" dirty="0" err="1" smtClean="0">
                <a:solidFill>
                  <a:srgbClr val="FF0000"/>
                </a:solidFill>
              </a:rPr>
              <a:t>corridor</a:t>
            </a:r>
            <a:r>
              <a:rPr lang="cs-CZ" sz="2000" b="1" dirty="0">
                <a:solidFill>
                  <a:srgbClr val="FF0000"/>
                </a:solidFill>
              </a:rPr>
              <a:t> </a:t>
            </a:r>
            <a:r>
              <a:rPr lang="cs-CZ" sz="2000" b="1" dirty="0" err="1" smtClean="0">
                <a:solidFill>
                  <a:srgbClr val="FF0000"/>
                </a:solidFill>
              </a:rPr>
              <a:t>downstairs</a:t>
            </a:r>
            <a:r>
              <a:rPr lang="cs-CZ" sz="2000" b="1" dirty="0" smtClean="0">
                <a:solidFill>
                  <a:srgbClr val="FF0000"/>
                </a:solidFill>
              </a:rPr>
              <a:t>.</a:t>
            </a:r>
          </a:p>
          <a:p>
            <a:pPr marL="0" indent="0">
              <a:buNone/>
            </a:pPr>
            <a:endParaRPr lang="cs-CZ" sz="2000" b="1" dirty="0" smtClean="0">
              <a:solidFill>
                <a:srgbClr val="00B050"/>
              </a:solidFill>
            </a:endParaRPr>
          </a:p>
          <a:p>
            <a:pPr marL="0" indent="0">
              <a:buNone/>
            </a:pPr>
            <a:endParaRPr lang="cs-CZ" sz="2000" b="1" dirty="0" smtClean="0">
              <a:solidFill>
                <a:srgbClr val="00B050"/>
              </a:solidFill>
            </a:endParaRPr>
          </a:p>
          <a:p>
            <a:pPr marL="0" indent="0">
              <a:buNone/>
            </a:pPr>
            <a:endParaRPr lang="cs-CZ" sz="2000" b="1" dirty="0">
              <a:solidFill>
                <a:srgbClr val="00B050"/>
              </a:solidFill>
            </a:endParaRPr>
          </a:p>
          <a:p>
            <a:pPr marL="0" indent="0">
              <a:buNone/>
            </a:pPr>
            <a:endParaRPr lang="cs-CZ" sz="2000" b="1" dirty="0" smtClean="0">
              <a:solidFill>
                <a:srgbClr val="00B050"/>
              </a:solidFill>
            </a:endParaRPr>
          </a:p>
          <a:p>
            <a:pPr marL="0" indent="0">
              <a:buNone/>
            </a:pPr>
            <a:endParaRPr lang="cs-CZ" sz="2000" b="1" dirty="0" smtClean="0">
              <a:solidFill>
                <a:srgbClr val="00B050"/>
              </a:solidFill>
            </a:endParaRPr>
          </a:p>
          <a:p>
            <a:pPr marL="0" indent="0">
              <a:buNone/>
            </a:pPr>
            <a:endParaRPr lang="cs-CZ" sz="2000" b="1" dirty="0" smtClean="0">
              <a:solidFill>
                <a:srgbClr val="00B050"/>
              </a:solidFill>
            </a:endParaRPr>
          </a:p>
          <a:p>
            <a:pPr marL="0" indent="0">
              <a:buNone/>
            </a:pPr>
            <a:endParaRPr lang="cs-CZ" sz="2000" b="1" dirty="0" smtClean="0">
              <a:solidFill>
                <a:srgbClr val="00B050"/>
              </a:solidFill>
            </a:endParaRPr>
          </a:p>
          <a:p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796136" y="1556792"/>
            <a:ext cx="3240360" cy="5112568"/>
          </a:xfrm>
          <a:solidFill>
            <a:srgbClr val="FF0000"/>
          </a:solidFill>
        </p:spPr>
        <p:txBody>
          <a:bodyPr>
            <a:normAutofit lnSpcReduction="10000"/>
          </a:bodyPr>
          <a:lstStyle/>
          <a:p>
            <a:r>
              <a:rPr lang="cs-CZ" sz="2400" b="1" dirty="0" smtClean="0">
                <a:solidFill>
                  <a:srgbClr val="FFFF00"/>
                </a:solidFill>
              </a:rPr>
              <a:t>New </a:t>
            </a:r>
            <a:r>
              <a:rPr lang="cs-CZ" sz="2400" b="1" dirty="0" err="1" smtClean="0">
                <a:solidFill>
                  <a:srgbClr val="FFFF00"/>
                </a:solidFill>
              </a:rPr>
              <a:t>vocabulary</a:t>
            </a:r>
            <a:endParaRPr lang="cs-CZ" sz="2400" b="1" dirty="0">
              <a:solidFill>
                <a:srgbClr val="FFFF00"/>
              </a:solidFill>
            </a:endParaRPr>
          </a:p>
          <a:p>
            <a:r>
              <a:rPr lang="cs-CZ" sz="2400" b="1" dirty="0">
                <a:solidFill>
                  <a:srgbClr val="FFFF00"/>
                </a:solidFill>
              </a:rPr>
              <a:t>a</a:t>
            </a:r>
            <a:r>
              <a:rPr lang="cs-CZ" sz="2400" b="1" dirty="0" smtClean="0">
                <a:solidFill>
                  <a:srgbClr val="FFFF00"/>
                </a:solidFill>
              </a:rPr>
              <a:t> </a:t>
            </a:r>
            <a:r>
              <a:rPr lang="cs-CZ" sz="2400" b="1" dirty="0" err="1" smtClean="0">
                <a:solidFill>
                  <a:srgbClr val="FFFF00"/>
                </a:solidFill>
              </a:rPr>
              <a:t>terrace</a:t>
            </a:r>
            <a:r>
              <a:rPr lang="cs-CZ" sz="2400" b="1" dirty="0" smtClean="0">
                <a:solidFill>
                  <a:srgbClr val="FFFF00"/>
                </a:solidFill>
              </a:rPr>
              <a:t> – terasa     </a:t>
            </a:r>
          </a:p>
          <a:p>
            <a:r>
              <a:rPr lang="cs-CZ" sz="2400" b="1" dirty="0" smtClean="0">
                <a:solidFill>
                  <a:srgbClr val="FFFF00"/>
                </a:solidFill>
              </a:rPr>
              <a:t>a utility </a:t>
            </a:r>
            <a:r>
              <a:rPr lang="cs-CZ" sz="2400" b="1" dirty="0" err="1" smtClean="0">
                <a:solidFill>
                  <a:srgbClr val="FFFF00"/>
                </a:solidFill>
              </a:rPr>
              <a:t>room</a:t>
            </a:r>
            <a:r>
              <a:rPr lang="cs-CZ" sz="2400" b="1" dirty="0" smtClean="0">
                <a:solidFill>
                  <a:srgbClr val="FFFF00"/>
                </a:solidFill>
              </a:rPr>
              <a:t>…+…</a:t>
            </a:r>
          </a:p>
          <a:p>
            <a:r>
              <a:rPr lang="cs-CZ" sz="2400" b="1" dirty="0" smtClean="0">
                <a:solidFill>
                  <a:srgbClr val="FFFF00"/>
                </a:solidFill>
              </a:rPr>
              <a:t>a </a:t>
            </a:r>
            <a:r>
              <a:rPr lang="cs-CZ" sz="2400" b="1" dirty="0" err="1" smtClean="0">
                <a:solidFill>
                  <a:srgbClr val="FFFF00"/>
                </a:solidFill>
              </a:rPr>
              <a:t>closet</a:t>
            </a:r>
            <a:r>
              <a:rPr lang="cs-CZ" sz="2400" b="1" dirty="0" smtClean="0">
                <a:solidFill>
                  <a:srgbClr val="FFFF00"/>
                </a:solidFill>
              </a:rPr>
              <a:t> - komora</a:t>
            </a:r>
          </a:p>
          <a:p>
            <a:r>
              <a:rPr lang="cs-CZ" sz="2400" b="1" dirty="0">
                <a:solidFill>
                  <a:srgbClr val="FFFF00"/>
                </a:solidFill>
              </a:rPr>
              <a:t>a</a:t>
            </a:r>
            <a:r>
              <a:rPr lang="cs-CZ" sz="2400" b="1" dirty="0" smtClean="0">
                <a:solidFill>
                  <a:srgbClr val="FFFF00"/>
                </a:solidFill>
              </a:rPr>
              <a:t> </a:t>
            </a:r>
            <a:r>
              <a:rPr lang="cs-CZ" sz="2400" b="1" dirty="0" err="1" smtClean="0">
                <a:solidFill>
                  <a:srgbClr val="FFFF00"/>
                </a:solidFill>
              </a:rPr>
              <a:t>corridor</a:t>
            </a:r>
            <a:r>
              <a:rPr lang="cs-CZ" sz="2400" b="1" dirty="0" smtClean="0">
                <a:solidFill>
                  <a:srgbClr val="FFFF00"/>
                </a:solidFill>
              </a:rPr>
              <a:t>-chodba</a:t>
            </a:r>
          </a:p>
          <a:p>
            <a:r>
              <a:rPr lang="cs-CZ" sz="2400" b="1" dirty="0">
                <a:solidFill>
                  <a:srgbClr val="FFFF00"/>
                </a:solidFill>
              </a:rPr>
              <a:t>a</a:t>
            </a:r>
            <a:r>
              <a:rPr lang="cs-CZ" sz="2400" b="1" dirty="0" smtClean="0">
                <a:solidFill>
                  <a:srgbClr val="FFFF00"/>
                </a:solidFill>
              </a:rPr>
              <a:t> garden-zahrada</a:t>
            </a:r>
            <a:endParaRPr lang="cs-CZ" sz="2400" b="1" dirty="0">
              <a:solidFill>
                <a:srgbClr val="FFFF00"/>
              </a:solidFill>
            </a:endParaRPr>
          </a:p>
          <a:p>
            <a:r>
              <a:rPr lang="cs-CZ" sz="2400" b="1" dirty="0">
                <a:solidFill>
                  <a:srgbClr val="FFFF00"/>
                </a:solidFill>
              </a:rPr>
              <a:t>a</a:t>
            </a:r>
            <a:r>
              <a:rPr lang="cs-CZ" sz="2400" b="1" dirty="0" smtClean="0">
                <a:solidFill>
                  <a:srgbClr val="FFFF00"/>
                </a:solidFill>
              </a:rPr>
              <a:t> </a:t>
            </a:r>
            <a:r>
              <a:rPr lang="cs-CZ" sz="2400" b="1" dirty="0" err="1" smtClean="0">
                <a:solidFill>
                  <a:srgbClr val="FFFF00"/>
                </a:solidFill>
              </a:rPr>
              <a:t>garage</a:t>
            </a:r>
            <a:r>
              <a:rPr lang="cs-CZ" sz="2400" b="1" dirty="0" smtClean="0">
                <a:solidFill>
                  <a:srgbClr val="FFFF00"/>
                </a:solidFill>
              </a:rPr>
              <a:t>   -  garáž</a:t>
            </a:r>
          </a:p>
          <a:p>
            <a:r>
              <a:rPr lang="cs-CZ" sz="2400" b="1" dirty="0">
                <a:solidFill>
                  <a:srgbClr val="FFFF00"/>
                </a:solidFill>
              </a:rPr>
              <a:t>a</a:t>
            </a:r>
            <a:r>
              <a:rPr lang="cs-CZ" sz="2400" b="1" dirty="0" smtClean="0">
                <a:solidFill>
                  <a:srgbClr val="FFFF00"/>
                </a:solidFill>
              </a:rPr>
              <a:t> </a:t>
            </a:r>
            <a:r>
              <a:rPr lang="cs-CZ" sz="2400" b="1" dirty="0" err="1" smtClean="0">
                <a:solidFill>
                  <a:srgbClr val="FFFF00"/>
                </a:solidFill>
              </a:rPr>
              <a:t>floor</a:t>
            </a:r>
            <a:r>
              <a:rPr lang="cs-CZ" sz="2400" b="1" dirty="0" smtClean="0">
                <a:solidFill>
                  <a:srgbClr val="FFFF00"/>
                </a:solidFill>
              </a:rPr>
              <a:t> -   poschodí</a:t>
            </a:r>
          </a:p>
          <a:p>
            <a:r>
              <a:rPr lang="cs-CZ" sz="2400" b="1" dirty="0" err="1" smtClean="0">
                <a:solidFill>
                  <a:srgbClr val="FFFF00"/>
                </a:solidFill>
              </a:rPr>
              <a:t>downstairs</a:t>
            </a:r>
            <a:r>
              <a:rPr lang="cs-CZ" sz="2400" b="1" dirty="0" smtClean="0">
                <a:solidFill>
                  <a:srgbClr val="FFFF00"/>
                </a:solidFill>
              </a:rPr>
              <a:t>- přízemí</a:t>
            </a:r>
          </a:p>
          <a:p>
            <a:r>
              <a:rPr lang="cs-CZ" sz="2400" b="1" dirty="0" err="1" smtClean="0">
                <a:solidFill>
                  <a:srgbClr val="FFFF00"/>
                </a:solidFill>
              </a:rPr>
              <a:t>upstairs</a:t>
            </a:r>
            <a:r>
              <a:rPr lang="cs-CZ" sz="2400" b="1" dirty="0">
                <a:solidFill>
                  <a:srgbClr val="FFFF00"/>
                </a:solidFill>
              </a:rPr>
              <a:t>-</a:t>
            </a:r>
            <a:r>
              <a:rPr lang="cs-CZ" sz="2400" b="1" dirty="0" smtClean="0">
                <a:solidFill>
                  <a:srgbClr val="FFFF00"/>
                </a:solidFill>
              </a:rPr>
              <a:t> první patro</a:t>
            </a:r>
          </a:p>
          <a:p>
            <a:endParaRPr lang="cs-CZ" sz="2400" b="1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05321532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10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1000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9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4" dur="10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1" dur="10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2" dur="10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6" dur="10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10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1" dur="1000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2" dur="10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6" dur="1000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7" dur="10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10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3" dur="1000"/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4" dur="1000" fill="hold"/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1000" fill="hold"/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6" fill="hold">
                      <p:stCondLst>
                        <p:cond delay="indefinite"/>
                      </p:stCondLst>
                      <p:childTnLst>
                        <p:par>
                          <p:cTn id="127" fill="hold">
                            <p:stCondLst>
                              <p:cond delay="0"/>
                            </p:stCondLst>
                            <p:childTnLst>
                              <p:par>
                                <p:cTn id="12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0" dur="1000"/>
                                        <p:tgtEl>
                                          <p:spTgt spid="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1" dur="1000" fill="hold"/>
                                        <p:tgtEl>
                                          <p:spTgt spid="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" dur="1000" fill="hold"/>
                                        <p:tgtEl>
                                          <p:spTgt spid="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3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5" dur="1000"/>
                                        <p:tgtEl>
                                          <p:spTgt spid="8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6" dur="1000" fill="hold"/>
                                        <p:tgtEl>
                                          <p:spTgt spid="8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1000" fill="hold"/>
                                        <p:tgtEl>
                                          <p:spTgt spid="8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build="p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1794148"/>
          </a:xfrm>
          <a:solidFill>
            <a:srgbClr val="FF0000"/>
          </a:solidFill>
          <a:ln w="57150">
            <a:solidFill>
              <a:srgbClr val="FFFF00"/>
            </a:solidFill>
          </a:ln>
        </p:spPr>
        <p:txBody>
          <a:bodyPr/>
          <a:lstStyle/>
          <a:p>
            <a:r>
              <a:rPr lang="cs-CZ" dirty="0" err="1" smtClean="0"/>
              <a:t>Read</a:t>
            </a:r>
            <a:r>
              <a:rPr lang="cs-CZ" dirty="0" smtClean="0"/>
              <a:t> and </a:t>
            </a:r>
            <a:r>
              <a:rPr lang="cs-CZ" dirty="0" err="1" smtClean="0"/>
              <a:t>learn</a:t>
            </a:r>
            <a:r>
              <a:rPr lang="cs-CZ" dirty="0" smtClean="0"/>
              <a:t> by </a:t>
            </a:r>
            <a:r>
              <a:rPr lang="cs-CZ" dirty="0" err="1" smtClean="0"/>
              <a:t>heart</a:t>
            </a:r>
            <a:r>
              <a:rPr lang="cs-CZ" dirty="0"/>
              <a:t> </a:t>
            </a:r>
            <a:r>
              <a:rPr lang="cs-CZ" dirty="0" smtClean="0"/>
              <a:t>these </a:t>
            </a:r>
            <a:r>
              <a:rPr lang="cs-CZ" dirty="0" err="1" smtClean="0"/>
              <a:t>rhymes</a:t>
            </a:r>
            <a:r>
              <a:rPr lang="cs-CZ" dirty="0" smtClean="0"/>
              <a:t>. 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260648"/>
            <a:ext cx="4995863" cy="6396310"/>
          </a:xfrm>
          <a:solidFill>
            <a:srgbClr val="FFFF00"/>
          </a:solidFill>
          <a:ln w="57150">
            <a:solidFill>
              <a:srgbClr val="FF0000"/>
            </a:solidFill>
          </a:ln>
        </p:spPr>
        <p:txBody>
          <a:bodyPr>
            <a:normAutofit fontScale="92500" lnSpcReduction="10000"/>
          </a:bodyPr>
          <a:lstStyle/>
          <a:p>
            <a:pPr>
              <a:buFont typeface="Wingdings" pitchFamily="2" charset="2"/>
              <a:buChar char="v"/>
            </a:pPr>
            <a:r>
              <a:rPr lang="cs-CZ" b="1" dirty="0" smtClean="0">
                <a:solidFill>
                  <a:schemeClr val="tx1"/>
                </a:solidFill>
              </a:rPr>
              <a:t>In a </a:t>
            </a:r>
            <a:r>
              <a:rPr lang="cs-CZ" b="1" dirty="0" err="1" smtClean="0">
                <a:solidFill>
                  <a:schemeClr val="tx1"/>
                </a:solidFill>
              </a:rPr>
              <a:t>haunted</a:t>
            </a:r>
            <a:r>
              <a:rPr lang="cs-CZ" b="1" dirty="0" smtClean="0">
                <a:solidFill>
                  <a:schemeClr val="tx1"/>
                </a:solidFill>
              </a:rPr>
              <a:t> park </a:t>
            </a:r>
            <a:r>
              <a:rPr lang="cs-CZ" b="1" dirty="0" err="1" smtClean="0">
                <a:solidFill>
                  <a:schemeClr val="tx1"/>
                </a:solidFill>
              </a:rPr>
              <a:t>there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is</a:t>
            </a:r>
            <a:r>
              <a:rPr lang="cs-CZ" b="1" dirty="0" smtClean="0">
                <a:solidFill>
                  <a:schemeClr val="tx1"/>
                </a:solidFill>
              </a:rPr>
              <a:t> a </a:t>
            </a:r>
            <a:r>
              <a:rPr lang="cs-CZ" b="1" dirty="0" err="1" smtClean="0">
                <a:solidFill>
                  <a:schemeClr val="tx1"/>
                </a:solidFill>
              </a:rPr>
              <a:t>haunted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castle</a:t>
            </a:r>
            <a:r>
              <a:rPr lang="cs-CZ" b="1" dirty="0" smtClean="0">
                <a:solidFill>
                  <a:schemeClr val="tx1"/>
                </a:solidFill>
              </a:rPr>
              <a:t>.</a:t>
            </a:r>
          </a:p>
          <a:p>
            <a:pPr>
              <a:buFont typeface="Wingdings" pitchFamily="2" charset="2"/>
              <a:buChar char="v"/>
            </a:pPr>
            <a:r>
              <a:rPr lang="cs-CZ" b="1" dirty="0" smtClean="0">
                <a:solidFill>
                  <a:schemeClr val="tx1"/>
                </a:solidFill>
              </a:rPr>
              <a:t>In </a:t>
            </a:r>
            <a:r>
              <a:rPr lang="cs-CZ" b="1" dirty="0" err="1" smtClean="0">
                <a:solidFill>
                  <a:schemeClr val="tx1"/>
                </a:solidFill>
              </a:rPr>
              <a:t>the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haunted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castle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there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is</a:t>
            </a:r>
            <a:r>
              <a:rPr lang="cs-CZ" b="1" dirty="0" smtClean="0">
                <a:solidFill>
                  <a:schemeClr val="tx1"/>
                </a:solidFill>
              </a:rPr>
              <a:t> a </a:t>
            </a:r>
            <a:r>
              <a:rPr lang="cs-CZ" b="1" dirty="0" err="1" smtClean="0">
                <a:solidFill>
                  <a:schemeClr val="tx1"/>
                </a:solidFill>
              </a:rPr>
              <a:t>haunted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flat</a:t>
            </a:r>
            <a:r>
              <a:rPr lang="cs-CZ" b="1" dirty="0" smtClean="0">
                <a:solidFill>
                  <a:schemeClr val="tx1"/>
                </a:solidFill>
              </a:rPr>
              <a:t>.</a:t>
            </a:r>
          </a:p>
          <a:p>
            <a:pPr>
              <a:buFont typeface="Wingdings" pitchFamily="2" charset="2"/>
              <a:buChar char="v"/>
            </a:pPr>
            <a:r>
              <a:rPr lang="cs-CZ" b="1" dirty="0" smtClean="0">
                <a:solidFill>
                  <a:schemeClr val="tx1"/>
                </a:solidFill>
              </a:rPr>
              <a:t>In </a:t>
            </a:r>
            <a:r>
              <a:rPr lang="cs-CZ" b="1" dirty="0" err="1" smtClean="0">
                <a:solidFill>
                  <a:schemeClr val="tx1"/>
                </a:solidFill>
              </a:rPr>
              <a:t>the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haunted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flat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there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is</a:t>
            </a:r>
            <a:r>
              <a:rPr lang="cs-CZ" b="1" dirty="0" smtClean="0">
                <a:solidFill>
                  <a:schemeClr val="tx1"/>
                </a:solidFill>
              </a:rPr>
              <a:t> a </a:t>
            </a:r>
            <a:r>
              <a:rPr lang="cs-CZ" b="1" dirty="0" err="1" smtClean="0">
                <a:solidFill>
                  <a:schemeClr val="tx1"/>
                </a:solidFill>
              </a:rPr>
              <a:t>haunted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room</a:t>
            </a:r>
            <a:r>
              <a:rPr lang="cs-CZ" b="1" dirty="0" smtClean="0">
                <a:solidFill>
                  <a:schemeClr val="tx1"/>
                </a:solidFill>
              </a:rPr>
              <a:t>.</a:t>
            </a:r>
          </a:p>
          <a:p>
            <a:pPr>
              <a:buFont typeface="Wingdings" pitchFamily="2" charset="2"/>
              <a:buChar char="v"/>
            </a:pPr>
            <a:r>
              <a:rPr lang="cs-CZ" b="1" dirty="0" smtClean="0">
                <a:solidFill>
                  <a:schemeClr val="tx1"/>
                </a:solidFill>
              </a:rPr>
              <a:t>In </a:t>
            </a:r>
            <a:r>
              <a:rPr lang="cs-CZ" b="1" dirty="0" err="1" smtClean="0">
                <a:solidFill>
                  <a:schemeClr val="tx1"/>
                </a:solidFill>
              </a:rPr>
              <a:t>the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haunted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room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there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is</a:t>
            </a:r>
            <a:r>
              <a:rPr lang="cs-CZ" b="1" dirty="0" smtClean="0">
                <a:solidFill>
                  <a:schemeClr val="tx1"/>
                </a:solidFill>
              </a:rPr>
              <a:t> a </a:t>
            </a:r>
            <a:r>
              <a:rPr lang="cs-CZ" b="1" dirty="0" err="1" smtClean="0">
                <a:solidFill>
                  <a:schemeClr val="tx1"/>
                </a:solidFill>
              </a:rPr>
              <a:t>haunted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corner</a:t>
            </a:r>
            <a:r>
              <a:rPr lang="cs-CZ" b="1" dirty="0" smtClean="0">
                <a:solidFill>
                  <a:schemeClr val="tx1"/>
                </a:solidFill>
              </a:rPr>
              <a:t>.</a:t>
            </a:r>
          </a:p>
          <a:p>
            <a:pPr>
              <a:buFont typeface="Wingdings" pitchFamily="2" charset="2"/>
              <a:buChar char="v"/>
            </a:pPr>
            <a:r>
              <a:rPr lang="cs-CZ" b="1" dirty="0" smtClean="0">
                <a:solidFill>
                  <a:schemeClr val="tx1"/>
                </a:solidFill>
              </a:rPr>
              <a:t>In </a:t>
            </a:r>
            <a:r>
              <a:rPr lang="cs-CZ" b="1" dirty="0" err="1" smtClean="0">
                <a:solidFill>
                  <a:schemeClr val="tx1"/>
                </a:solidFill>
              </a:rPr>
              <a:t>the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haunted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corner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there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is</a:t>
            </a:r>
            <a:r>
              <a:rPr lang="cs-CZ" b="1" dirty="0" smtClean="0">
                <a:solidFill>
                  <a:schemeClr val="tx1"/>
                </a:solidFill>
              </a:rPr>
              <a:t> a </a:t>
            </a:r>
            <a:r>
              <a:rPr lang="cs-CZ" b="1" dirty="0" err="1" smtClean="0">
                <a:solidFill>
                  <a:schemeClr val="tx1"/>
                </a:solidFill>
              </a:rPr>
              <a:t>lovely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little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mouse</a:t>
            </a:r>
            <a:r>
              <a:rPr lang="cs-CZ" b="1" dirty="0" smtClean="0">
                <a:solidFill>
                  <a:schemeClr val="tx1"/>
                </a:solidFill>
              </a:rPr>
              <a:t>.</a:t>
            </a:r>
          </a:p>
          <a:p>
            <a:pPr>
              <a:buFont typeface="Wingdings" pitchFamily="2" charset="2"/>
              <a:buChar char="v"/>
            </a:pPr>
            <a:r>
              <a:rPr lang="cs-CZ" b="1" dirty="0" smtClean="0">
                <a:solidFill>
                  <a:schemeClr val="tx1"/>
                </a:solidFill>
              </a:rPr>
              <a:t>Are </a:t>
            </a:r>
            <a:r>
              <a:rPr lang="cs-CZ" b="1" dirty="0" err="1" smtClean="0">
                <a:solidFill>
                  <a:schemeClr val="tx1"/>
                </a:solidFill>
              </a:rPr>
              <a:t>you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scared</a:t>
            </a:r>
            <a:r>
              <a:rPr lang="cs-CZ" b="1" dirty="0" smtClean="0">
                <a:solidFill>
                  <a:schemeClr val="tx1"/>
                </a:solidFill>
              </a:rPr>
              <a:t> ?</a:t>
            </a:r>
          </a:p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940152" y="2348880"/>
            <a:ext cx="3008313" cy="3993307"/>
          </a:xfrm>
          <a:solidFill>
            <a:srgbClr val="92D050"/>
          </a:solidFill>
          <a:ln w="57150">
            <a:solidFill>
              <a:srgbClr val="FFFF00"/>
            </a:solidFill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New </a:t>
            </a:r>
            <a:r>
              <a:rPr lang="cs-CZ" sz="2400" b="1" dirty="0" err="1" smtClean="0">
                <a:solidFill>
                  <a:srgbClr val="FF0000"/>
                </a:solidFill>
              </a:rPr>
              <a:t>vocabulary</a:t>
            </a:r>
            <a:r>
              <a:rPr lang="cs-CZ" sz="2400" b="1" dirty="0" smtClean="0">
                <a:solidFill>
                  <a:srgbClr val="FF0000"/>
                </a:solidFill>
              </a:rPr>
              <a:t> –</a:t>
            </a:r>
            <a:r>
              <a:rPr lang="cs-CZ" sz="2400" b="1" dirty="0" err="1" smtClean="0">
                <a:solidFill>
                  <a:srgbClr val="FF0000"/>
                </a:solidFill>
              </a:rPr>
              <a:t>Haunted</a:t>
            </a:r>
            <a:r>
              <a:rPr lang="cs-CZ" sz="2400" b="1" dirty="0" smtClean="0">
                <a:solidFill>
                  <a:srgbClr val="FF0000"/>
                </a:solidFill>
              </a:rPr>
              <a:t> – ?</a:t>
            </a:r>
          </a:p>
          <a:p>
            <a:r>
              <a:rPr lang="cs-CZ" sz="2400" b="1" dirty="0" smtClean="0">
                <a:solidFill>
                  <a:srgbClr val="FF0000"/>
                </a:solidFill>
              </a:rPr>
              <a:t> </a:t>
            </a:r>
            <a:r>
              <a:rPr lang="cs-CZ" sz="2400" b="1" dirty="0" err="1" smtClean="0">
                <a:solidFill>
                  <a:srgbClr val="FF0000"/>
                </a:solidFill>
              </a:rPr>
              <a:t>Castle</a:t>
            </a:r>
            <a:r>
              <a:rPr lang="cs-CZ" sz="2400" b="1" dirty="0" smtClean="0">
                <a:solidFill>
                  <a:srgbClr val="FF0000"/>
                </a:solidFill>
              </a:rPr>
              <a:t> -     ? </a:t>
            </a:r>
          </a:p>
          <a:p>
            <a:r>
              <a:rPr lang="cs-CZ" sz="2400" b="1" dirty="0" err="1" smtClean="0">
                <a:solidFill>
                  <a:srgbClr val="FF0000"/>
                </a:solidFill>
              </a:rPr>
              <a:t>Corner</a:t>
            </a:r>
            <a:r>
              <a:rPr lang="cs-CZ" sz="2400" b="1" dirty="0" smtClean="0">
                <a:solidFill>
                  <a:srgbClr val="FF0000"/>
                </a:solidFill>
              </a:rPr>
              <a:t> -    ?</a:t>
            </a:r>
          </a:p>
          <a:p>
            <a:r>
              <a:rPr lang="cs-CZ" sz="2400" b="1" dirty="0" err="1" smtClean="0">
                <a:solidFill>
                  <a:srgbClr val="FF0000"/>
                </a:solidFill>
              </a:rPr>
              <a:t>Scared</a:t>
            </a:r>
            <a:r>
              <a:rPr lang="cs-CZ" sz="2400" b="1" dirty="0" smtClean="0">
                <a:solidFill>
                  <a:srgbClr val="FF0000"/>
                </a:solidFill>
              </a:rPr>
              <a:t> -    ?</a:t>
            </a:r>
            <a:r>
              <a:rPr lang="cs-CZ" sz="2400" dirty="0" smtClean="0"/>
              <a:t>                  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204285497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8" dur="20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3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8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3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8" dur="2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build="p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332656"/>
            <a:ext cx="8229600" cy="1080120"/>
          </a:xfrm>
          <a:solidFill>
            <a:srgbClr val="FFC000"/>
          </a:solidFill>
          <a:ln>
            <a:solidFill>
              <a:srgbClr val="FF0000"/>
            </a:solidFill>
          </a:ln>
        </p:spPr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4294967295"/>
          </p:nvPr>
        </p:nvSpPr>
        <p:spPr>
          <a:xfrm>
            <a:off x="281053" y="1755953"/>
            <a:ext cx="6408712" cy="421588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v"/>
            </a:pPr>
            <a:r>
              <a:rPr lang="cs-CZ" sz="2000" dirty="0">
                <a:solidFill>
                  <a:schemeClr val="tx1"/>
                </a:solidFill>
                <a:hlinkClick r:id="rId2"/>
              </a:rPr>
              <a:t>http://obrazky.cz/?q=auta&amp;from=253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 flipH="1">
            <a:off x="281053" y="2177541"/>
            <a:ext cx="547260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Wingdings" pitchFamily="2" charset="2"/>
              <a:buChar char="v"/>
            </a:pPr>
            <a:r>
              <a:rPr lang="cs-CZ" sz="2000" dirty="0" smtClean="0"/>
              <a:t>Angličtina</a:t>
            </a:r>
            <a:r>
              <a:rPr lang="cs-CZ" dirty="0" smtClean="0"/>
              <a:t> pro 4.ročník ZŠ – SPN, Praha 2007 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81053" y="2577651"/>
            <a:ext cx="8190315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>
                <a:hlinkClick r:id="rId3"/>
              </a:rPr>
              <a:t>http://office.microsoft.com/cs-cz/images/results.aspx?ex=2&amp;qu=dům#ai:MP900401417|mt:0|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258937" y="3115043"/>
            <a:ext cx="813690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>
                <a:hlinkClick r:id="rId3"/>
              </a:rPr>
              <a:t>http://office.microsoft.com/cs-cz/images/results.aspx?ex=2&amp;qu=dům#ai:MP900399693|mt:0|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254484" y="3699494"/>
            <a:ext cx="7542243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>
                <a:hlinkClick r:id="rId3"/>
              </a:rPr>
              <a:t>http://office.microsoft.com/cs-cz/images/results.aspx?ex=2&amp;qu=dům#ai:MP900411687|mt:0|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250469" y="4294189"/>
            <a:ext cx="7939477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>
                <a:hlinkClick r:id="rId4"/>
              </a:rPr>
              <a:t>http://pronajem.rcreal.cz/fotografie/12316_1.jpg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250469" y="4632063"/>
            <a:ext cx="813690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>
                <a:hlinkClick r:id="rId5"/>
              </a:rPr>
              <a:t>http://office.microsoft.com/cs-cz/images/results.aspx?qu=byt&amp;ex=1#ai:MC900230307|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250469" y="5219767"/>
            <a:ext cx="8945891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>
                <a:hlinkClick r:id="rId6"/>
              </a:rPr>
              <a:t>http://office.microsoft.com/cs-cz/images/results.aspx?qu=b%C3%BDvac%C3%AD+pokoj&amp;ex=1#ai:MP900414060|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240783" y="5866098"/>
            <a:ext cx="888318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>
                <a:hlinkClick r:id="rId6"/>
              </a:rPr>
              <a:t>http://office.microsoft.com/cs-cz/images/results.aspx?qu=b%C3%BDvac%C3%AD+pokoj&amp;ex=1#ai:MP900430559|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8452092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  <a:ln>
            <a:solidFill>
              <a:srgbClr val="FF0000"/>
            </a:solidFill>
          </a:ln>
        </p:spPr>
        <p:txBody>
          <a:bodyPr/>
          <a:lstStyle/>
          <a:p>
            <a:r>
              <a:rPr lang="cs-CZ" dirty="0" smtClean="0"/>
              <a:t>Použité  zdroje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395536" y="1628800"/>
            <a:ext cx="799288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>
                <a:hlinkClick r:id="rId2"/>
              </a:rPr>
              <a:t>http://office.microsoft.com/cs-cz/images/results.aspx?ex=2&amp;qu=kuchyň#ai:MP900414066|mt:0|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395536" y="2275131"/>
            <a:ext cx="813690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>
                <a:hlinkClick r:id="rId2"/>
              </a:rPr>
              <a:t>http://office.microsoft.com/cs-cz/images/results.aspx?ex=2&amp;qu=kuchyň#ai:MP900399688|mt:0|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395536" y="2921462"/>
            <a:ext cx="828092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>
                <a:hlinkClick r:id="rId2"/>
              </a:rPr>
              <a:t>http://office.microsoft.com/cs-cz/images/results.aspx?ex=2&amp;qu=kuchyň#ai:MP900414047|mt:0|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395536" y="3522580"/>
            <a:ext cx="849694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>
                <a:hlinkClick r:id="rId3"/>
              </a:rPr>
              <a:t>http://office.microsoft.com/</a:t>
            </a:r>
            <a:r>
              <a:rPr lang="cs-CZ" dirty="0" err="1">
                <a:hlinkClick r:id="rId3"/>
              </a:rPr>
              <a:t>cs-cz</a:t>
            </a:r>
            <a:r>
              <a:rPr lang="cs-CZ" dirty="0">
                <a:hlinkClick r:id="rId3"/>
              </a:rPr>
              <a:t>/</a:t>
            </a:r>
            <a:r>
              <a:rPr lang="cs-CZ" dirty="0" err="1">
                <a:hlinkClick r:id="rId3"/>
              </a:rPr>
              <a:t>images</a:t>
            </a:r>
            <a:r>
              <a:rPr lang="cs-CZ" dirty="0">
                <a:hlinkClick r:id="rId3"/>
              </a:rPr>
              <a:t>/</a:t>
            </a:r>
            <a:r>
              <a:rPr lang="cs-CZ" dirty="0" err="1">
                <a:hlinkClick r:id="rId3"/>
              </a:rPr>
              <a:t>results.aspx?ex</a:t>
            </a:r>
            <a:r>
              <a:rPr lang="cs-CZ" dirty="0">
                <a:hlinkClick r:id="rId3"/>
              </a:rPr>
              <a:t>=2&amp;qu=jídelna#ai:MP900399691|mt:0|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395536" y="4168911"/>
            <a:ext cx="849694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>
                <a:hlinkClick r:id="rId4"/>
              </a:rPr>
              <a:t>http://office.microsoft.com/cs-cz/images/results.aspx?ex=2&amp;qu=koupelny#ai:MP900422503|mt:0|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395536" y="4815242"/>
            <a:ext cx="828092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>
                <a:hlinkClick r:id="rId5"/>
              </a:rPr>
              <a:t>http://office.microsoft.com/cs-cz/images/results.aspx?ex=2&amp;qu=ložnice#ai:MP900414048|mt:0|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437129" y="5461573"/>
            <a:ext cx="813690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>
                <a:hlinkClick r:id="rId6"/>
              </a:rPr>
              <a:t>http://www.nabytek-jeko.cz/detsky-pokoj-capslock/pkt/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436711" y="5831342"/>
            <a:ext cx="8038419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>
                <a:hlinkClick r:id="rId7"/>
              </a:rPr>
              <a:t>http://www.rothwell.cz/Detsky-pokoj-MIRELLE-Colour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52362295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457200" y="476672"/>
            <a:ext cx="8229600" cy="1123528"/>
          </a:xfrm>
          <a:solidFill>
            <a:srgbClr val="FFC000"/>
          </a:solidFill>
          <a:ln>
            <a:solidFill>
              <a:srgbClr val="FF0000"/>
            </a:solidFill>
          </a:ln>
        </p:spPr>
        <p:txBody>
          <a:bodyPr/>
          <a:lstStyle/>
          <a:p>
            <a:r>
              <a:rPr lang="cs-CZ" dirty="0" smtClean="0"/>
              <a:t>Použité  zdroje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4294967295"/>
          </p:nvPr>
        </p:nvSpPr>
        <p:spPr>
          <a:xfrm>
            <a:off x="0" y="1754188"/>
            <a:ext cx="8229600" cy="4895850"/>
          </a:xfrm>
        </p:spPr>
        <p:txBody>
          <a:bodyPr/>
          <a:lstStyle/>
          <a:p>
            <a:pPr>
              <a:buFont typeface="Wingdings" pitchFamily="2" charset="2"/>
              <a:buChar char="v"/>
            </a:pPr>
            <a:r>
              <a:rPr lang="cs-CZ" sz="1800" dirty="0" smtClean="0">
                <a:hlinkClick r:id="rId2"/>
              </a:rPr>
              <a:t>           http</a:t>
            </a:r>
            <a:r>
              <a:rPr lang="cs-CZ" sz="1800" dirty="0" smtClean="0">
                <a:hlinkClick r:id="rId2"/>
              </a:rPr>
              <a:t>://www.kuchynemat.cz/articles.php?article_id=12</a:t>
            </a:r>
            <a:r>
              <a:rPr lang="cs-CZ" sz="1800" dirty="0" smtClean="0"/>
              <a:t>                                              </a:t>
            </a:r>
          </a:p>
          <a:p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408715" y="2146125"/>
            <a:ext cx="792088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>
                <a:hlinkClick r:id="rId3"/>
              </a:rPr>
              <a:t>http://office.microsoft.com/cs-cz/images/similar.aspx#ai:MP900401422|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445078" y="2554785"/>
            <a:ext cx="7940695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>
                <a:hlinkClick r:id="rId4"/>
              </a:rPr>
              <a:t>http://office.microsoft.com/cs-cz/images/similar.aspx#ai:MP900399685|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409074" y="2927529"/>
            <a:ext cx="8257129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>
                <a:hlinkClick r:id="rId3"/>
              </a:rPr>
              <a:t>http://office.microsoft.com/cs-cz/images/results.aspx?ex=2&amp;qu=koupelny#ai:MP900399685|mt:0|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425539" y="3573860"/>
            <a:ext cx="841139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>
                <a:hlinkClick r:id="rId3"/>
              </a:rPr>
              <a:t>http://office.microsoft.com/cs-cz/images/results.aspx?ex=2&amp;qu=koupelny#ai:MP900403258|mt:0|</a:t>
            </a:r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445078" y="4202269"/>
            <a:ext cx="837539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>
                <a:hlinkClick r:id="rId5"/>
              </a:rPr>
              <a:t>http://office.microsoft.com/cs-cz/images/results.aspx?ex=2&amp;qu=schodiště#ai:MP900401422|mt:0|</a:t>
            </a:r>
            <a:endParaRPr lang="cs-CZ" dirty="0"/>
          </a:p>
        </p:txBody>
      </p:sp>
      <p:sp>
        <p:nvSpPr>
          <p:cNvPr id="16" name="Obdélník 15"/>
          <p:cNvSpPr/>
          <p:nvPr/>
        </p:nvSpPr>
        <p:spPr>
          <a:xfrm>
            <a:off x="461267" y="4749704"/>
            <a:ext cx="795688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>
                <a:hlinkClick r:id="rId5"/>
              </a:rPr>
              <a:t>http://office.microsoft.com/cs-cz/images/results.aspx?ex=2&amp;qu=schodiště#ai:MP900401422|mt:0|</a:t>
            </a:r>
            <a:endParaRPr lang="cs-CZ" dirty="0"/>
          </a:p>
        </p:txBody>
      </p:sp>
      <p:sp>
        <p:nvSpPr>
          <p:cNvPr id="17" name="Obdélník 16"/>
          <p:cNvSpPr/>
          <p:nvPr/>
        </p:nvSpPr>
        <p:spPr>
          <a:xfrm>
            <a:off x="425898" y="5287872"/>
            <a:ext cx="820493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>
                <a:hlinkClick r:id="rId6"/>
              </a:rPr>
              <a:t>http://office.microsoft.com/cs-cz/images/results.aspx?ex=2&amp;qu=krb#ai:MP900431277|mt:0|</a:t>
            </a:r>
            <a:endParaRPr lang="cs-CZ" dirty="0"/>
          </a:p>
        </p:txBody>
      </p:sp>
      <p:sp>
        <p:nvSpPr>
          <p:cNvPr id="18" name="Obdélník 17"/>
          <p:cNvSpPr/>
          <p:nvPr/>
        </p:nvSpPr>
        <p:spPr>
          <a:xfrm>
            <a:off x="461266" y="5805264"/>
            <a:ext cx="8359205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>
                <a:hlinkClick r:id="rId6"/>
              </a:rPr>
              <a:t>http://office.microsoft.com/cs-cz/images/results.aspx?ex=2&amp;qu=krb#ai:MP900414071|mt:0|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78031806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76672"/>
            <a:ext cx="8229600" cy="1123528"/>
          </a:xfrm>
          <a:solidFill>
            <a:srgbClr val="FFC000"/>
          </a:solidFill>
          <a:ln>
            <a:solidFill>
              <a:srgbClr val="FF0000"/>
            </a:solidFill>
          </a:ln>
        </p:spPr>
        <p:txBody>
          <a:bodyPr/>
          <a:lstStyle/>
          <a:p>
            <a:r>
              <a:rPr lang="cs-CZ" dirty="0" smtClean="0"/>
              <a:t>Použité 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v"/>
            </a:pPr>
            <a:r>
              <a:rPr lang="cs-CZ" sz="1800" dirty="0">
                <a:hlinkClick r:id="rId2"/>
              </a:rPr>
              <a:t>http://office.microsoft.com/cs-cz/images/results.aspx?ex=2&amp;qu=dům#ai:MP900399693|mt:0|</a:t>
            </a:r>
            <a:endParaRPr lang="cs-CZ" sz="1800" dirty="0"/>
          </a:p>
        </p:txBody>
      </p:sp>
      <p:sp>
        <p:nvSpPr>
          <p:cNvPr id="4" name="Obdélník 3"/>
          <p:cNvSpPr/>
          <p:nvPr/>
        </p:nvSpPr>
        <p:spPr>
          <a:xfrm>
            <a:off x="451307" y="2204864"/>
            <a:ext cx="784887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>
                <a:hlinkClick r:id="rId3"/>
              </a:rPr>
              <a:t>http://www.photo-dictionary.com/phrase/2648/foyer.html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469904" y="2943528"/>
            <a:ext cx="633670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>
                <a:hlinkClick r:id="rId4"/>
              </a:rPr>
              <a:t>http://www.nabytek-nej.cz/predsin-julie/d-730/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451307" y="2574196"/>
            <a:ext cx="462831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>
                <a:hlinkClick r:id="rId5"/>
              </a:rPr>
              <a:t>http://www.nabytekkny.cz/novy/predsin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12544498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1427</TotalTime>
  <Words>836</Words>
  <Application>Microsoft Office PowerPoint</Application>
  <PresentationFormat>Předvádění na obrazovce (4:3)</PresentationFormat>
  <Paragraphs>211</Paragraphs>
  <Slides>16</Slides>
  <Notes>1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Exekutivní</vt:lpstr>
      <vt:lpstr>Prezentace aplikace PowerPoint</vt:lpstr>
      <vt:lpstr>Prezentace aplikace PowerPoint</vt:lpstr>
      <vt:lpstr>Where do you live ? </vt:lpstr>
      <vt:lpstr>My home</vt:lpstr>
      <vt:lpstr>My home</vt:lpstr>
      <vt:lpstr>What are our rooms ? </vt:lpstr>
      <vt:lpstr>What are our rooms ? </vt:lpstr>
      <vt:lpstr>My home</vt:lpstr>
      <vt:lpstr>What are these rooms ?</vt:lpstr>
      <vt:lpstr>Can you describe your house ?</vt:lpstr>
      <vt:lpstr>Check your description </vt:lpstr>
      <vt:lpstr>Read and learn by heart these rhymes.  </vt:lpstr>
      <vt:lpstr>Použité zdroje</vt:lpstr>
      <vt:lpstr>Použité  zdroje</vt:lpstr>
      <vt:lpstr>Použité  zdroje</vt:lpstr>
      <vt:lpstr>Použité 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Olda</dc:creator>
  <cp:lastModifiedBy>Olda</cp:lastModifiedBy>
  <cp:revision>99</cp:revision>
  <dcterms:created xsi:type="dcterms:W3CDTF">2012-05-02T16:07:45Z</dcterms:created>
  <dcterms:modified xsi:type="dcterms:W3CDTF">2012-05-29T21:04:14Z</dcterms:modified>
</cp:coreProperties>
</file>