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15AD651-D612-44A6-9453-BEEE907F2F15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984C021-401D-4361-B465-9075AEAE8C6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755136"/>
              </p:ext>
            </p:extLst>
          </p:nvPr>
        </p:nvGraphicFramePr>
        <p:xfrm>
          <a:off x="73025" y="12700"/>
          <a:ext cx="9094788" cy="681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4642186" imgH="3479165" progId="PowerPoint.Show.8">
                  <p:embed/>
                </p:oleObj>
              </mc:Choice>
              <mc:Fallback>
                <p:oleObj name="Prezentace" r:id="rId3" imgW="4642186" imgH="3479165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4788" cy="6818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6785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33400"/>
            <a:ext cx="7860708" cy="2103512"/>
          </a:xfrm>
        </p:spPr>
        <p:txBody>
          <a:bodyPr/>
          <a:lstStyle/>
          <a:p>
            <a:pPr algn="ctr"/>
            <a:r>
              <a:rPr lang="cs-CZ" sz="6600" dirty="0"/>
              <a:t>Výpočet tlaku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98175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76118" y="548680"/>
            <a:ext cx="8666038" cy="6192688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tx2"/>
                </a:solidFill>
              </a:rPr>
              <a:t>tlak je způsoben silou, která </a:t>
            </a:r>
          </a:p>
          <a:p>
            <a:pPr marL="0" indent="0" eaLnBrk="1" hangingPunct="1">
              <a:buNone/>
              <a:defRPr/>
            </a:pP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působí na jednotku plochy</a:t>
            </a:r>
          </a:p>
          <a:p>
            <a:pPr eaLnBrk="1" hangingPunct="1">
              <a:defRPr/>
            </a:pPr>
            <a:r>
              <a:rPr lang="cs-CZ" sz="3600" b="1" dirty="0" smtClean="0">
                <a:solidFill>
                  <a:schemeClr val="tx2"/>
                </a:solidFill>
              </a:rPr>
              <a:t>počítáme-li tlak, určujeme jak  </a:t>
            </a:r>
          </a:p>
          <a:p>
            <a:pPr marL="0" indent="0" eaLnBrk="1" hangingPunct="1">
              <a:buNone/>
              <a:defRPr/>
            </a:pP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velká síla působí na plochu 1 m</a:t>
            </a:r>
            <a:r>
              <a:rPr lang="cs-CZ" sz="3600" b="1" baseline="30000" dirty="0" smtClean="0">
                <a:solidFill>
                  <a:schemeClr val="tx2"/>
                </a:solidFill>
              </a:rPr>
              <a:t>2</a:t>
            </a:r>
            <a:endParaRPr lang="cs-CZ" sz="3600" b="1" dirty="0">
              <a:solidFill>
                <a:schemeClr val="tx2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cs-CZ" sz="4000" dirty="0" smtClean="0">
                <a:solidFill>
                  <a:schemeClr val="tx2"/>
                </a:solidFill>
              </a:rPr>
              <a:t> </a:t>
            </a:r>
            <a:endParaRPr lang="cs-CZ" sz="3200" dirty="0" smtClean="0">
              <a:solidFill>
                <a:schemeClr val="tx2"/>
              </a:solidFill>
            </a:endParaRPr>
          </a:p>
          <a:p>
            <a:pPr lvl="4" eaLnBrk="1" hangingPunct="1">
              <a:buFont typeface="Wingdings" pitchFamily="2" charset="2"/>
              <a:buNone/>
              <a:defRPr/>
            </a:pPr>
            <a:r>
              <a:rPr lang="cs-CZ" sz="1600" dirty="0" smtClean="0">
                <a:solidFill>
                  <a:schemeClr val="tx2"/>
                </a:solidFill>
              </a:rPr>
              <a:t>				        </a:t>
            </a:r>
            <a:r>
              <a:rPr lang="cs-CZ" sz="2800" b="1" dirty="0" smtClean="0">
                <a:solidFill>
                  <a:schemeClr val="tx2"/>
                </a:solidFill>
              </a:rPr>
              <a:t>p – </a:t>
            </a:r>
            <a:r>
              <a:rPr lang="cs-CZ" sz="2800" b="1" dirty="0" smtClean="0">
                <a:solidFill>
                  <a:schemeClr val="tx2"/>
                </a:solidFill>
              </a:rPr>
              <a:t> tlak</a:t>
            </a:r>
            <a:endParaRPr lang="cs-CZ" sz="2800" b="1" dirty="0" smtClean="0">
              <a:solidFill>
                <a:schemeClr val="tx2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/>
                </a:solidFill>
              </a:rPr>
              <a:t>					</a:t>
            </a: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F  – tlaková síla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/>
                </a:solidFill>
              </a:rPr>
              <a:t>					</a:t>
            </a: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S  – obsah plochy, na 					</a:t>
            </a: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</a:t>
            </a:r>
            <a:r>
              <a:rPr lang="cs-CZ" b="1" dirty="0" smtClean="0">
                <a:solidFill>
                  <a:schemeClr val="tx2"/>
                </a:solidFill>
              </a:rPr>
              <a:t>kterou </a:t>
            </a:r>
            <a:r>
              <a:rPr lang="cs-CZ" b="1" dirty="0" smtClean="0">
                <a:solidFill>
                  <a:schemeClr val="tx2"/>
                </a:solidFill>
              </a:rPr>
              <a:t>tato síla působí                          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dirty="0" smtClean="0">
              <a:solidFill>
                <a:schemeClr val="tx2"/>
              </a:solidFill>
            </a:endParaRPr>
          </a:p>
        </p:txBody>
      </p:sp>
      <p:pic>
        <p:nvPicPr>
          <p:cNvPr id="6148" name="Picture 7" descr="tlakv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6"/>
            <a:ext cx="3529013" cy="250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461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5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228600"/>
            <a:ext cx="9144000" cy="6629400"/>
          </a:xfrm>
        </p:spPr>
        <p:txBody>
          <a:bodyPr>
            <a:normAutofit fontScale="25000" lnSpcReduction="20000"/>
          </a:bodyPr>
          <a:lstStyle/>
          <a:p>
            <a:pPr marL="0" indent="0" algn="ctr" eaLnBrk="1" hangingPunct="1">
              <a:lnSpc>
                <a:spcPct val="90000"/>
              </a:lnSpc>
              <a:buNone/>
              <a:defRPr/>
            </a:pPr>
            <a:r>
              <a:rPr lang="cs-CZ" sz="17600" b="1" dirty="0" smtClean="0">
                <a:solidFill>
                  <a:schemeClr val="tx2"/>
                </a:solidFill>
              </a:rPr>
              <a:t>Další možnost výpočtu tlaku</a:t>
            </a:r>
            <a:endParaRPr lang="cs-CZ" sz="17600" b="1" dirty="0">
              <a:solidFill>
                <a:schemeClr val="tx2"/>
              </a:solidFill>
            </a:endParaRPr>
          </a:p>
          <a:p>
            <a:pPr marL="0" indent="0" algn="ctr" eaLnBrk="1" hangingPunct="1">
              <a:lnSpc>
                <a:spcPct val="90000"/>
              </a:lnSpc>
              <a:buNone/>
              <a:defRPr/>
            </a:pPr>
            <a:endParaRPr lang="cs-CZ" sz="16000" b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5200" dirty="0" smtClean="0">
              <a:solidFill>
                <a:schemeClr val="tx2"/>
              </a:solidFill>
            </a:endParaRP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1600" b="1" i="1" dirty="0" smtClean="0">
                <a:solidFill>
                  <a:schemeClr val="tx2"/>
                </a:solidFill>
              </a:rPr>
              <a:t>p = F : S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12800" dirty="0" smtClean="0">
              <a:solidFill>
                <a:schemeClr val="tx2"/>
              </a:solidFill>
            </a:endParaRP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5100" b="1" i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14400" b="1" dirty="0" smtClean="0">
                <a:solidFill>
                  <a:schemeClr val="tx2"/>
                </a:solidFill>
              </a:rPr>
              <a:t>jednotka tlaku</a:t>
            </a:r>
            <a:r>
              <a:rPr lang="cs-CZ" sz="14400" b="1" i="1" dirty="0" smtClean="0">
                <a:solidFill>
                  <a:schemeClr val="tx2"/>
                </a:solidFill>
              </a:rPr>
              <a:t>  : </a:t>
            </a:r>
            <a:r>
              <a:rPr lang="cs-CZ" sz="14400" b="1" dirty="0" smtClean="0">
                <a:solidFill>
                  <a:schemeClr val="tx2"/>
                </a:solidFill>
              </a:rPr>
              <a:t>1 Pascal (Pa)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cs-CZ" sz="14400" b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14400" b="1" dirty="0" smtClean="0">
                <a:solidFill>
                  <a:schemeClr val="tx2"/>
                </a:solidFill>
              </a:rPr>
              <a:t>1 Pa = 1N/1m</a:t>
            </a:r>
            <a:r>
              <a:rPr lang="cs-CZ" sz="14400" b="1" baseline="30000" dirty="0" smtClean="0">
                <a:solidFill>
                  <a:schemeClr val="tx2"/>
                </a:solidFill>
              </a:rPr>
              <a:t>2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cs-CZ" sz="14400" b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14400" b="1" dirty="0" smtClean="0">
                <a:solidFill>
                  <a:schemeClr val="tx2"/>
                </a:solidFill>
              </a:rPr>
              <a:t>1 </a:t>
            </a:r>
            <a:r>
              <a:rPr lang="cs-CZ" sz="14400" b="1" dirty="0" err="1" smtClean="0">
                <a:solidFill>
                  <a:schemeClr val="tx2"/>
                </a:solidFill>
              </a:rPr>
              <a:t>kPa</a:t>
            </a:r>
            <a:r>
              <a:rPr lang="cs-CZ" sz="14400" b="1" dirty="0" smtClean="0">
                <a:solidFill>
                  <a:schemeClr val="tx2"/>
                </a:solidFill>
              </a:rPr>
              <a:t> – </a:t>
            </a:r>
            <a:r>
              <a:rPr lang="cs-CZ" sz="14400" b="1" dirty="0" err="1" smtClean="0">
                <a:solidFill>
                  <a:schemeClr val="tx2"/>
                </a:solidFill>
              </a:rPr>
              <a:t>kilopascal</a:t>
            </a:r>
            <a:r>
              <a:rPr lang="cs-CZ" sz="14400" b="1" dirty="0" smtClean="0">
                <a:solidFill>
                  <a:schemeClr val="tx2"/>
                </a:solidFill>
              </a:rPr>
              <a:t> = 1000 Pa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cs-CZ" sz="14400" b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14400" b="1" dirty="0" smtClean="0">
                <a:solidFill>
                  <a:schemeClr val="tx2"/>
                </a:solidFill>
              </a:rPr>
              <a:t>1 </a:t>
            </a:r>
            <a:r>
              <a:rPr lang="cs-CZ" sz="14400" b="1" dirty="0" err="1" smtClean="0">
                <a:solidFill>
                  <a:schemeClr val="tx2"/>
                </a:solidFill>
              </a:rPr>
              <a:t>MPa</a:t>
            </a:r>
            <a:r>
              <a:rPr lang="cs-CZ" sz="14400" b="1" dirty="0" smtClean="0">
                <a:solidFill>
                  <a:schemeClr val="tx2"/>
                </a:solidFill>
              </a:rPr>
              <a:t> – Megapascal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14400" b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14400" b="1" dirty="0" smtClean="0">
                <a:solidFill>
                  <a:schemeClr val="tx2"/>
                </a:solidFill>
              </a:rPr>
              <a:t>1 </a:t>
            </a:r>
            <a:r>
              <a:rPr lang="cs-CZ" sz="14400" b="1" dirty="0" err="1" smtClean="0">
                <a:solidFill>
                  <a:schemeClr val="tx2"/>
                </a:solidFill>
              </a:rPr>
              <a:t>MPa</a:t>
            </a:r>
            <a:r>
              <a:rPr lang="cs-CZ" sz="14400" b="1" dirty="0" smtClean="0">
                <a:solidFill>
                  <a:schemeClr val="tx2"/>
                </a:solidFill>
              </a:rPr>
              <a:t> = 1000 </a:t>
            </a:r>
            <a:r>
              <a:rPr lang="cs-CZ" sz="14400" b="1" dirty="0" err="1" smtClean="0">
                <a:solidFill>
                  <a:schemeClr val="tx2"/>
                </a:solidFill>
              </a:rPr>
              <a:t>kPa</a:t>
            </a:r>
            <a:r>
              <a:rPr lang="cs-CZ" sz="14400" b="1" dirty="0" smtClean="0">
                <a:solidFill>
                  <a:schemeClr val="tx2"/>
                </a:solidFill>
              </a:rPr>
              <a:t> = 1000 000 Pa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12300" b="1" dirty="0" smtClean="0">
              <a:solidFill>
                <a:srgbClr val="B43C00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5200" b="1" baseline="30000" dirty="0" smtClean="0">
              <a:solidFill>
                <a:srgbClr val="B43C00"/>
              </a:solidFill>
              <a:latin typeface="Verdana"/>
              <a:ea typeface="Verdana"/>
              <a:cs typeface="Verdana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4000" b="1" u="sng" dirty="0" smtClean="0">
              <a:solidFill>
                <a:srgbClr val="B43C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4000" b="1" dirty="0" smtClean="0">
              <a:solidFill>
                <a:srgbClr val="B43C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4000" b="1" i="1" dirty="0" smtClean="0">
                <a:solidFill>
                  <a:srgbClr val="B43C00"/>
                </a:solidFill>
              </a:rPr>
              <a:t>						</a:t>
            </a:r>
            <a:endParaRPr lang="cs-CZ" sz="4000" b="1" dirty="0" smtClean="0">
              <a:solidFill>
                <a:srgbClr val="B43C00"/>
              </a:solidFill>
            </a:endParaRPr>
          </a:p>
        </p:txBody>
      </p:sp>
      <p:sp>
        <p:nvSpPr>
          <p:cNvPr id="7171" name="Rectangle 9"/>
          <p:cNvSpPr>
            <a:spLocks noChangeArrowheads="1"/>
          </p:cNvSpPr>
          <p:nvPr/>
        </p:nvSpPr>
        <p:spPr bwMode="auto">
          <a:xfrm>
            <a:off x="0" y="20472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99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53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53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536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536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324527" cy="685800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4400" b="1" i="1" dirty="0" smtClean="0">
                <a:solidFill>
                  <a:srgbClr val="002060"/>
                </a:solidFill>
              </a:rPr>
              <a:t>Příklad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b="1" i="1" dirty="0" smtClean="0">
                <a:solidFill>
                  <a:schemeClr val="tx2"/>
                </a:solidFill>
              </a:rPr>
              <a:t>Rozměklou polní cestou šel otec se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b="1" i="1" dirty="0" smtClean="0">
                <a:solidFill>
                  <a:schemeClr val="tx2"/>
                </a:solidFill>
              </a:rPr>
              <a:t>synem. Hmotnost otce je 80 kg, obsah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b="1" i="1" dirty="0" smtClean="0">
                <a:solidFill>
                  <a:schemeClr val="tx2"/>
                </a:solidFill>
              </a:rPr>
              <a:t>jeho jedné podrážky je asi 2,5 dm</a:t>
            </a:r>
            <a:r>
              <a:rPr lang="cs-CZ" sz="3600" b="1" i="1" baseline="30000" dirty="0" smtClean="0">
                <a:solidFill>
                  <a:schemeClr val="tx2"/>
                </a:solidFill>
              </a:rPr>
              <a:t>2</a:t>
            </a:r>
            <a:r>
              <a:rPr lang="cs-CZ" sz="3600" b="1" i="1" dirty="0" smtClean="0">
                <a:solidFill>
                  <a:schemeClr val="tx2"/>
                </a:solidFill>
              </a:rPr>
              <a:t>.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b="1" i="1" dirty="0" smtClean="0">
                <a:solidFill>
                  <a:schemeClr val="tx2"/>
                </a:solidFill>
              </a:rPr>
              <a:t>Syn má hmotnost 55 kg a obsah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b="1" i="1" dirty="0" smtClean="0">
                <a:solidFill>
                  <a:schemeClr val="tx2"/>
                </a:solidFill>
              </a:rPr>
              <a:t>podrážky jeho boty je přibližně1,5 dm</a:t>
            </a:r>
            <a:r>
              <a:rPr lang="cs-CZ" sz="3600" b="1" i="1" baseline="30000" dirty="0" smtClean="0">
                <a:solidFill>
                  <a:schemeClr val="tx2"/>
                </a:solidFill>
              </a:rPr>
              <a:t>2</a:t>
            </a:r>
            <a:r>
              <a:rPr lang="cs-CZ" sz="3600" b="1" i="1" dirty="0" smtClean="0">
                <a:solidFill>
                  <a:schemeClr val="tx2"/>
                </a:solidFill>
              </a:rPr>
              <a:t>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b="1" i="1" dirty="0" smtClean="0">
                <a:solidFill>
                  <a:schemeClr val="tx2"/>
                </a:solidFill>
              </a:rPr>
              <a:t>Kdo zanechal hlubší stopy 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3600" b="1" i="1" dirty="0" smtClean="0"/>
          </a:p>
          <a:p>
            <a:pPr eaLnBrk="1" hangingPunct="1">
              <a:defRPr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961690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-10790" y="26669"/>
                <a:ext cx="8172400" cy="685800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 algn="ctr">
                  <a:buNone/>
                </a:pPr>
                <a:r>
                  <a:rPr lang="cs-CZ" sz="4800" i="1" dirty="0" smtClean="0"/>
                  <a:t>Řešení :</a:t>
                </a:r>
              </a:p>
              <a:p>
                <a:pPr marL="0" indent="0">
                  <a:buNone/>
                </a:pPr>
                <a:r>
                  <a:rPr lang="cs-CZ" sz="3200" b="1" i="1" dirty="0" smtClean="0">
                    <a:solidFill>
                      <a:schemeClr val="tx2"/>
                    </a:solidFill>
                  </a:rPr>
                  <a:t>m</a:t>
                </a:r>
                <a:r>
                  <a:rPr lang="cs-CZ" sz="3200" b="1" i="1" baseline="-25000" dirty="0" err="1">
                    <a:solidFill>
                      <a:schemeClr val="tx2"/>
                    </a:solidFill>
                  </a:rPr>
                  <a:t>o</a:t>
                </a:r>
                <a:r>
                  <a:rPr lang="cs-CZ" sz="3200" b="1" i="1" baseline="-25000" dirty="0" smtClean="0">
                    <a:solidFill>
                      <a:schemeClr val="tx2"/>
                    </a:solidFill>
                  </a:rPr>
                  <a:t> 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= 80 kg = </a:t>
                </a:r>
                <a:r>
                  <a:rPr lang="cs-CZ" sz="3200" b="1" i="1" dirty="0" err="1" smtClean="0">
                    <a:solidFill>
                      <a:schemeClr val="tx2"/>
                    </a:solidFill>
                  </a:rPr>
                  <a:t>F</a:t>
                </a:r>
                <a:r>
                  <a:rPr lang="cs-CZ" sz="3200" b="1" i="1" baseline="-25000" dirty="0" err="1" smtClean="0">
                    <a:solidFill>
                      <a:schemeClr val="tx2"/>
                    </a:solidFill>
                  </a:rPr>
                  <a:t>o</a:t>
                </a:r>
                <a:r>
                  <a:rPr lang="cs-CZ" sz="3200" b="1" i="1" baseline="-25000" dirty="0" smtClean="0">
                    <a:solidFill>
                      <a:schemeClr val="tx2"/>
                    </a:solidFill>
                  </a:rPr>
                  <a:t> 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= 800 N </a:t>
                </a:r>
              </a:p>
              <a:p>
                <a:pPr marL="0" indent="0">
                  <a:buNone/>
                </a:pPr>
                <a:r>
                  <a:rPr lang="cs-CZ" sz="3200" b="1" i="1" dirty="0" err="1" smtClean="0">
                    <a:solidFill>
                      <a:schemeClr val="tx2"/>
                    </a:solidFill>
                  </a:rPr>
                  <a:t>m</a:t>
                </a:r>
                <a:r>
                  <a:rPr lang="cs-CZ" sz="3200" b="1" i="1" baseline="-25000" dirty="0" err="1">
                    <a:solidFill>
                      <a:schemeClr val="tx2"/>
                    </a:solidFill>
                  </a:rPr>
                  <a:t>s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 = 55 kg = </a:t>
                </a:r>
                <a:r>
                  <a:rPr lang="cs-CZ" sz="3200" b="1" i="1" dirty="0" err="1">
                    <a:solidFill>
                      <a:schemeClr val="tx2"/>
                    </a:solidFill>
                  </a:rPr>
                  <a:t>F</a:t>
                </a:r>
                <a:r>
                  <a:rPr lang="cs-CZ" sz="3200" b="1" i="1" baseline="-25000" dirty="0" err="1" smtClean="0">
                    <a:solidFill>
                      <a:schemeClr val="tx2"/>
                    </a:solidFill>
                  </a:rPr>
                  <a:t>s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= 550</a:t>
                </a:r>
                <a:r>
                  <a:rPr lang="cs-CZ" sz="3200" b="1" i="1" baseline="-25000" dirty="0" smtClean="0">
                    <a:solidFill>
                      <a:schemeClr val="tx2"/>
                    </a:solidFill>
                  </a:rPr>
                  <a:t>  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N</a:t>
                </a:r>
              </a:p>
              <a:p>
                <a:pPr marL="0" indent="0">
                  <a:buNone/>
                </a:pPr>
                <a:r>
                  <a:rPr lang="cs-CZ" sz="3200" b="1" i="1" dirty="0" smtClean="0">
                    <a:solidFill>
                      <a:schemeClr val="tx2"/>
                    </a:solidFill>
                  </a:rPr>
                  <a:t>S</a:t>
                </a:r>
                <a:r>
                  <a:rPr lang="cs-CZ" sz="3200" b="1" i="1" baseline="-25000" dirty="0" smtClean="0">
                    <a:solidFill>
                      <a:schemeClr val="tx2"/>
                    </a:solidFill>
                  </a:rPr>
                  <a:t>o 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 = 2,5 dm</a:t>
                </a:r>
                <a:r>
                  <a:rPr lang="cs-CZ" sz="3200" b="1" i="1" baseline="30000" dirty="0" smtClean="0">
                    <a:solidFill>
                      <a:schemeClr val="tx2"/>
                    </a:solidFill>
                  </a:rPr>
                  <a:t>2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= 0,025 m</a:t>
                </a:r>
                <a:r>
                  <a:rPr lang="cs-CZ" sz="3200" b="1" i="1" baseline="30000" dirty="0" smtClean="0">
                    <a:solidFill>
                      <a:schemeClr val="tx2"/>
                    </a:solidFill>
                  </a:rPr>
                  <a:t>2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  </a:t>
                </a:r>
              </a:p>
              <a:p>
                <a:pPr marL="0" indent="0">
                  <a:buNone/>
                </a:pPr>
                <a:r>
                  <a:rPr lang="cs-CZ" sz="3200" b="1" i="1" dirty="0" err="1" smtClean="0">
                    <a:solidFill>
                      <a:schemeClr val="tx2"/>
                    </a:solidFill>
                  </a:rPr>
                  <a:t>S</a:t>
                </a:r>
                <a:r>
                  <a:rPr lang="cs-CZ" sz="3200" b="1" i="1" baseline="-25000" dirty="0" err="1" smtClean="0">
                    <a:solidFill>
                      <a:schemeClr val="tx2"/>
                    </a:solidFill>
                  </a:rPr>
                  <a:t>s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  = 1,5 dm</a:t>
                </a:r>
                <a:r>
                  <a:rPr lang="cs-CZ" sz="3200" b="1" i="1" baseline="30000" dirty="0" smtClean="0">
                    <a:solidFill>
                      <a:schemeClr val="tx2"/>
                    </a:solidFill>
                  </a:rPr>
                  <a:t>2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= 0,015 m</a:t>
                </a:r>
                <a:r>
                  <a:rPr lang="cs-CZ" sz="3200" b="1" i="1" baseline="30000" dirty="0" smtClean="0">
                    <a:solidFill>
                      <a:schemeClr val="tx2"/>
                    </a:solidFill>
                  </a:rPr>
                  <a:t>2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sz="3200" b="1" i="1" dirty="0" smtClean="0">
                    <a:solidFill>
                      <a:schemeClr val="tx2"/>
                    </a:solidFill>
                  </a:rPr>
                  <a:t>p</a:t>
                </a:r>
                <a:r>
                  <a:rPr lang="cs-CZ" sz="3200" b="1" i="1" baseline="-25000" dirty="0" smtClean="0">
                    <a:solidFill>
                      <a:schemeClr val="tx2"/>
                    </a:solidFill>
                  </a:rPr>
                  <a:t>o 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 = ? / Pa /</a:t>
                </a:r>
              </a:p>
              <a:p>
                <a:pPr marL="0" indent="0">
                  <a:buNone/>
                </a:pPr>
                <a:r>
                  <a:rPr lang="cs-CZ" sz="3200" b="1" i="1" dirty="0" err="1">
                    <a:solidFill>
                      <a:schemeClr val="tx2"/>
                    </a:solidFill>
                  </a:rPr>
                  <a:t>p</a:t>
                </a:r>
                <a:r>
                  <a:rPr lang="cs-CZ" sz="3200" b="1" i="1" baseline="-25000" dirty="0" err="1" smtClean="0">
                    <a:solidFill>
                      <a:schemeClr val="tx2"/>
                    </a:solidFill>
                  </a:rPr>
                  <a:t>s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  = ? </a:t>
                </a:r>
                <a:r>
                  <a:rPr lang="cs-CZ" sz="3200" b="1" i="1" dirty="0">
                    <a:solidFill>
                      <a:schemeClr val="tx2"/>
                    </a:solidFill>
                  </a:rPr>
                  <a:t>/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Pa /</a:t>
                </a:r>
              </a:p>
              <a:p>
                <a:pPr marL="0" indent="0">
                  <a:buNone/>
                </a:pPr>
                <a:endParaRPr lang="cs-CZ" sz="3200" b="1" i="1" dirty="0">
                  <a:solidFill>
                    <a:schemeClr val="tx2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i="1" dirty="0">
                    <a:solidFill>
                      <a:schemeClr val="tx2"/>
                    </a:solidFill>
                  </a:rPr>
                  <a:t>p</a:t>
                </a:r>
                <a:r>
                  <a:rPr lang="cs-CZ" sz="3200" b="1" i="1" baseline="-25000" dirty="0" smtClean="0">
                    <a:solidFill>
                      <a:schemeClr val="tx2"/>
                    </a:solidFill>
                  </a:rPr>
                  <a:t>o  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𝑭</m:t>
                            </m:r>
                          </m:e>
                          <m:sub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𝑺</m:t>
                            </m:r>
                          </m:e>
                          <m:sub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𝒐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3200" b="1" i="1" dirty="0" smtClean="0">
                    <a:solidFill>
                      <a:schemeClr val="tx2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𝟖𝟎𝟎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3200" b="1" i="1" dirty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3200" b="1" i="1" dirty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𝟎𝟐𝟓</m:t>
                        </m:r>
                      </m:den>
                    </m:f>
                    <m:r>
                      <a:rPr lang="cs-CZ" sz="3200" b="1" i="1" dirty="0" smtClean="0">
                        <a:solidFill>
                          <a:schemeClr val="tx2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200" b="1" i="1" dirty="0" smtClean="0">
                    <a:solidFill>
                      <a:schemeClr val="tx2"/>
                    </a:solidFill>
                  </a:rPr>
                  <a:t>= 32 00 Pa</a:t>
                </a:r>
              </a:p>
              <a:p>
                <a:pPr marL="0" indent="0">
                  <a:buNone/>
                </a:pPr>
                <a:r>
                  <a:rPr lang="cs-CZ" sz="3200" b="1" i="1" dirty="0" err="1">
                    <a:solidFill>
                      <a:schemeClr val="tx2"/>
                    </a:solidFill>
                  </a:rPr>
                  <a:t>p</a:t>
                </a:r>
                <a:r>
                  <a:rPr lang="cs-CZ" sz="3200" b="1" i="1" baseline="-25000" dirty="0" err="1" smtClean="0">
                    <a:solidFill>
                      <a:schemeClr val="tx2"/>
                    </a:solidFill>
                  </a:rPr>
                  <a:t>s</a:t>
                </a:r>
                <a:r>
                  <a:rPr lang="cs-CZ" sz="3200" b="1" i="1" baseline="-25000" dirty="0" smtClean="0">
                    <a:solidFill>
                      <a:schemeClr val="tx2"/>
                    </a:solidFill>
                  </a:rPr>
                  <a:t>  </a:t>
                </a:r>
                <a:r>
                  <a:rPr lang="cs-CZ" sz="3200" b="1" i="1" dirty="0" smtClean="0">
                    <a:solidFill>
                      <a:schemeClr val="tx2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𝑭</m:t>
                            </m:r>
                          </m:e>
                          <m:sub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𝒔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𝑺</m:t>
                            </m:r>
                          </m:e>
                          <m:sub>
                            <m:r>
                              <a:rPr lang="cs-CZ" sz="3200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𝒔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3200" b="1" i="1" dirty="0" smtClean="0">
                    <a:solidFill>
                      <a:schemeClr val="tx2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𝟓𝟓𝟎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32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32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𝟎𝟏𝟓</m:t>
                        </m:r>
                      </m:den>
                    </m:f>
                  </m:oMath>
                </a14:m>
                <a:r>
                  <a:rPr lang="cs-CZ" sz="3200" b="1" i="1" dirty="0" smtClean="0">
                    <a:solidFill>
                      <a:schemeClr val="tx2"/>
                    </a:solidFill>
                  </a:rPr>
                  <a:t> = 36 667 Pa</a:t>
                </a:r>
              </a:p>
              <a:p>
                <a:pPr marL="0" indent="0">
                  <a:buNone/>
                </a:pPr>
                <a:endParaRPr lang="cs-CZ" sz="3200" b="1" i="1" dirty="0" smtClean="0">
                  <a:solidFill>
                    <a:schemeClr val="tx2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i="1" dirty="0" smtClean="0">
                    <a:solidFill>
                      <a:schemeClr val="tx2"/>
                    </a:solidFill>
                  </a:rPr>
                  <a:t>Hlubší stopy zanechal syn.</a:t>
                </a:r>
              </a:p>
              <a:p>
                <a:pPr marL="0" indent="0">
                  <a:buNone/>
                </a:pPr>
                <a:endParaRPr lang="cs-CZ" sz="3200" i="1" dirty="0">
                  <a:solidFill>
                    <a:srgbClr val="7030A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-10790" y="26669"/>
                <a:ext cx="8172400" cy="6858000"/>
              </a:xfrm>
              <a:blipFill rotWithShape="1">
                <a:blip r:embed="rId2"/>
                <a:stretch>
                  <a:fillRect l="-1715" t="-27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9995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340768"/>
            <a:ext cx="835292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/>
              <a:t>Použitá literatura </a:t>
            </a:r>
            <a:r>
              <a:rPr lang="cs-CZ" sz="2800" dirty="0" smtClean="0"/>
              <a:t>: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/>
              <a:t>TESAŘ, Jiří; JÁCHYM, František. </a:t>
            </a:r>
            <a:r>
              <a:rPr lang="cs-CZ" sz="2800" i="1" dirty="0"/>
              <a:t>Fyzika 3 pro ZŠ : Světelné jevy, Mechanické vlastnosti látek</a:t>
            </a:r>
            <a:r>
              <a:rPr lang="cs-CZ" sz="2800" dirty="0"/>
              <a:t>. 1. vydání. Praha : SPN, 2009. 120 s. ISBN 978-80-7235-414-6</a:t>
            </a:r>
            <a:r>
              <a:rPr lang="cs-CZ" sz="2800" dirty="0" smtClean="0"/>
              <a:t>.</a:t>
            </a:r>
          </a:p>
          <a:p>
            <a:pPr marL="4572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8640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79</TotalTime>
  <Words>236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Bohatý</vt:lpstr>
      <vt:lpstr>Prezentace aplikace Microsoft PowerPoint 97–2003</vt:lpstr>
      <vt:lpstr>Prezentace aplikace PowerPoint</vt:lpstr>
      <vt:lpstr>Výpočet tlaku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tlaku</dc:title>
  <dc:creator>ZSTREBON</dc:creator>
  <cp:lastModifiedBy>ZSTREBON</cp:lastModifiedBy>
  <cp:revision>9</cp:revision>
  <dcterms:created xsi:type="dcterms:W3CDTF">2011-09-08T13:41:46Z</dcterms:created>
  <dcterms:modified xsi:type="dcterms:W3CDTF">2011-10-02T18:43:53Z</dcterms:modified>
</cp:coreProperties>
</file>