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932144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Stavba větná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Věta dvojčlenná, jednočlenná a větný ekvivalent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výkladem učiva o větě jednočlenné, dvojčlenné a větném ekvivalentu.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textu větu dvojčlennou, jednočlennou a větný ekvivalent.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71547"/>
            <a:ext cx="7772400" cy="1785949"/>
          </a:xfrm>
          <a:ln w="76200"/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Větná stavba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3571876"/>
            <a:ext cx="6400800" cy="1752600"/>
          </a:xfrm>
        </p:spPr>
        <p:txBody>
          <a:bodyPr>
            <a:normAutofit/>
          </a:bodyPr>
          <a:lstStyle/>
          <a:p>
            <a:pPr marL="514350" indent="-514350" algn="l"/>
            <a:r>
              <a:rPr lang="cs-CZ" dirty="0" smtClean="0">
                <a:solidFill>
                  <a:schemeClr val="bg1"/>
                </a:solidFill>
              </a:rPr>
              <a:t>1) Věta dvojčlenná</a:t>
            </a:r>
          </a:p>
          <a:p>
            <a:pPr marL="514350" indent="-514350" algn="l"/>
            <a:r>
              <a:rPr lang="cs-CZ" dirty="0" smtClean="0">
                <a:solidFill>
                  <a:schemeClr val="bg1"/>
                </a:solidFill>
              </a:rPr>
              <a:t>2) Věta jednočlenná</a:t>
            </a:r>
          </a:p>
          <a:p>
            <a:pPr marL="514350" indent="-514350" algn="l"/>
            <a:r>
              <a:rPr lang="cs-CZ" dirty="0" smtClean="0">
                <a:solidFill>
                  <a:schemeClr val="bg1"/>
                </a:solidFill>
              </a:rPr>
              <a:t>3) Větný ekvivalent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5400" dirty="0" smtClean="0"/>
              <a:t>Věta dvojčlenná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Můžeme rozlišit podmět (i nevyjádřený) a přísudek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00166" y="257174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Příklady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kumimoji="0" lang="cs-CZ" sz="3200" i="1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Princezna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i="1" u="wavyHeavy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mi </a:t>
            </a:r>
            <a:r>
              <a:rPr kumimoji="0" lang="cs-CZ" sz="3200" i="1" u="wavyHeavy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líbila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i="1" dirty="0" smtClean="0"/>
              <a:t>b) Každý den </a:t>
            </a:r>
            <a:r>
              <a:rPr lang="cs-CZ" sz="3200" i="1" u="wavyHeavy" dirty="0" smtClean="0"/>
              <a:t>pospíchal</a:t>
            </a:r>
            <a:r>
              <a:rPr lang="cs-CZ" sz="3200" i="1" dirty="0" smtClean="0"/>
              <a:t> domů. </a:t>
            </a:r>
            <a:r>
              <a:rPr lang="cs-CZ" sz="3200" i="1" u="sng" dirty="0" smtClean="0"/>
              <a:t>(on)</a:t>
            </a:r>
            <a:endParaRPr kumimoji="0" lang="cs-CZ" sz="3200" i="1" u="sng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</a:t>
            </a:r>
            <a:r>
              <a:rPr lang="cs-CZ" sz="5400" dirty="0" smtClean="0"/>
              <a:t>jednočlenná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základní větný člen – část přísudková - slovesná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00166" y="257174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200" dirty="0" smtClean="0"/>
              <a:t>Příklady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kumimoji="0" lang="cs-CZ" sz="3200" i="1" u="wavyHeavy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Bolí</a:t>
            </a:r>
            <a:r>
              <a:rPr kumimoji="0" lang="cs-CZ" sz="320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 v zádech.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Stále </a:t>
            </a:r>
            <a:r>
              <a:rPr kumimoji="0" lang="cs-CZ" sz="3200" i="1" u="wavyHeavy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hřmí.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Větný ekvivalent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člen: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00166" y="2571744"/>
            <a:ext cx="6400800" cy="250033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/>
              <a:t>p</a:t>
            </a:r>
            <a:r>
              <a:rPr kumimoji="0" lang="cs-CZ" sz="3200" b="0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odstatné</a:t>
            </a:r>
            <a:r>
              <a:rPr kumimoji="0" lang="cs-CZ" sz="32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jméno – </a:t>
            </a:r>
            <a:r>
              <a:rPr kumimoji="0" lang="cs-CZ" sz="3200" b="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Dobrý den.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/>
              <a:t>p</a:t>
            </a:r>
            <a:r>
              <a:rPr lang="cs-CZ" sz="3200" dirty="0" smtClean="0"/>
              <a:t>řídavné jméno – </a:t>
            </a:r>
            <a:r>
              <a:rPr lang="cs-CZ" sz="3200" i="1" dirty="0" smtClean="0"/>
              <a:t>Úžasné!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/>
              <a:t>i</a:t>
            </a:r>
            <a:r>
              <a:rPr kumimoji="0" lang="cs-CZ" sz="3200" b="0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nfinitiv</a:t>
            </a:r>
            <a:r>
              <a:rPr kumimoji="0" lang="cs-CZ" sz="32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3200" b="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Stát!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příslovce – </a:t>
            </a:r>
            <a:r>
              <a:rPr lang="cs-CZ" sz="3200" i="1" dirty="0" smtClean="0"/>
              <a:t>Vpravo!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/>
              <a:t>c</a:t>
            </a:r>
            <a:r>
              <a:rPr kumimoji="0" lang="cs-CZ" sz="3200" b="0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itoslovce</a:t>
            </a:r>
            <a:r>
              <a:rPr kumimoji="0" lang="cs-CZ" sz="32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3200" b="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Ach! Brr!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/>
              <a:t>č</a:t>
            </a:r>
            <a:r>
              <a:rPr lang="cs-CZ" sz="3200" dirty="0" smtClean="0"/>
              <a:t>ástice – </a:t>
            </a:r>
            <a:r>
              <a:rPr lang="cs-CZ" sz="3200" i="1" dirty="0" smtClean="0"/>
              <a:t>Kdepak!</a:t>
            </a:r>
            <a:endParaRPr kumimoji="0" lang="cs-CZ" sz="3200" b="0" i="1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Základní</a:t>
            </a:r>
            <a:r>
              <a:rPr lang="cs-CZ" dirty="0" smtClean="0"/>
              <a:t>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Rozlišujeme věty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00166" y="257174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/>
              <a:t>1) </a:t>
            </a:r>
            <a:r>
              <a:rPr kumimoji="0" lang="cs-CZ" sz="32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Věta dvojčlenná - </a:t>
            </a:r>
            <a:r>
              <a:rPr kumimoji="0" lang="cs-CZ" sz="3200" b="1" strike="noStrike" kern="1200" cap="none" spc="0" normalizeH="0" noProof="0" dirty="0" smtClean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Batang" pitchFamily="18" charset="-127"/>
                <a:ea typeface="+mn-ea"/>
                <a:cs typeface="+mn-cs"/>
              </a:rPr>
              <a:t>D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2) Věta jednočlenná - </a:t>
            </a:r>
            <a:r>
              <a:rPr kumimoji="0" lang="cs-CZ" sz="3200" b="1" strike="noStrike" kern="1200" cap="none" spc="0" normalizeH="0" noProof="0" dirty="0" smtClean="0">
                <a:ln>
                  <a:noFill/>
                </a:ln>
                <a:solidFill>
                  <a:srgbClr val="3333CC"/>
                </a:solidFill>
                <a:effectLst/>
                <a:uLnTx/>
                <a:uFillTx/>
                <a:latin typeface="Batang" pitchFamily="18" charset="-127"/>
                <a:ea typeface="+mn-ea"/>
                <a:cs typeface="+mn-cs"/>
              </a:rPr>
              <a:t>J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/>
              <a:t>3) Větný ekvivalent - </a:t>
            </a:r>
            <a:r>
              <a:rPr lang="cs-CZ" sz="3200" b="1" dirty="0" smtClean="0">
                <a:solidFill>
                  <a:srgbClr val="3333CC"/>
                </a:solidFill>
                <a:latin typeface="Batang" pitchFamily="18" charset="-127"/>
              </a:rPr>
              <a:t>E</a:t>
            </a:r>
            <a:endParaRPr kumimoji="0" lang="cs-CZ" sz="3200" b="1" strike="noStrike" kern="1200" cap="none" spc="0" normalizeH="0" noProof="0" dirty="0" smtClean="0">
              <a:ln>
                <a:noFill/>
              </a:ln>
              <a:solidFill>
                <a:srgbClr val="3333CC"/>
              </a:solidFill>
              <a:effectLst/>
              <a:uLnTx/>
              <a:uFillTx/>
              <a:latin typeface="Batang" pitchFamily="18" charset="-127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Označ větu dvojčlennou, jednočlennou a větný ekvivalent:</a:t>
            </a:r>
          </a:p>
          <a:p>
            <a:r>
              <a:rPr lang="cs-CZ" i="1" dirty="0" smtClean="0"/>
              <a:t>Zachovejte si chladnou hlavu.</a:t>
            </a:r>
          </a:p>
          <a:p>
            <a:r>
              <a:rPr lang="cs-CZ" i="1" dirty="0" smtClean="0"/>
              <a:t>Chtělo se nám smát.</a:t>
            </a:r>
          </a:p>
          <a:p>
            <a:r>
              <a:rPr lang="cs-CZ" i="1" dirty="0" smtClean="0"/>
              <a:t>Rychle nastupovat!</a:t>
            </a:r>
          </a:p>
          <a:p>
            <a:r>
              <a:rPr lang="cs-CZ" i="1" dirty="0" smtClean="0"/>
              <a:t>Celý den bylo zamračeno.</a:t>
            </a:r>
          </a:p>
          <a:p>
            <a:r>
              <a:rPr lang="cs-CZ" i="1" dirty="0" smtClean="0"/>
              <a:t>Kamiony stály na hranicích.</a:t>
            </a:r>
          </a:p>
          <a:p>
            <a:r>
              <a:rPr lang="cs-CZ" i="1" dirty="0" smtClean="0"/>
              <a:t>Honem!</a:t>
            </a:r>
          </a:p>
          <a:p>
            <a:r>
              <a:rPr lang="cs-CZ" i="1" dirty="0" smtClean="0"/>
              <a:t>Na Aljašce pořád mrzne.</a:t>
            </a:r>
            <a:endParaRPr lang="cs-CZ" i="1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Zachovejte si chladnou hlavu. </a:t>
            </a:r>
            <a:r>
              <a:rPr lang="cs-CZ" b="1" dirty="0" smtClean="0">
                <a:solidFill>
                  <a:srgbClr val="0070C0"/>
                </a:solidFill>
              </a:rPr>
              <a:t>D</a:t>
            </a:r>
          </a:p>
          <a:p>
            <a:r>
              <a:rPr lang="cs-CZ" i="1" dirty="0" smtClean="0"/>
              <a:t>Chtělo se nám smát.</a:t>
            </a:r>
            <a:r>
              <a:rPr lang="cs-CZ" b="1" i="1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J</a:t>
            </a:r>
          </a:p>
          <a:p>
            <a:r>
              <a:rPr lang="cs-CZ" i="1" dirty="0" smtClean="0"/>
              <a:t>Rychle nastupovat! </a:t>
            </a:r>
            <a:r>
              <a:rPr lang="cs-CZ" b="1" dirty="0" smtClean="0">
                <a:solidFill>
                  <a:srgbClr val="0070C0"/>
                </a:solidFill>
              </a:rPr>
              <a:t>E</a:t>
            </a:r>
          </a:p>
          <a:p>
            <a:r>
              <a:rPr lang="cs-CZ" i="1" dirty="0" smtClean="0"/>
              <a:t>Celý den bylo zamračeno. </a:t>
            </a:r>
            <a:r>
              <a:rPr lang="cs-CZ" b="1" dirty="0" smtClean="0">
                <a:solidFill>
                  <a:srgbClr val="0070C0"/>
                </a:solidFill>
              </a:rPr>
              <a:t>J</a:t>
            </a:r>
          </a:p>
          <a:p>
            <a:r>
              <a:rPr lang="cs-CZ" i="1" dirty="0" smtClean="0"/>
              <a:t>Kamiony stály na hranicích. </a:t>
            </a:r>
            <a:r>
              <a:rPr lang="cs-CZ" b="1" dirty="0" smtClean="0">
                <a:solidFill>
                  <a:srgbClr val="0070C0"/>
                </a:solidFill>
              </a:rPr>
              <a:t>D</a:t>
            </a:r>
          </a:p>
          <a:p>
            <a:r>
              <a:rPr lang="cs-CZ" i="1" dirty="0" smtClean="0"/>
              <a:t>Honem! </a:t>
            </a:r>
            <a:r>
              <a:rPr lang="cs-CZ" b="1" dirty="0" smtClean="0">
                <a:solidFill>
                  <a:srgbClr val="0070C0"/>
                </a:solidFill>
              </a:rPr>
              <a:t>E</a:t>
            </a:r>
          </a:p>
          <a:p>
            <a:r>
              <a:rPr lang="cs-CZ" i="1" dirty="0" smtClean="0"/>
              <a:t>Na Aljašce pořád mrzne. </a:t>
            </a:r>
            <a:r>
              <a:rPr lang="cs-CZ" b="1" dirty="0" smtClean="0">
                <a:solidFill>
                  <a:srgbClr val="0070C0"/>
                </a:solidFill>
              </a:rPr>
              <a:t>J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Archiv autora</a:t>
            </a:r>
            <a:endParaRPr lang="cs-CZ" b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5802</TotalTime>
  <Words>270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Větná stavba</vt:lpstr>
      <vt:lpstr>Věta dvojčlenná</vt:lpstr>
      <vt:lpstr>Věta jednočlenná</vt:lpstr>
      <vt:lpstr>Větný ekvivalent</vt:lpstr>
      <vt:lpstr>Základní pojmy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190</cp:revision>
  <dcterms:created xsi:type="dcterms:W3CDTF">2011-09-28T13:19:40Z</dcterms:created>
  <dcterms:modified xsi:type="dcterms:W3CDTF">2012-04-03T18:44:16Z</dcterms:modified>
</cp:coreProperties>
</file>