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71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28736"/>
            <a:ext cx="7772400" cy="1928826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390912"/>
            <a:ext cx="6400800" cy="1752600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9CCF-10EA-409F-A06E-D87CDCFF8D52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21C5C-D71A-4DCE-9EE8-BCD6D0BCCB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9CCF-10EA-409F-A06E-D87CDCFF8D52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21C5C-D71A-4DCE-9EE8-BCD6D0BCC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14676"/>
            <a:ext cx="7772400" cy="1500209"/>
          </a:xfrm>
        </p:spPr>
        <p:txBody>
          <a:bodyPr anchor="t"/>
          <a:lstStyle>
            <a:lvl1pPr algn="ctr">
              <a:defRPr sz="4000" b="1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14488"/>
            <a:ext cx="7772400" cy="1500187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9CCF-10EA-409F-A06E-D87CDCFF8D52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21C5C-D71A-4DCE-9EE8-BCD6D0BCCB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>
                <a:effectLst/>
              </a:defRPr>
            </a:lvl1pPr>
            <a:lvl2pPr algn="l">
              <a:defRPr sz="2400">
                <a:effectLst/>
              </a:defRPr>
            </a:lvl2pPr>
            <a:lvl3pPr algn="l">
              <a:defRPr sz="2000">
                <a:effectLst/>
              </a:defRPr>
            </a:lvl3pPr>
            <a:lvl4pPr algn="l">
              <a:defRPr sz="1800">
                <a:effectLst/>
              </a:defRPr>
            </a:lvl4pPr>
            <a:lvl5pPr algn="l">
              <a:defRPr sz="1800">
                <a:effectLst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9CCF-10EA-409F-A06E-D87CDCFF8D52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21C5C-D71A-4DCE-9EE8-BCD6D0BCC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1pPr>
            <a:lvl2pPr marL="457200" indent="0" algn="ctr">
              <a:buNone/>
              <a:defRPr lang="zh-CN" altLang="en-US" sz="24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2pPr>
            <a:lvl3pPr marL="914400" indent="0" algn="ctr">
              <a:buNone/>
              <a:defRPr lang="zh-CN" altLang="en-US" sz="20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3pPr>
            <a:lvl4pPr marL="1371600" indent="0" algn="ctr">
              <a:buNone/>
              <a:defRPr lang="zh-CN" altLang="en-US" sz="1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4pPr>
            <a:lvl5pPr marL="1828800" indent="0" algn="ctr">
              <a:buNone/>
              <a:defRPr lang="zh-CN" altLang="en-US" sz="16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/>
                <a:solidFill>
                  <a:schemeClr val="accent1"/>
                </a:solidFill>
                <a:effectLst/>
              </a:defRPr>
            </a:lvl1pPr>
            <a:lvl2pPr marL="457200" indent="0" algn="ctr">
              <a:buNone/>
              <a:defRPr lang="zh-CN" altLang="en-US" sz="2400" b="1" dirty="0" smtClean="0">
                <a:ln/>
                <a:solidFill>
                  <a:schemeClr val="accent1"/>
                </a:solidFill>
                <a:effectLst/>
              </a:defRPr>
            </a:lvl2pPr>
            <a:lvl3pPr marL="914400" indent="0" algn="ctr">
              <a:buNone/>
              <a:defRPr lang="zh-CN" altLang="en-US" sz="2000" b="1" dirty="0" smtClean="0">
                <a:ln/>
                <a:solidFill>
                  <a:schemeClr val="accent1"/>
                </a:solidFill>
                <a:effectLst/>
              </a:defRPr>
            </a:lvl3pPr>
            <a:lvl4pPr marL="1371600" indent="0" algn="ctr">
              <a:buNone/>
              <a:defRPr lang="zh-CN" altLang="en-US" sz="1800" b="1" dirty="0" smtClean="0">
                <a:ln/>
                <a:solidFill>
                  <a:schemeClr val="accent1"/>
                </a:solidFill>
                <a:effectLst/>
              </a:defRPr>
            </a:lvl4pPr>
            <a:lvl5pPr marL="1828800" indent="0" algn="ctr">
              <a:buNone/>
              <a:defRPr lang="zh-CN" altLang="en-US" sz="1600" b="1" dirty="0" smtClean="0">
                <a:ln/>
                <a:solidFill>
                  <a:schemeClr val="accent1"/>
                </a:solidFill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010400" y="6492875"/>
            <a:ext cx="2133600" cy="365125"/>
          </a:xfrm>
        </p:spPr>
        <p:txBody>
          <a:bodyPr/>
          <a:lstStyle/>
          <a:p>
            <a:fld id="{D8A19CCF-10EA-409F-A06E-D87CDCFF8D52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21C5C-D71A-4DCE-9EE8-BCD6D0BCC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9CCF-10EA-409F-A06E-D87CDCFF8D52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21C5C-D71A-4DCE-9EE8-BCD6D0BCC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9CCF-10EA-409F-A06E-D87CDCFF8D52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21C5C-D71A-4DCE-9EE8-BCD6D0BCC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108" y="5500702"/>
            <a:ext cx="8228639" cy="857256"/>
          </a:xfrm>
        </p:spPr>
        <p:txBody>
          <a:bodyPr anchor="ctr"/>
          <a:lstStyle>
            <a:lvl1pPr algn="ctr">
              <a:spcAft>
                <a:spcPts val="0"/>
              </a:spcAft>
              <a:defRPr sz="3200" b="1">
                <a:ln w="6350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357166"/>
            <a:ext cx="5111750" cy="507209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11" y="1714488"/>
            <a:ext cx="3008313" cy="3714776"/>
          </a:xfrm>
        </p:spPr>
        <p:txBody>
          <a:bodyPr anchor="t"/>
          <a:lstStyle>
            <a:lvl1pPr marL="0" indent="0">
              <a:spcAft>
                <a:spcPts val="600"/>
              </a:spcAft>
              <a:buNone/>
              <a:defRPr sz="1400"/>
            </a:lvl1pPr>
            <a:lvl2pPr marL="457200" indent="0">
              <a:spcAft>
                <a:spcPts val="600"/>
              </a:spcAft>
              <a:buNone/>
              <a:defRPr sz="1200"/>
            </a:lvl2pPr>
            <a:lvl3pPr marL="914400" indent="0">
              <a:spcAft>
                <a:spcPts val="600"/>
              </a:spcAft>
              <a:buNone/>
              <a:defRPr sz="1000"/>
            </a:lvl3pPr>
            <a:lvl4pPr marL="1371600" indent="0">
              <a:spcAft>
                <a:spcPts val="600"/>
              </a:spcAft>
              <a:buNone/>
              <a:defRPr sz="900"/>
            </a:lvl4pPr>
            <a:lvl5pPr marL="1828800" indent="0">
              <a:spcAft>
                <a:spcPts val="60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9CCF-10EA-409F-A06E-D87CDCFF8D52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21C5C-D71A-4DCE-9EE8-BCD6D0BCC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888" y="428604"/>
            <a:ext cx="6172224" cy="566738"/>
          </a:xfrm>
        </p:spPr>
        <p:txBody>
          <a:bodyPr anchor="ctr"/>
          <a:lstStyle>
            <a:lvl1pPr algn="ctr">
              <a:defRPr sz="2800" b="1">
                <a:ln w="9525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6000" y="1151862"/>
            <a:ext cx="8172000" cy="4420278"/>
          </a:xfrm>
          <a:prstGeom prst="ellipse">
            <a:avLst/>
          </a:prstGeom>
          <a:ln w="25400" cap="flat" cmpd="sng" algn="ctr">
            <a:solidFill>
              <a:schemeClr val="accent5">
                <a:shade val="75000"/>
              </a:schemeClr>
            </a:solidFill>
            <a:prstDash val="solid"/>
          </a:ln>
          <a:effectLst>
            <a:glow rad="152400">
              <a:schemeClr val="accent5">
                <a:alpha val="75000"/>
              </a:schemeClr>
            </a:glo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5695972"/>
            <a:ext cx="5486400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9CCF-10EA-409F-A06E-D87CDCFF8D52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21C5C-D71A-4DCE-9EE8-BCD6D0BCC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00174"/>
            <a:ext cx="8229600" cy="485778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9CCF-10EA-409F-A06E-D87CDCFF8D52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21C5C-D71A-4DCE-9EE8-BCD6D0BCC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2330" y="274638"/>
            <a:ext cx="1614470" cy="608332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543692" cy="608332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9CCF-10EA-409F-A06E-D87CDCFF8D52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21C5C-D71A-4DCE-9EE8-BCD6D0BCC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57758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492875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A19CCF-10EA-409F-A06E-D87CDCFF8D52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492875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492875"/>
            <a:ext cx="571472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21C5C-D71A-4DCE-9EE8-BCD6D0BCCB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9050">
            <a:solidFill>
              <a:schemeClr val="tx2">
                <a:tint val="5000"/>
              </a:schemeClr>
            </a:solidFill>
            <a:prstDash val="solid"/>
          </a:ln>
          <a:solidFill>
            <a:schemeClr val="accent3"/>
          </a:solidFill>
          <a:effectLst>
            <a:outerShdw blurRad="50800" dist="50800" dir="7500000" algn="tl">
              <a:srgbClr val="000000">
                <a:shade val="5000"/>
                <a:alpha val="35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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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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4407773"/>
              </p:ext>
            </p:extLst>
          </p:nvPr>
        </p:nvGraphicFramePr>
        <p:xfrm>
          <a:off x="76200" y="12700"/>
          <a:ext cx="9088438" cy="6816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3" name="Prezentace" r:id="rId3" imgW="3886130" imgH="2915385" progId="PowerPoint.Show.8">
                  <p:embed/>
                </p:oleObj>
              </mc:Choice>
              <mc:Fallback>
                <p:oleObj name="Prezentace" r:id="rId3" imgW="3886130" imgH="2915385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200" y="12700"/>
                        <a:ext cx="9088438" cy="6816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1591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548681"/>
            <a:ext cx="8712968" cy="2850148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70C0"/>
                </a:solidFill>
                <a:effectLst/>
              </a:rPr>
              <a:t>VLASTNOSTI PEVNÝCH LÁTEK</a:t>
            </a:r>
            <a:endParaRPr lang="cs-CZ" sz="8000" b="1" dirty="0">
              <a:solidFill>
                <a:srgbClr val="0070C0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ZSTREBON\AppData\Local\Microsoft\Windows\Temporary Internet Files\Content.IE5\8NBSO597\MP9002892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645024"/>
            <a:ext cx="4302448" cy="2882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4854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0070C0"/>
                </a:solidFill>
                <a:effectLst/>
                <a:latin typeface="+mn-lt"/>
              </a:rPr>
              <a:t>Umíš odpovědět</a:t>
            </a:r>
            <a:endParaRPr lang="cs-CZ" sz="5400" dirty="0">
              <a:solidFill>
                <a:srgbClr val="0070C0"/>
              </a:solidFill>
              <a:effectLst/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0000" dirty="0" smtClean="0"/>
              <a:t>?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Uveď příklady pevných látek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Jaké mají mít vlastnosti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Kde se využívá tvrdost,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pevnost, pružnost, tvárnost</a:t>
            </a:r>
            <a:endParaRPr lang="cs-CZ" sz="40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074" name="Picture 2" descr="C:\Users\ZSTREBON\AppData\Local\Microsoft\Windows\Temporary Internet Files\Content.IE5\XJ5LUPFK\MP9004069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604721"/>
            <a:ext cx="2555776" cy="170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TREBON\AppData\Local\Microsoft\Windows\Temporary Internet Files\Content.IE5\8NBSO597\MP90022766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19153"/>
            <a:ext cx="2555776" cy="168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TREBON\AppData\Local\Microsoft\Windows\Temporary Internet Files\Content.IE5\VNE1GDJN\MP9003999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59834"/>
            <a:ext cx="1992624" cy="199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4613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effectLst/>
                <a:latin typeface="+mn-lt"/>
              </a:rPr>
              <a:t>Rozdělení pevných látek</a:t>
            </a:r>
            <a:endParaRPr lang="cs-CZ" sz="5400" b="1" dirty="0">
              <a:solidFill>
                <a:srgbClr val="0070C0"/>
              </a:solidFill>
              <a:effectLst/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</a:t>
            </a:r>
            <a:r>
              <a:rPr lang="cs-CZ" sz="40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evné látky dělíme na :</a:t>
            </a:r>
          </a:p>
          <a:p>
            <a:pPr marL="0" indent="0">
              <a:buNone/>
            </a:pPr>
            <a:endParaRPr lang="cs-CZ" sz="36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4000" b="1" i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krystalické</a:t>
            </a:r>
          </a:p>
          <a:p>
            <a:pPr marL="0" indent="0">
              <a:buNone/>
            </a:pPr>
            <a:endParaRPr lang="cs-CZ" sz="4000" b="1" i="1" dirty="0" smtClean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4000" b="1" i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4000" b="1" i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amorfní / beztvaré /</a:t>
            </a:r>
          </a:p>
          <a:p>
            <a:pPr marL="0" indent="0">
              <a:buNone/>
            </a:pPr>
            <a:endParaRPr lang="cs-CZ" sz="36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2050" name="Picture 2" descr="C:\Users\ZSTREBON\AppData\Local\Microsoft\Windows\Temporary Internet Files\Content.IE5\8NBSO597\MP9004392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045455"/>
            <a:ext cx="2662645" cy="178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8NBSO597\MP9004006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65104"/>
            <a:ext cx="1705868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8379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0070C0"/>
                </a:solidFill>
                <a:effectLst/>
                <a:latin typeface="+mn-lt"/>
              </a:rPr>
              <a:t>Krystalické látky</a:t>
            </a:r>
            <a:endParaRPr lang="cs-CZ" sz="5400" dirty="0">
              <a:solidFill>
                <a:srgbClr val="0070C0"/>
              </a:solidFill>
              <a:effectLst/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>
              <a:buClr>
                <a:srgbClr val="430000"/>
              </a:buClr>
              <a:buFont typeface="Wingdings" pitchFamily="2" charset="2"/>
              <a:buChar char="v"/>
              <a:defRPr/>
            </a:pPr>
            <a:r>
              <a:rPr lang="cs-CZ" sz="4000" dirty="0">
                <a:solidFill>
                  <a:srgbClr val="C00000"/>
                </a:solidFill>
              </a:rPr>
              <a:t>atomy nebo molekuly jsou v pevných vzájemných </a:t>
            </a:r>
            <a:r>
              <a:rPr lang="cs-CZ" sz="4000" dirty="0" smtClean="0">
                <a:solidFill>
                  <a:srgbClr val="C00000"/>
                </a:solidFill>
              </a:rPr>
              <a:t>polohách – vytváří </a:t>
            </a:r>
            <a:r>
              <a:rPr lang="cs-CZ" sz="4000" b="1" dirty="0" smtClean="0">
                <a:solidFill>
                  <a:srgbClr val="C00000"/>
                </a:solidFill>
              </a:rPr>
              <a:t>krystaly</a:t>
            </a:r>
            <a:endParaRPr lang="cs-CZ" sz="4000" b="1" dirty="0">
              <a:solidFill>
                <a:srgbClr val="C00000"/>
              </a:solidFill>
            </a:endParaRPr>
          </a:p>
          <a:p>
            <a:pPr lvl="0">
              <a:buClr>
                <a:srgbClr val="430000"/>
              </a:buClr>
              <a:buFont typeface="Wingdings" pitchFamily="2" charset="2"/>
              <a:buChar char="v"/>
              <a:defRPr/>
            </a:pPr>
            <a:r>
              <a:rPr lang="cs-CZ" sz="4000" dirty="0">
                <a:solidFill>
                  <a:srgbClr val="C00000"/>
                </a:solidFill>
              </a:rPr>
              <a:t>p</a:t>
            </a:r>
            <a:r>
              <a:rPr lang="cs-CZ" sz="4000" dirty="0" smtClean="0">
                <a:solidFill>
                  <a:srgbClr val="C00000"/>
                </a:solidFill>
              </a:rPr>
              <a:t>ravidelné prostorové </a:t>
            </a:r>
            <a:r>
              <a:rPr lang="cs-CZ" sz="4000" dirty="0">
                <a:solidFill>
                  <a:srgbClr val="C00000"/>
                </a:solidFill>
              </a:rPr>
              <a:t>útvary </a:t>
            </a:r>
            <a:r>
              <a:rPr lang="cs-CZ" sz="4000" dirty="0" smtClean="0">
                <a:solidFill>
                  <a:srgbClr val="C00000"/>
                </a:solidFill>
              </a:rPr>
              <a:t>jednoduchého </a:t>
            </a:r>
            <a:r>
              <a:rPr lang="cs-CZ" sz="4000" dirty="0">
                <a:solidFill>
                  <a:srgbClr val="C00000"/>
                </a:solidFill>
              </a:rPr>
              <a:t>geometrického tvaru</a:t>
            </a:r>
          </a:p>
          <a:p>
            <a:pPr lvl="0">
              <a:buClr>
                <a:srgbClr val="430000"/>
              </a:buClr>
              <a:buFont typeface="Wingdings" pitchFamily="2" charset="2"/>
              <a:buChar char="v"/>
              <a:defRPr/>
            </a:pPr>
            <a:r>
              <a:rPr lang="cs-CZ" sz="4000" dirty="0" smtClean="0">
                <a:solidFill>
                  <a:srgbClr val="C00000"/>
                </a:solidFill>
              </a:rPr>
              <a:t>např</a:t>
            </a:r>
            <a:r>
              <a:rPr lang="cs-CZ" sz="4000" dirty="0">
                <a:solidFill>
                  <a:srgbClr val="C00000"/>
                </a:solidFill>
              </a:rPr>
              <a:t>. kovy, sůl, </a:t>
            </a:r>
            <a:r>
              <a:rPr lang="cs-CZ" sz="4000" dirty="0" smtClean="0">
                <a:solidFill>
                  <a:srgbClr val="C00000"/>
                </a:solidFill>
              </a:rPr>
              <a:t>led, nerosty </a:t>
            </a:r>
            <a:endParaRPr lang="cs-CZ" sz="40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098" name="Picture 2" descr="C:\Users\ZSTREBON\AppData\Local\Microsoft\Windows\Temporary Internet Files\Content.IE5\VNE1GDJN\MP9004252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95" y="4813951"/>
            <a:ext cx="1848172" cy="1846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TREBON\AppData\Local\Microsoft\Windows\Temporary Internet Files\Content.IE5\VNE1GDJN\MC90044170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045" y="4625829"/>
            <a:ext cx="2237851" cy="223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625829"/>
            <a:ext cx="2095500" cy="216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4681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6672"/>
            <a:ext cx="9396536" cy="6381328"/>
          </a:xfrm>
        </p:spPr>
        <p:txBody>
          <a:bodyPr/>
          <a:lstStyle/>
          <a:p>
            <a:pPr lvl="0">
              <a:buFont typeface="Wingdings" pitchFamily="2" charset="2"/>
              <a:buChar char="v"/>
            </a:pPr>
            <a:r>
              <a:rPr lang="cs-CZ" sz="4000" dirty="0">
                <a:solidFill>
                  <a:srgbClr val="C00000"/>
                </a:solidFill>
              </a:rPr>
              <a:t>mezi atomy v krystalové mřížce  působí </a:t>
            </a:r>
            <a:r>
              <a:rPr lang="cs-CZ" sz="4000" dirty="0" smtClean="0">
                <a:solidFill>
                  <a:srgbClr val="C00000"/>
                </a:solidFill>
              </a:rPr>
              <a:t> </a:t>
            </a:r>
            <a:r>
              <a:rPr lang="cs-CZ" sz="4000" b="1" i="1" dirty="0">
                <a:solidFill>
                  <a:srgbClr val="C00000"/>
                </a:solidFill>
              </a:rPr>
              <a:t>vazebná </a:t>
            </a:r>
            <a:r>
              <a:rPr lang="cs-CZ" sz="4000" b="1" i="1" dirty="0" smtClean="0">
                <a:solidFill>
                  <a:srgbClr val="C00000"/>
                </a:solidFill>
              </a:rPr>
              <a:t>síla, </a:t>
            </a:r>
            <a:r>
              <a:rPr lang="cs-CZ" sz="4000" i="1" dirty="0" smtClean="0">
                <a:solidFill>
                  <a:srgbClr val="C00000"/>
                </a:solidFill>
              </a:rPr>
              <a:t>která se projevuje jako :</a:t>
            </a:r>
          </a:p>
          <a:p>
            <a:pPr marL="0" lvl="0" indent="0">
              <a:buNone/>
            </a:pPr>
            <a:endParaRPr lang="cs-CZ" sz="4000" i="1" dirty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v"/>
              <a:defRPr/>
            </a:pPr>
            <a:r>
              <a:rPr lang="cs-CZ" sz="4000" b="1" i="1" dirty="0" smtClean="0">
                <a:solidFill>
                  <a:srgbClr val="C00000"/>
                </a:solidFill>
              </a:rPr>
              <a:t>odpudivá </a:t>
            </a:r>
            <a:r>
              <a:rPr lang="cs-CZ" sz="4000" i="1" dirty="0">
                <a:solidFill>
                  <a:srgbClr val="C00000"/>
                </a:solidFill>
              </a:rPr>
              <a:t>(</a:t>
            </a:r>
            <a:r>
              <a:rPr lang="cs-CZ" sz="4000" dirty="0">
                <a:solidFill>
                  <a:srgbClr val="C00000"/>
                </a:solidFill>
              </a:rPr>
              <a:t>při </a:t>
            </a:r>
            <a:r>
              <a:rPr lang="cs-CZ" sz="4000" dirty="0" smtClean="0">
                <a:solidFill>
                  <a:srgbClr val="C00000"/>
                </a:solidFill>
              </a:rPr>
              <a:t>stlačování; </a:t>
            </a:r>
            <a:r>
              <a:rPr lang="cs-CZ" sz="4000" dirty="0">
                <a:solidFill>
                  <a:srgbClr val="C00000"/>
                </a:solidFill>
              </a:rPr>
              <a:t>nedovolí částicím zaujmout menší objem </a:t>
            </a:r>
            <a:r>
              <a:rPr lang="cs-CZ" sz="4000" dirty="0" smtClean="0">
                <a:solidFill>
                  <a:srgbClr val="C00000"/>
                </a:solidFill>
              </a:rPr>
              <a:t>)</a:t>
            </a:r>
            <a:endParaRPr lang="cs-CZ" sz="4000" dirty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v"/>
              <a:defRPr/>
            </a:pPr>
            <a:r>
              <a:rPr lang="cs-CZ" sz="4000" b="1" i="1" dirty="0">
                <a:solidFill>
                  <a:srgbClr val="C00000"/>
                </a:solidFill>
              </a:rPr>
              <a:t>přitažlivá</a:t>
            </a:r>
            <a:r>
              <a:rPr lang="cs-CZ" sz="4000" dirty="0">
                <a:solidFill>
                  <a:srgbClr val="C00000"/>
                </a:solidFill>
              </a:rPr>
              <a:t> (při tahu; nedovolí vzájemné vzdalování částic)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 descr="C:\Users\ZSTREBON\AppData\Local\Microsoft\Windows\Temporary Internet Files\Content.IE5\PJJ4B25O\MC9000788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725144"/>
            <a:ext cx="31908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2904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0070C0"/>
                </a:solidFill>
                <a:effectLst/>
              </a:rPr>
              <a:t>Amorfní / beztvaré / látky</a:t>
            </a:r>
            <a:endParaRPr lang="cs-CZ" sz="5400" dirty="0">
              <a:solidFill>
                <a:srgbClr val="0070C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9144000" cy="51571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000" dirty="0">
                <a:solidFill>
                  <a:srgbClr val="C00000"/>
                </a:solidFill>
              </a:rPr>
              <a:t>nevytvářejí </a:t>
            </a:r>
            <a:r>
              <a:rPr lang="cs-CZ" sz="4000" dirty="0" smtClean="0">
                <a:solidFill>
                  <a:srgbClr val="C00000"/>
                </a:solidFill>
              </a:rPr>
              <a:t>krystaly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>
                <a:solidFill>
                  <a:srgbClr val="C00000"/>
                </a:solidFill>
              </a:rPr>
              <a:t>od krystalických se liší např. táním 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solidFill>
                  <a:srgbClr val="C00000"/>
                </a:solidFill>
              </a:rPr>
              <a:t>např</a:t>
            </a:r>
            <a:r>
              <a:rPr lang="cs-CZ" sz="4000" dirty="0">
                <a:solidFill>
                  <a:srgbClr val="C00000"/>
                </a:solidFill>
              </a:rPr>
              <a:t>. sklo, plasty, asfalt, parafín</a:t>
            </a:r>
          </a:p>
          <a:p>
            <a:pPr>
              <a:buNone/>
            </a:pPr>
            <a:endParaRPr lang="cs-CZ" sz="40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ZSTREBON\AppData\Local\Microsoft\Windows\Temporary Internet Files\Content.IE5\8NBSO597\MP9004373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28935"/>
            <a:ext cx="226825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ZSTREBON\AppData\Local\Microsoft\Windows\Temporary Internet Files\Content.IE5\VNE1GDJN\MP9004071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428935"/>
            <a:ext cx="2088232" cy="1512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ZSTREBON\AppData\Local\Microsoft\Windows\Temporary Internet Files\Content.IE5\PJJ4B25O\MP9004254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437678"/>
            <a:ext cx="1835762" cy="1520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9466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9036496" cy="1224136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0070C0"/>
                </a:solidFill>
                <a:effectLst/>
                <a:latin typeface="+mn-lt"/>
              </a:rPr>
              <a:t>Některé vlastnosti pevných látek</a:t>
            </a:r>
            <a:endParaRPr lang="cs-CZ" sz="4800" dirty="0">
              <a:solidFill>
                <a:srgbClr val="0070C0"/>
              </a:solidFill>
              <a:effectLst/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4000" dirty="0">
                <a:solidFill>
                  <a:srgbClr val="C00000"/>
                </a:solidFill>
              </a:rPr>
              <a:t>n</a:t>
            </a:r>
            <a:r>
              <a:rPr lang="cs-CZ" sz="4000" dirty="0" smtClean="0">
                <a:solidFill>
                  <a:srgbClr val="C00000"/>
                </a:solidFill>
              </a:rPr>
              <a:t>emění tvar a objem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>
                <a:solidFill>
                  <a:srgbClr val="C00000"/>
                </a:solidFill>
              </a:rPr>
              <a:t>t</a:t>
            </a:r>
            <a:r>
              <a:rPr lang="cs-CZ" sz="4000" dirty="0" smtClean="0">
                <a:solidFill>
                  <a:srgbClr val="C00000"/>
                </a:solidFill>
              </a:rPr>
              <a:t>várnost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>
                <a:solidFill>
                  <a:srgbClr val="C00000"/>
                </a:solidFill>
              </a:rPr>
              <a:t>n</a:t>
            </a:r>
            <a:r>
              <a:rPr lang="cs-CZ" sz="4000" dirty="0" smtClean="0">
                <a:solidFill>
                  <a:srgbClr val="C00000"/>
                </a:solidFill>
              </a:rPr>
              <a:t>estlačitelnost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>
                <a:solidFill>
                  <a:srgbClr val="C00000"/>
                </a:solidFill>
              </a:rPr>
              <a:t>p</a:t>
            </a:r>
            <a:r>
              <a:rPr lang="cs-CZ" sz="4000" dirty="0" smtClean="0">
                <a:solidFill>
                  <a:srgbClr val="C00000"/>
                </a:solidFill>
              </a:rPr>
              <a:t>ružnost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solidFill>
                  <a:srgbClr val="C00000"/>
                </a:solidFill>
              </a:rPr>
              <a:t>pevnost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>
                <a:solidFill>
                  <a:srgbClr val="C00000"/>
                </a:solidFill>
              </a:rPr>
              <a:t>t</a:t>
            </a:r>
            <a:r>
              <a:rPr lang="cs-CZ" sz="4000" dirty="0" smtClean="0">
                <a:solidFill>
                  <a:srgbClr val="C00000"/>
                </a:solidFill>
              </a:rPr>
              <a:t>vrdost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solidFill>
                  <a:srgbClr val="C00000"/>
                </a:solidFill>
              </a:rPr>
              <a:t>křehké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6146" name="Picture 2" descr="C:\Users\ZSTREBON\AppData\Local\Microsoft\Windows\Temporary Internet Files\Content.IE5\PJJ4B25O\MP9003417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628800"/>
            <a:ext cx="2404864" cy="1715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ZSTREBON\AppData\Local\Microsoft\Windows\Temporary Internet Files\Content.IE5\PJJ4B25O\MC9003242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988840"/>
            <a:ext cx="1988436" cy="2314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ZSTREBON\AppData\Local\Microsoft\Windows\Temporary Internet Files\Content.IE5\VNE1GDJN\MP9004015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6114" y="3933056"/>
            <a:ext cx="1760972" cy="2640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ZSTREBON\AppData\Local\Microsoft\Windows\Temporary Internet Files\Content.IE5\8NBSO597\MP9004009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6202" y="4575075"/>
            <a:ext cx="1598130" cy="199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5621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0825" y="404813"/>
            <a:ext cx="8504238" cy="5694362"/>
          </a:xfrm>
        </p:spPr>
        <p:txBody>
          <a:bodyPr/>
          <a:lstStyle/>
          <a:p>
            <a:pPr marL="44450" indent="0">
              <a:buFont typeface="Wingdings 2" pitchFamily="18" charset="2"/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Použitá literatura  a zdroj obrázků :</a:t>
            </a:r>
          </a:p>
          <a:p>
            <a:pPr marL="44450" indent="0">
              <a:buFont typeface="Wingdings 2" pitchFamily="18" charset="2"/>
              <a:buNone/>
            </a:pPr>
            <a:endParaRPr lang="cs-CZ" sz="2400" dirty="0" smtClean="0">
              <a:solidFill>
                <a:srgbClr val="C00000"/>
              </a:solidFill>
            </a:endParaRPr>
          </a:p>
          <a:p>
            <a:pPr marL="44450" indent="0">
              <a:buFont typeface="Wingdings 2" pitchFamily="18" charset="2"/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TESAŘ, Jiří; JÁCHYM, František. </a:t>
            </a:r>
            <a:r>
              <a:rPr lang="cs-CZ" sz="2400" i="1" dirty="0" smtClean="0">
                <a:solidFill>
                  <a:srgbClr val="C00000"/>
                </a:solidFill>
              </a:rPr>
              <a:t>Fyzika 3 pro ZŠ : Světelné jevy, Mechanické vlastnosti látek</a:t>
            </a:r>
            <a:r>
              <a:rPr lang="cs-CZ" sz="2400" dirty="0" smtClean="0">
                <a:solidFill>
                  <a:srgbClr val="C00000"/>
                </a:solidFill>
              </a:rPr>
              <a:t>. 1. vydání. Praha : SPN, 2009. 120 s. ISBN 978-80-7235-414-6.</a:t>
            </a:r>
          </a:p>
          <a:p>
            <a:pPr marL="44450" indent="0">
              <a:buFont typeface="Wingdings 2" pitchFamily="18" charset="2"/>
              <a:buNone/>
            </a:pPr>
            <a:endParaRPr lang="cs-CZ" sz="2400" dirty="0" smtClean="0">
              <a:solidFill>
                <a:srgbClr val="C00000"/>
              </a:solidFill>
            </a:endParaRPr>
          </a:p>
          <a:p>
            <a:pPr marL="44450" indent="0">
              <a:buFont typeface="Wingdings 2" pitchFamily="18" charset="2"/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ww.office.microsoft.com</a:t>
            </a:r>
          </a:p>
          <a:p>
            <a:pPr marL="44450" indent="0">
              <a:buFont typeface="Wingdings 2" pitchFamily="18" charset="2"/>
              <a:buNone/>
            </a:pPr>
            <a:endParaRPr lang="cs-CZ" sz="2400" b="1" dirty="0">
              <a:solidFill>
                <a:srgbClr val="C00000"/>
              </a:solidFill>
            </a:endParaRPr>
          </a:p>
          <a:p>
            <a:pPr marL="44450" indent="0">
              <a:buFont typeface="Wingdings 2" pitchFamily="18" charset="2"/>
              <a:buNone/>
            </a:pPr>
            <a:r>
              <a:rPr lang="cs-CZ" sz="2400" dirty="0">
                <a:solidFill>
                  <a:srgbClr val="C00000"/>
                </a:solidFill>
              </a:rPr>
              <a:t>Krystalov%C3%A1 m%C5%99%C3%AD%C5%BEka. In </a:t>
            </a:r>
            <a:r>
              <a:rPr lang="cs-CZ" sz="2400" i="1" dirty="0" err="1">
                <a:solidFill>
                  <a:srgbClr val="C00000"/>
                </a:solidFill>
              </a:rPr>
              <a:t>Wikipedia</a:t>
            </a:r>
            <a:r>
              <a:rPr lang="cs-CZ" sz="2400" i="1" dirty="0">
                <a:solidFill>
                  <a:srgbClr val="C00000"/>
                </a:solidFill>
              </a:rPr>
              <a:t> : </a:t>
            </a:r>
            <a:r>
              <a:rPr lang="cs-CZ" sz="2400" i="1" dirty="0" err="1">
                <a:solidFill>
                  <a:srgbClr val="C00000"/>
                </a:solidFill>
              </a:rPr>
              <a:t>the</a:t>
            </a:r>
            <a:r>
              <a:rPr lang="cs-CZ" sz="2400" i="1" dirty="0">
                <a:solidFill>
                  <a:srgbClr val="C00000"/>
                </a:solidFill>
              </a:rPr>
              <a:t> free </a:t>
            </a:r>
            <a:r>
              <a:rPr lang="cs-CZ" sz="2400" i="1" dirty="0" err="1">
                <a:solidFill>
                  <a:srgbClr val="C00000"/>
                </a:solidFill>
              </a:rPr>
              <a:t>encyclopedia</a:t>
            </a:r>
            <a:r>
              <a:rPr lang="cs-CZ" sz="2400" dirty="0">
                <a:solidFill>
                  <a:srgbClr val="C00000"/>
                </a:solidFill>
              </a:rPr>
              <a:t> [online]. St. </a:t>
            </a:r>
            <a:r>
              <a:rPr lang="cs-CZ" sz="2400" dirty="0" err="1">
                <a:solidFill>
                  <a:srgbClr val="C00000"/>
                </a:solidFill>
              </a:rPr>
              <a:t>Petersburg</a:t>
            </a:r>
            <a:r>
              <a:rPr lang="cs-CZ" sz="2400" dirty="0">
                <a:solidFill>
                  <a:srgbClr val="C00000"/>
                </a:solidFill>
              </a:rPr>
              <a:t> (Florida) : </a:t>
            </a:r>
            <a:r>
              <a:rPr lang="cs-CZ" sz="2400" dirty="0" err="1">
                <a:solidFill>
                  <a:srgbClr val="C00000"/>
                </a:solidFill>
              </a:rPr>
              <a:t>Wikipedia</a:t>
            </a: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err="1">
                <a:solidFill>
                  <a:srgbClr val="C00000"/>
                </a:solidFill>
              </a:rPr>
              <a:t>Foundation</a:t>
            </a:r>
            <a:r>
              <a:rPr lang="cs-CZ" sz="2400" dirty="0">
                <a:solidFill>
                  <a:srgbClr val="C00000"/>
                </a:solidFill>
              </a:rPr>
              <a:t>, 14.5,2006, last </a:t>
            </a:r>
            <a:r>
              <a:rPr lang="cs-CZ" sz="2400" dirty="0" err="1">
                <a:solidFill>
                  <a:srgbClr val="C00000"/>
                </a:solidFill>
              </a:rPr>
              <a:t>modified</a:t>
            </a:r>
            <a:r>
              <a:rPr lang="cs-CZ" sz="2400" dirty="0">
                <a:solidFill>
                  <a:srgbClr val="C00000"/>
                </a:solidFill>
              </a:rPr>
              <a:t> on 15.6.2009 [cit. 2011-10-06]. Dostupné z WWW: &lt;http://cs.wikipedia.org/wiki/Krystalov%C3%A1_m%C5%99%C3%AD%C5%BEka&gt;.</a:t>
            </a:r>
            <a:endParaRPr lang="cs-CZ" sz="2400" b="1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10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antern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Lantern">
      <a:majorFont>
        <a:latin typeface="Tw Cen MT"/>
        <a:ea typeface=""/>
        <a:cs typeface=""/>
        <a:font script="Cyrl" typeface="Tahoma"/>
        <a:font script="Grek" typeface="Tahoma"/>
        <a:font script="Jpan" typeface="HG丸ｺﾞｼｯｸM-PRO"/>
        <a:font script="Hang" typeface="HY엽서L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HG丸ｺﾞｼｯｸM-PRO"/>
        <a:font script="Hang" typeface="맑은 고딕"/>
        <a:font script="Hans" typeface="幼圆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nter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"/>
              </a:schemeClr>
            </a:gs>
            <a:gs pos="10000">
              <a:schemeClr val="phClr">
                <a:tint val="30000"/>
                <a:shade val="100000"/>
                <a:hueMod val="100000"/>
                <a:satMod val="100000"/>
              </a:schemeClr>
            </a:gs>
            <a:gs pos="30000">
              <a:schemeClr val="phClr">
                <a:tint val="8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">
              <a:schemeClr val="phClr">
                <a:tint val="90000"/>
                <a:shade val="80000"/>
                <a:hueMod val="100000"/>
                <a:satMod val="100000"/>
              </a:schemeClr>
            </a:gs>
            <a:gs pos="30000">
              <a:schemeClr val="phClr">
                <a:tint val="100000"/>
                <a:shade val="5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2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chilly" dir="tl">
              <a:rot lat="0" lon="0" rev="2700000"/>
            </a:lightRig>
          </a:scene3d>
          <a:sp3d prstMaterial="matte">
            <a:bevelT/>
            <a:contourClr>
              <a:schemeClr val="bg2">
                <a:tint val="1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twoPt" dir="t">
              <a:rot lat="0" lon="0" rev="8100000"/>
            </a:lightRig>
          </a:scene3d>
          <a:sp3d prstMaterial="matte">
            <a:bevelT/>
            <a:bevelB w="0" h="0"/>
            <a:extrusionClr>
              <a:schemeClr val="bg1"/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  <a:lum val="90000"/>
              </a:schemeClr>
            </a:gs>
            <a:gs pos="5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lampy</Template>
  <TotalTime>91</TotalTime>
  <Words>170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Lantern</vt:lpstr>
      <vt:lpstr>Prezentace aplikace Microsoft PowerPoint 97–2003</vt:lpstr>
      <vt:lpstr>Prezentace aplikace PowerPoint</vt:lpstr>
      <vt:lpstr>VLASTNOSTI PEVNÝCH LÁTEK</vt:lpstr>
      <vt:lpstr>Umíš odpovědět</vt:lpstr>
      <vt:lpstr>Rozdělení pevných látek</vt:lpstr>
      <vt:lpstr>Krystalické látky</vt:lpstr>
      <vt:lpstr>Prezentace aplikace PowerPoint</vt:lpstr>
      <vt:lpstr>Amorfní / beztvaré / látky</vt:lpstr>
      <vt:lpstr>Některé vlastnosti pevných látek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PEVNÝCH LÁTEK</dc:title>
  <dc:creator>ZSTREBON</dc:creator>
  <cp:lastModifiedBy>ZSTREBON</cp:lastModifiedBy>
  <cp:revision>9</cp:revision>
  <dcterms:created xsi:type="dcterms:W3CDTF">2011-10-06T11:59:32Z</dcterms:created>
  <dcterms:modified xsi:type="dcterms:W3CDTF">2011-10-06T13:30:34Z</dcterms:modified>
</cp:coreProperties>
</file>