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7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B21A1-F214-4ED4-BF5E-26263EEC3014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90685-B21F-474E-8F83-22882B2E85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765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91F63-5F45-45C1-8681-C4427AAE5EB6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fyzika.webovka.eu/pictures/fyzika0002.png" TargetMode="External"/><Relationship Id="rId2" Type="http://schemas.openxmlformats.org/officeDocument/2006/relationships/hyperlink" Target="http://www.svetelektrotechniky.ic.cz/obrazky/obrazek%20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obby-shop.cz/cmsres.axd/getimg/shop$7cExtra$4094404-45$4094404_jpg/540x300/7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331640" y="4572008"/>
            <a:ext cx="6624736" cy="1377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</a:t>
            </a:r>
            <a:r>
              <a:rPr lang="cs-CZ" sz="1600" b="1" dirty="0" smtClean="0">
                <a:solidFill>
                  <a:srgbClr val="00B0F0"/>
                </a:solidFill>
              </a:rPr>
              <a:t>použití  již probraných fyzikálních veličin a pomocí nich k zavedení  nového pojmu „účinnost“ a k výpočtům účinnosti.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071538" y="3429000"/>
            <a:ext cx="7577814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Výpočet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práce z výkonu a času, Účinnost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4612" y="332656"/>
            <a:ext cx="60338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FY.8.A.05_Fyzika pro 8. ročník_Výpočet práce z výkonu a času, Účinnost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Výpočet práce z výkonu a času, Účinnost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Příklad: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Motor mopedu má po dobu jízdy stálý výkon 1 kW. Jakou mechanickou práci motor vykoná během půl hodiny jízdy?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P = 1 kW = 1 000 W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t = 0,5 h = 1 800 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W = ? J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W = P </a:t>
            </a:r>
            <a:r>
              <a:rPr lang="cs-CZ" sz="2800" b="1" dirty="0" smtClean="0">
                <a:solidFill>
                  <a:srgbClr val="0070C0"/>
                </a:solidFill>
              </a:rPr>
              <a:t>∙ </a:t>
            </a:r>
            <a:r>
              <a:rPr lang="cs-CZ" sz="2800" b="1" dirty="0" smtClean="0">
                <a:solidFill>
                  <a:srgbClr val="0070C0"/>
                </a:solidFill>
              </a:rPr>
              <a:t>t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70C0"/>
                </a:solidFill>
              </a:rPr>
              <a:t>W = 1 000 </a:t>
            </a:r>
            <a:r>
              <a:rPr lang="cs-CZ" sz="2800" b="1" u="sng" dirty="0">
                <a:solidFill>
                  <a:srgbClr val="0070C0"/>
                </a:solidFill>
              </a:rPr>
              <a:t>∙</a:t>
            </a:r>
            <a:r>
              <a:rPr lang="cs-CZ" sz="2800" b="1" u="sng" dirty="0" smtClean="0">
                <a:solidFill>
                  <a:srgbClr val="0070C0"/>
                </a:solidFill>
              </a:rPr>
              <a:t> </a:t>
            </a:r>
            <a:r>
              <a:rPr lang="cs-CZ" sz="2800" b="1" u="sng" dirty="0" smtClean="0">
                <a:solidFill>
                  <a:srgbClr val="0070C0"/>
                </a:solidFill>
              </a:rPr>
              <a:t>1 800 = 1 800 000 J = 1,8 MJ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70C0"/>
                </a:solidFill>
              </a:rPr>
              <a:t>Motor mopedu vykonal práci 1,8 MJ.</a:t>
            </a:r>
            <a:endParaRPr lang="cs-CZ" sz="2800" b="1" u="sng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Documents and Settings\radek\Local Settings\Temporary Internet Files\Content.IE5\FT0M62PU\MC9003429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143248"/>
            <a:ext cx="1143008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480116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Jestliže má motor mopedu stálý výkon </a:t>
            </a:r>
            <a:br>
              <a:rPr lang="cs-CZ" sz="3600" b="1" dirty="0" smtClean="0"/>
            </a:br>
            <a:r>
              <a:rPr lang="cs-CZ" sz="3600" b="1" dirty="0" smtClean="0"/>
              <a:t>1 000 W, znamená to, že motor </a:t>
            </a:r>
            <a:r>
              <a:rPr lang="cs-CZ" sz="3600" b="1" dirty="0" smtClean="0">
                <a:solidFill>
                  <a:srgbClr val="0070C0"/>
                </a:solidFill>
              </a:rPr>
              <a:t>za každou sekundu vykoná práci 1 000 J</a:t>
            </a:r>
            <a:r>
              <a:rPr lang="cs-CZ" sz="3600" b="1" dirty="0" smtClean="0"/>
              <a:t>. </a:t>
            </a:r>
            <a:br>
              <a:rPr lang="cs-CZ" sz="3600" b="1" dirty="0" smtClean="0"/>
            </a:br>
            <a:r>
              <a:rPr lang="cs-CZ" sz="3600" b="1" dirty="0" smtClean="0"/>
              <a:t>Za dobu</a:t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1 800 s </a:t>
            </a:r>
            <a:r>
              <a:rPr lang="cs-CZ" sz="3600" b="1" dirty="0" smtClean="0"/>
              <a:t>vykoná práci :</a:t>
            </a:r>
            <a:br>
              <a:rPr lang="cs-CZ" sz="3600" b="1" dirty="0" smtClean="0"/>
            </a:br>
            <a:r>
              <a:rPr lang="cs-CZ" sz="3600" b="1" dirty="0" smtClean="0"/>
              <a:t>1 000 </a:t>
            </a:r>
            <a:r>
              <a:rPr lang="cs-CZ" sz="3600" b="1" dirty="0"/>
              <a:t>∙</a:t>
            </a:r>
            <a:r>
              <a:rPr lang="cs-CZ" sz="3600" b="1" dirty="0" smtClean="0"/>
              <a:t> </a:t>
            </a:r>
            <a:r>
              <a:rPr lang="cs-CZ" sz="3600" b="1" dirty="0" smtClean="0"/>
              <a:t>1 800 J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</a:rPr>
              <a:t>W = P </a:t>
            </a:r>
            <a:r>
              <a:rPr lang="cs-CZ" sz="3600" b="1" u="sng" dirty="0">
                <a:solidFill>
                  <a:srgbClr val="0070C0"/>
                </a:solidFill>
              </a:rPr>
              <a:t>∙</a:t>
            </a:r>
            <a:r>
              <a:rPr lang="cs-CZ" sz="3600" b="1" u="sng" dirty="0" smtClean="0">
                <a:solidFill>
                  <a:srgbClr val="0070C0"/>
                </a:solidFill>
              </a:rPr>
              <a:t> </a:t>
            </a:r>
            <a:r>
              <a:rPr lang="cs-CZ" sz="3600" b="1" u="sng" dirty="0" smtClean="0">
                <a:solidFill>
                  <a:srgbClr val="0070C0"/>
                </a:solidFill>
              </a:rPr>
              <a:t>t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Počítáme-li výkon ve wattech a dobu </a:t>
            </a:r>
            <a:br>
              <a:rPr lang="cs-CZ" sz="3600" b="1" dirty="0" smtClean="0"/>
            </a:br>
            <a:r>
              <a:rPr lang="cs-CZ" sz="3600" b="1" dirty="0" smtClean="0"/>
              <a:t>v sekundách, dostaneme práci </a:t>
            </a:r>
            <a:br>
              <a:rPr lang="cs-CZ" sz="3600" b="1" dirty="0" smtClean="0"/>
            </a:br>
            <a:r>
              <a:rPr lang="cs-CZ" sz="3600" b="1" dirty="0" smtClean="0"/>
              <a:t>ve wattsekundách W </a:t>
            </a:r>
            <a:r>
              <a:rPr lang="cs-CZ" sz="3600" b="1" dirty="0"/>
              <a:t>∙</a:t>
            </a:r>
            <a:r>
              <a:rPr lang="cs-CZ" sz="3600" b="1" dirty="0" smtClean="0"/>
              <a:t> </a:t>
            </a:r>
            <a:r>
              <a:rPr lang="cs-CZ" sz="3600" b="1" dirty="0" smtClean="0"/>
              <a:t>s. </a:t>
            </a:r>
            <a:br>
              <a:rPr lang="cs-CZ" sz="3600" b="1" dirty="0" smtClean="0"/>
            </a:br>
            <a:r>
              <a:rPr lang="cs-CZ" sz="3600" b="1" dirty="0" smtClean="0"/>
              <a:t>Přitom platí:</a:t>
            </a:r>
            <a:br>
              <a:rPr lang="cs-CZ" sz="3600" b="1" dirty="0" smtClean="0"/>
            </a:br>
            <a:r>
              <a:rPr lang="cs-CZ" sz="3600" b="1" dirty="0" smtClean="0">
                <a:solidFill>
                  <a:srgbClr val="00B050"/>
                </a:solidFill>
              </a:rPr>
              <a:t>1 J = 1 W </a:t>
            </a:r>
            <a:r>
              <a:rPr lang="cs-CZ" sz="3600" b="1" dirty="0">
                <a:solidFill>
                  <a:srgbClr val="00B050"/>
                </a:solidFill>
              </a:rPr>
              <a:t>∙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s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Vyjádříme-li výkon v kilowattech a dobu v hodinách, dostáváme práci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v kilowatthodinách (kW </a:t>
            </a:r>
            <a:r>
              <a:rPr lang="cs-CZ" sz="3600" b="1" dirty="0" smtClean="0">
                <a:solidFill>
                  <a:srgbClr val="0070C0"/>
                </a:solidFill>
              </a:rPr>
              <a:t>∙ </a:t>
            </a:r>
            <a:r>
              <a:rPr lang="cs-CZ" sz="3600" b="1" dirty="0" smtClean="0">
                <a:solidFill>
                  <a:srgbClr val="0070C0"/>
                </a:solidFill>
              </a:rPr>
              <a:t>h)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u="sng" dirty="0" smtClean="0">
                <a:solidFill>
                  <a:srgbClr val="0070C0"/>
                </a:solidFill>
              </a:rPr>
              <a:t>1 kW </a:t>
            </a:r>
            <a:r>
              <a:rPr lang="cs-CZ" sz="3600" b="1" u="sng" dirty="0">
                <a:solidFill>
                  <a:srgbClr val="0070C0"/>
                </a:solidFill>
              </a:rPr>
              <a:t>∙</a:t>
            </a:r>
            <a:r>
              <a:rPr lang="cs-CZ" sz="3600" b="1" u="sng" dirty="0" smtClean="0">
                <a:solidFill>
                  <a:srgbClr val="0070C0"/>
                </a:solidFill>
              </a:rPr>
              <a:t> </a:t>
            </a:r>
            <a:r>
              <a:rPr lang="cs-CZ" sz="3600" b="1" u="sng" dirty="0" smtClean="0">
                <a:solidFill>
                  <a:srgbClr val="0070C0"/>
                </a:solidFill>
              </a:rPr>
              <a:t>h </a:t>
            </a:r>
            <a:r>
              <a:rPr lang="cs-CZ" sz="3600" b="1" dirty="0" smtClean="0">
                <a:solidFill>
                  <a:srgbClr val="0070C0"/>
                </a:solidFill>
              </a:rPr>
              <a:t>= 1 000 W </a:t>
            </a:r>
            <a:r>
              <a:rPr lang="cs-CZ" sz="3600" b="1" dirty="0">
                <a:solidFill>
                  <a:srgbClr val="0070C0"/>
                </a:solidFill>
              </a:rPr>
              <a:t>∙ </a:t>
            </a:r>
            <a:r>
              <a:rPr lang="cs-CZ" sz="3600" b="1" dirty="0" smtClean="0">
                <a:solidFill>
                  <a:srgbClr val="0070C0"/>
                </a:solidFill>
              </a:rPr>
              <a:t>3 600 s =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=3 600 000 W </a:t>
            </a:r>
            <a:r>
              <a:rPr lang="cs-CZ" sz="3600" b="1" dirty="0">
                <a:solidFill>
                  <a:srgbClr val="0070C0"/>
                </a:solidFill>
              </a:rPr>
              <a:t>∙ </a:t>
            </a:r>
            <a:r>
              <a:rPr lang="cs-CZ" sz="3600" b="1" dirty="0" smtClean="0">
                <a:solidFill>
                  <a:srgbClr val="0070C0"/>
                </a:solidFill>
              </a:rPr>
              <a:t>s=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u="sng" dirty="0" smtClean="0">
                <a:solidFill>
                  <a:srgbClr val="0070C0"/>
                </a:solidFill>
              </a:rPr>
              <a:t>=3,6 MJ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 praxi rozlišujeme: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VÝKON</a:t>
            </a:r>
            <a:r>
              <a:rPr lang="cs-CZ" b="1" dirty="0" smtClean="0">
                <a:solidFill>
                  <a:srgbClr val="0070C0"/>
                </a:solidFill>
              </a:rPr>
              <a:t> daného zařízení = tj. užitečná práce vykonaná za 1 sekundu.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PŘÍKON</a:t>
            </a:r>
            <a:r>
              <a:rPr lang="cs-CZ" b="1" dirty="0" smtClean="0">
                <a:solidFill>
                  <a:srgbClr val="0070C0"/>
                </a:solidFill>
              </a:rPr>
              <a:t> = tj. práce, která se skutečně za 1 s vykonala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Příkon P</a:t>
            </a:r>
            <a:r>
              <a:rPr lang="cs-CZ" b="1" baseline="-25000" dirty="0" smtClean="0">
                <a:solidFill>
                  <a:srgbClr val="0070C0"/>
                </a:solidFill>
              </a:rPr>
              <a:t>0</a:t>
            </a:r>
            <a:r>
              <a:rPr lang="cs-CZ" b="1" dirty="0" smtClean="0">
                <a:solidFill>
                  <a:srgbClr val="0070C0"/>
                </a:solidFill>
              </a:rPr>
              <a:t>, nebo-li skutečně vykonaná práce za 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1 s, je tedy větší než výkon P.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5861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Pro posouzení, jak dané zařízení pracuje hospodárně, jak je „účinné“, se zavádí veličina </a:t>
            </a:r>
            <a:r>
              <a:rPr lang="cs-CZ" sz="3600" b="1" u="sng" dirty="0" smtClean="0">
                <a:solidFill>
                  <a:srgbClr val="0070C0"/>
                </a:solidFill>
              </a:rPr>
              <a:t>ÚČINNOST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3357562"/>
            <a:ext cx="4643470" cy="2019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Účinnost: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Značí se řeckým písmenem </a:t>
            </a:r>
            <a:r>
              <a:rPr lang="cs-CZ" b="1" dirty="0" smtClean="0">
                <a:sym typeface="Symbol"/>
              </a:rPr>
              <a:t> (čti éta):</a:t>
            </a:r>
          </a:p>
          <a:p>
            <a:pPr>
              <a:buNone/>
            </a:pPr>
            <a:endParaRPr lang="cs-CZ" b="1" dirty="0" smtClean="0">
              <a:sym typeface="Symbol"/>
            </a:endParaRP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sym typeface="Symbol"/>
              </a:rPr>
              <a:t>výkon / příkon</a:t>
            </a:r>
          </a:p>
          <a:p>
            <a:pPr>
              <a:buFont typeface="Symbol"/>
              <a:buChar char="h"/>
            </a:pPr>
            <a:endParaRPr lang="cs-CZ" b="1" dirty="0" smtClean="0">
              <a:sym typeface="Symbol"/>
            </a:endParaRP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užitečná práce vykonaná za 1 s / práce, která se skutečně za 1 s vykonala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sym typeface="Symbol"/>
              </a:rPr>
              <a:t>P / P</a:t>
            </a:r>
            <a:r>
              <a:rPr lang="cs-CZ" b="1" baseline="-25000" dirty="0" smtClean="0">
                <a:solidFill>
                  <a:srgbClr val="00B050"/>
                </a:solidFill>
                <a:sym typeface="Symbol"/>
              </a:rPr>
              <a:t>0</a:t>
            </a:r>
            <a:endParaRPr lang="cs-CZ" b="1" baseline="-25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Je-li účinnost např. </a:t>
            </a:r>
            <a:r>
              <a:rPr lang="cs-CZ" sz="3600" b="1" dirty="0" smtClean="0">
                <a:solidFill>
                  <a:srgbClr val="00B050"/>
                </a:solidFill>
              </a:rPr>
              <a:t>¾</a:t>
            </a:r>
            <a:r>
              <a:rPr lang="cs-CZ" sz="3600" b="1" dirty="0" smtClean="0"/>
              <a:t>, znamená to, že jen </a:t>
            </a:r>
            <a:r>
              <a:rPr lang="cs-CZ" sz="3600" b="1" u="sng" dirty="0" smtClean="0">
                <a:solidFill>
                  <a:srgbClr val="00B050"/>
                </a:solidFill>
              </a:rPr>
              <a:t>tři čtvrtiny skutečně vykonané práce se užitečně využily</a:t>
            </a:r>
            <a:r>
              <a:rPr lang="cs-CZ" sz="3600" b="1" dirty="0" smtClean="0"/>
              <a:t> a ¼ se „ztratila“, spotřebovala jinak, např. při překonávání tření.</a:t>
            </a:r>
            <a:endParaRPr lang="cs-CZ" sz="3600" b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6653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Účinnost někdy vyjadřujeme také v </a:t>
            </a:r>
            <a:r>
              <a:rPr lang="cs-CZ" sz="3600" b="1" dirty="0" smtClean="0">
                <a:solidFill>
                  <a:srgbClr val="0070C0"/>
                </a:solidFill>
              </a:rPr>
              <a:t>procentech</a:t>
            </a:r>
            <a:r>
              <a:rPr lang="cs-CZ" sz="3600" b="1" dirty="0" smtClean="0"/>
              <a:t>. </a:t>
            </a:r>
            <a:br>
              <a:rPr lang="cs-CZ" sz="3600" b="1" dirty="0" smtClean="0"/>
            </a:br>
            <a:r>
              <a:rPr lang="cs-CZ" sz="3600" b="1" dirty="0" smtClean="0">
                <a:solidFill>
                  <a:srgbClr val="0070C0"/>
                </a:solidFill>
              </a:rPr>
              <a:t>Je-li např. </a:t>
            </a:r>
            <a:r>
              <a:rPr lang="cs-CZ" sz="3600" b="1" dirty="0" smtClean="0">
                <a:solidFill>
                  <a:srgbClr val="0070C0"/>
                </a:solidFill>
                <a:sym typeface="Symbol"/>
              </a:rPr>
              <a:t> = ¾ = 0,75 … je účinnost 75%.</a:t>
            </a:r>
            <a:r>
              <a:rPr lang="cs-CZ" sz="3600" b="1" dirty="0" smtClean="0">
                <a:sym typeface="Symbol"/>
              </a:rPr>
              <a:t/>
            </a:r>
            <a:br>
              <a:rPr lang="cs-CZ" sz="3600" b="1" dirty="0" smtClean="0">
                <a:sym typeface="Symbol"/>
              </a:rPr>
            </a:br>
            <a:r>
              <a:rPr lang="cs-CZ" sz="3600" b="1" dirty="0" smtClean="0">
                <a:sym typeface="Symbol"/>
              </a:rPr>
              <a:t>Nebo-li jen 75% je užitečná práce </a:t>
            </a:r>
            <a:br>
              <a:rPr lang="cs-CZ" sz="3600" b="1" dirty="0" smtClean="0">
                <a:sym typeface="Symbol"/>
              </a:rPr>
            </a:br>
            <a:r>
              <a:rPr lang="cs-CZ" sz="3600" b="1" dirty="0" smtClean="0">
                <a:sym typeface="Symbol"/>
              </a:rPr>
              <a:t>a 25% jsou ztráty.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Odpovězte ústně: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Uveď vztah pro výpočet práce při přemísťování tělesa, jestliže znáš výkon a čas.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V jakých jednotkách můžeme práci z výkonu vypočítat?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Jak určíš účinnost stroje?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Vysvětli, co znamená, že stroj pracuje s účinností 0,75?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Kolik procent činí ztráty u stroje s účinností 60%?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Motor pracuje se stálým </a:t>
            </a:r>
            <a:r>
              <a:rPr lang="cs-CZ" sz="3600" b="1" dirty="0" smtClean="0">
                <a:solidFill>
                  <a:srgbClr val="0070C0"/>
                </a:solidFill>
              </a:rPr>
              <a:t>výkonem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0,8 kW po dobu 5 hodin</a:t>
            </a:r>
            <a:r>
              <a:rPr lang="cs-CZ" sz="3600" b="1" dirty="0" smtClean="0"/>
              <a:t>. Jak velkou mechanickou </a:t>
            </a:r>
            <a:r>
              <a:rPr lang="cs-CZ" sz="3600" b="1" dirty="0" smtClean="0">
                <a:solidFill>
                  <a:srgbClr val="0070C0"/>
                </a:solidFill>
              </a:rPr>
              <a:t>práci</a:t>
            </a:r>
            <a:r>
              <a:rPr lang="cs-CZ" sz="3600" b="1" dirty="0" smtClean="0"/>
              <a:t> vykoná?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3714752"/>
            <a:ext cx="38100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 = 0,8 kW</a:t>
            </a:r>
          </a:p>
          <a:p>
            <a:pPr>
              <a:buNone/>
            </a:pPr>
            <a:r>
              <a:rPr lang="cs-CZ" b="1" dirty="0" smtClean="0"/>
              <a:t>t = 5 hod</a:t>
            </a:r>
          </a:p>
          <a:p>
            <a:pPr>
              <a:buNone/>
            </a:pPr>
            <a:r>
              <a:rPr lang="cs-CZ" b="1" dirty="0" smtClean="0"/>
              <a:t>W = ? kWh</a:t>
            </a:r>
          </a:p>
          <a:p>
            <a:pPr>
              <a:buNone/>
            </a:pPr>
            <a:r>
              <a:rPr lang="cs-CZ" b="1" dirty="0" smtClean="0"/>
              <a:t>W = P </a:t>
            </a:r>
            <a:r>
              <a:rPr lang="cs-CZ" b="1" dirty="0"/>
              <a:t>∙</a:t>
            </a:r>
            <a:r>
              <a:rPr lang="cs-CZ" b="1" dirty="0" smtClean="0"/>
              <a:t> </a:t>
            </a:r>
            <a:r>
              <a:rPr lang="cs-CZ" b="1" dirty="0" smtClean="0"/>
              <a:t>t</a:t>
            </a:r>
          </a:p>
          <a:p>
            <a:pPr>
              <a:buNone/>
            </a:pPr>
            <a:r>
              <a:rPr lang="cs-CZ" b="1" dirty="0" smtClean="0"/>
              <a:t>W = 0,8 </a:t>
            </a:r>
            <a:r>
              <a:rPr lang="cs-CZ" b="1" dirty="0"/>
              <a:t>∙</a:t>
            </a:r>
            <a:r>
              <a:rPr lang="cs-CZ" b="1" dirty="0" smtClean="0"/>
              <a:t> </a:t>
            </a:r>
            <a:r>
              <a:rPr lang="cs-CZ" b="1" dirty="0" smtClean="0"/>
              <a:t>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W = 4 kWh      =  </a:t>
            </a:r>
            <a:r>
              <a:rPr lang="cs-CZ" b="1" dirty="0" smtClean="0">
                <a:solidFill>
                  <a:srgbClr val="0070C0"/>
                </a:solidFill>
              </a:rPr>
              <a:t>4 </a:t>
            </a:r>
            <a:r>
              <a:rPr lang="cs-CZ" b="1" dirty="0">
                <a:solidFill>
                  <a:srgbClr val="0070C0"/>
                </a:solidFill>
              </a:rPr>
              <a:t>∙ </a:t>
            </a:r>
            <a:r>
              <a:rPr lang="cs-CZ" b="1" dirty="0" smtClean="0">
                <a:solidFill>
                  <a:srgbClr val="0070C0"/>
                </a:solidFill>
              </a:rPr>
              <a:t>3,6 MJ</a:t>
            </a:r>
            <a:endParaRPr lang="cs-CZ" b="1" u="sng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W = 14,4 MJ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Motor vykoná mechanickou práci 14,4 MJ.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Pokus se odhadnout, jakou </a:t>
            </a:r>
            <a:r>
              <a:rPr lang="cs-CZ" sz="3600" b="1" dirty="0" smtClean="0">
                <a:solidFill>
                  <a:srgbClr val="0070C0"/>
                </a:solidFill>
              </a:rPr>
              <a:t>práci</a:t>
            </a:r>
            <a:r>
              <a:rPr lang="cs-CZ" sz="3600" b="1" dirty="0" smtClean="0"/>
              <a:t> vykoná např. kopáč za </a:t>
            </a:r>
            <a:r>
              <a:rPr lang="cs-CZ" sz="3600" b="1" dirty="0" smtClean="0">
                <a:solidFill>
                  <a:srgbClr val="0070C0"/>
                </a:solidFill>
              </a:rPr>
              <a:t>celý pracovní týden</a:t>
            </a:r>
            <a:r>
              <a:rPr lang="cs-CZ" sz="3600" b="1" dirty="0" smtClean="0"/>
              <a:t>. Dlouhodobý výkon člověka při manuální práci je asi 100 W. </a:t>
            </a:r>
            <a:br>
              <a:rPr lang="cs-CZ" sz="3600" b="1" dirty="0" smtClean="0"/>
            </a:br>
            <a:r>
              <a:rPr lang="cs-CZ" sz="2700" b="1" dirty="0" smtClean="0">
                <a:solidFill>
                  <a:srgbClr val="00B050"/>
                </a:solidFill>
              </a:rPr>
              <a:t>(Předpokládejme, že pracuje 8 hodin denně).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700" b="1" dirty="0" smtClean="0">
                <a:solidFill>
                  <a:srgbClr val="00B050"/>
                </a:solidFill>
              </a:rPr>
              <a:t/>
            </a:r>
            <a:br>
              <a:rPr lang="cs-CZ" sz="2700" b="1" dirty="0" smtClean="0">
                <a:solidFill>
                  <a:srgbClr val="00B050"/>
                </a:solidFill>
              </a:rPr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a) 8 kWh</a:t>
            </a:r>
          </a:p>
          <a:p>
            <a:pPr algn="ctr"/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b) 4 kWh</a:t>
            </a:r>
          </a:p>
          <a:p>
            <a:pPr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c) 10 kWh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7" name="Picture 3" descr="C:\Documents and Settings\radek\Local Settings\Temporary Internet Files\Content.IE5\88PIHV8M\MC9003539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357562"/>
            <a:ext cx="2190939" cy="219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Automobil jede </a:t>
            </a:r>
            <a:r>
              <a:rPr lang="cs-CZ" sz="3600" b="1" dirty="0" smtClean="0">
                <a:solidFill>
                  <a:srgbClr val="0070C0"/>
                </a:solidFill>
              </a:rPr>
              <a:t>rychlostí 54 km/h</a:t>
            </a:r>
            <a:r>
              <a:rPr lang="cs-CZ" sz="3600" b="1" dirty="0" smtClean="0"/>
              <a:t>. </a:t>
            </a:r>
            <a:r>
              <a:rPr lang="cs-CZ" sz="3600" b="1" dirty="0" smtClean="0">
                <a:solidFill>
                  <a:srgbClr val="0070C0"/>
                </a:solidFill>
              </a:rPr>
              <a:t>Výkon</a:t>
            </a:r>
            <a:r>
              <a:rPr lang="cs-CZ" sz="3600" b="1" dirty="0" smtClean="0"/>
              <a:t> jeho motoru je </a:t>
            </a:r>
            <a:r>
              <a:rPr lang="cs-CZ" sz="3600" b="1" dirty="0" smtClean="0">
                <a:solidFill>
                  <a:srgbClr val="0070C0"/>
                </a:solidFill>
              </a:rPr>
              <a:t>36 kW</a:t>
            </a:r>
            <a:r>
              <a:rPr lang="cs-CZ" sz="3600" b="1" dirty="0" smtClean="0"/>
              <a:t>. Urči velikost </a:t>
            </a:r>
            <a:r>
              <a:rPr lang="cs-CZ" sz="3600" b="1" dirty="0" smtClean="0">
                <a:solidFill>
                  <a:srgbClr val="0070C0"/>
                </a:solidFill>
              </a:rPr>
              <a:t>tahové síly</a:t>
            </a:r>
            <a:r>
              <a:rPr lang="cs-CZ" sz="3600" b="1" dirty="0" smtClean="0"/>
              <a:t> motoru.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409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3286124"/>
            <a:ext cx="2071702" cy="12208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v = 54 km/h = 15 m/s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 = 36 kW = 36 000 W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? N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 = F </a:t>
            </a:r>
            <a:r>
              <a:rPr lang="cs-CZ" b="1" dirty="0">
                <a:solidFill>
                  <a:srgbClr val="0070C0"/>
                </a:solidFill>
              </a:rPr>
              <a:t>∙ </a:t>
            </a:r>
            <a:r>
              <a:rPr lang="cs-CZ" b="1" dirty="0" smtClean="0">
                <a:solidFill>
                  <a:srgbClr val="0070C0"/>
                </a:solidFill>
              </a:rPr>
              <a:t>v  </a:t>
            </a:r>
            <a:r>
              <a:rPr lang="cs-CZ" b="1" dirty="0" smtClean="0">
                <a:solidFill>
                  <a:srgbClr val="0070C0"/>
                </a:solidFill>
                <a:sym typeface="Symbol"/>
              </a:rPr>
              <a:t></a:t>
            </a: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P / v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36 000 / 15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F = 2 400 N = 2,4 kN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Tahová síla motoru automobilu je 2,4 kN.</a:t>
            </a: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Elektrická lokomotiva s </a:t>
            </a:r>
            <a:r>
              <a:rPr lang="cs-CZ" sz="3600" b="1" dirty="0" smtClean="0">
                <a:solidFill>
                  <a:srgbClr val="0070C0"/>
                </a:solidFill>
              </a:rPr>
              <a:t>příkonem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2 000 kW</a:t>
            </a:r>
            <a:r>
              <a:rPr lang="cs-CZ" sz="3600" b="1" dirty="0" smtClean="0"/>
              <a:t> pracuje se stálým </a:t>
            </a:r>
            <a:r>
              <a:rPr lang="cs-CZ" sz="3600" b="1" dirty="0" smtClean="0">
                <a:solidFill>
                  <a:srgbClr val="0070C0"/>
                </a:solidFill>
              </a:rPr>
              <a:t>výkonem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1 800 kW</a:t>
            </a:r>
            <a:r>
              <a:rPr lang="cs-CZ" sz="3600" b="1" dirty="0" smtClean="0"/>
              <a:t>. Urči její </a:t>
            </a:r>
            <a:r>
              <a:rPr lang="cs-CZ" sz="3600" b="1" dirty="0" smtClean="0">
                <a:solidFill>
                  <a:srgbClr val="0070C0"/>
                </a:solidFill>
              </a:rPr>
              <a:t>účinnost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1785950"/>
          </a:xfrm>
        </p:spPr>
        <p:txBody>
          <a:bodyPr/>
          <a:lstStyle/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80 %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95 %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90 %</a:t>
            </a:r>
          </a:p>
          <a:p>
            <a:pPr marL="514350" indent="-514350" algn="ctr">
              <a:buAutoNum type="alphaLcParenR"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143380"/>
            <a:ext cx="268605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Jak jsme došli k výsledku?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</a:t>
            </a:r>
            <a:r>
              <a:rPr lang="cs-CZ" b="1" baseline="-25000" dirty="0" smtClean="0"/>
              <a:t>0</a:t>
            </a:r>
            <a:r>
              <a:rPr lang="cs-CZ" b="1" dirty="0" smtClean="0"/>
              <a:t> = 2 000 kW</a:t>
            </a:r>
          </a:p>
          <a:p>
            <a:pPr>
              <a:buNone/>
            </a:pPr>
            <a:r>
              <a:rPr lang="cs-CZ" b="1" dirty="0" smtClean="0"/>
              <a:t>P = 1 800 kW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? %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P / P</a:t>
            </a:r>
            <a:r>
              <a:rPr lang="cs-CZ" b="1" baseline="-25000" dirty="0" smtClean="0">
                <a:sym typeface="Symbol"/>
              </a:rPr>
              <a:t>0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1 800 / 2 000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0,9</a:t>
            </a:r>
          </a:p>
          <a:p>
            <a:pPr>
              <a:buFont typeface="Symbol"/>
              <a:buChar char="h"/>
            </a:pPr>
            <a:r>
              <a:rPr lang="cs-CZ" b="1" u="sng" dirty="0" smtClean="0">
                <a:solidFill>
                  <a:srgbClr val="0070C0"/>
                </a:solidFill>
                <a:sym typeface="Symbol"/>
              </a:rPr>
              <a:t>= 90%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  <a:sym typeface="Symbol"/>
              </a:rPr>
              <a:t>Účinnost lokomotivy je 90%.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>
                <a:solidFill>
                  <a:srgbClr val="0070C0"/>
                </a:solidFill>
              </a:rPr>
              <a:t>Použité zdroje:</a:t>
            </a:r>
            <a:endParaRPr lang="cs-CZ" sz="36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800" b="1" dirty="0" smtClean="0"/>
              <a:t>galerie office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http://www.svetelektrotechniky.ic.cz/obrazky/obrazek%202.jpg</a:t>
            </a:r>
            <a:r>
              <a:rPr lang="cs-CZ" sz="1800" b="1" dirty="0" smtClean="0"/>
              <a:t> </a:t>
            </a:r>
            <a:r>
              <a:rPr lang="en-US" sz="1800" b="1" dirty="0" smtClean="0"/>
              <a:t>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http://fyzika.webovka.eu/pictures/fyzika0002.png</a:t>
            </a:r>
            <a:r>
              <a:rPr lang="en-US" sz="1800" b="1" dirty="0" smtClean="0"/>
              <a:t> 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4"/>
              </a:rPr>
              <a:t>http://www.hobby-shop.cz/cmsres.axd/getimg/shop$7cExtra$4094404-45$4094404_jpg/540x300/75</a:t>
            </a:r>
            <a:r>
              <a:rPr lang="en-US" sz="1800" b="1" dirty="0" smtClean="0"/>
              <a:t> 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</TotalTime>
  <Words>578</Words>
  <Application>Microsoft Office PowerPoint</Application>
  <PresentationFormat>Předvádění na obrazovce (4:3)</PresentationFormat>
  <Paragraphs>90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Příklad:</vt:lpstr>
      <vt:lpstr>Jestliže má motor mopedu stálý výkon  1 000 W, znamená to, že motor za každou sekundu vykoná práci 1 000 J.  Za dobu  1 800 s vykoná práci : 1 000 ∙ 1 800 J</vt:lpstr>
      <vt:lpstr>W = P ∙ t Počítáme-li výkon ve wattech a dobu  v sekundách, dostaneme práci  ve wattsekundách W ∙ s.  Přitom platí: 1 J = 1 W ∙ s</vt:lpstr>
      <vt:lpstr>Vyjádříme-li výkon v kilowattech a dobu v hodinách, dostáváme práci  v kilowatthodinách (kW ∙ h) 1 kW ∙ h = 1 000 W ∙ 3 600 s = =3 600 000 W ∙ s= =3,6 MJ</vt:lpstr>
      <vt:lpstr>V praxi rozlišujeme:</vt:lpstr>
      <vt:lpstr>Pro posouzení, jak dané zařízení pracuje hospodárně, jak je „účinné“, se zavádí veličina ÚČINNOST.      </vt:lpstr>
      <vt:lpstr>Účinnost:</vt:lpstr>
      <vt:lpstr>Je-li účinnost např. ¾, znamená to, že jen tři čtvrtiny skutečně vykonané práce se užitečně využily a ¼ se „ztratila“, spotřebovala jinak, např. při překonávání tření.</vt:lpstr>
      <vt:lpstr>Účinnost někdy vyjadřujeme také v procentech.  Je-li např.  = ¾ = 0,75 … je účinnost 75%. Nebo-li jen 75% je užitečná práce  a 25% jsou ztráty.</vt:lpstr>
      <vt:lpstr>Odpovězte ústně:</vt:lpstr>
      <vt:lpstr>     Motor pracuje se stálým výkonem  0,8 kW po dobu 5 hodin. Jak velkou mechanickou práci vykoná?         </vt:lpstr>
      <vt:lpstr> Řešení:</vt:lpstr>
      <vt:lpstr>            Pokus se odhadnout, jakou práci vykoná např. kopáč za celý pracovní týden. Dlouhodobý výkon člověka při manuální práci je asi 100 W.  (Předpokládejme, že pracuje 8 hodin denně).            </vt:lpstr>
      <vt:lpstr> Automobil jede rychlostí 54 km/h. Výkon jeho motoru je 36 kW. Urči velikost tahové síly motoru.    </vt:lpstr>
      <vt:lpstr> Řešení:</vt:lpstr>
      <vt:lpstr> Elektrická lokomotiva s příkonem  2 000 kW pracuje se stálým výkonem  1 800 kW. Urči její účinnost.</vt:lpstr>
      <vt:lpstr> Jak jsme došli k výsledku?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práce z výkonu a času.</dc:title>
  <dc:creator>Home</dc:creator>
  <cp:lastModifiedBy>Jan Táborský</cp:lastModifiedBy>
  <cp:revision>30</cp:revision>
  <dcterms:created xsi:type="dcterms:W3CDTF">2010-08-08T19:05:39Z</dcterms:created>
  <dcterms:modified xsi:type="dcterms:W3CDTF">2012-03-03T22:48:10Z</dcterms:modified>
</cp:coreProperties>
</file>