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3" r:id="rId1"/>
  </p:sldMasterIdLst>
  <p:sldIdLst>
    <p:sldId id="266" r:id="rId2"/>
    <p:sldId id="256" r:id="rId3"/>
    <p:sldId id="262" r:id="rId4"/>
    <p:sldId id="257" r:id="rId5"/>
    <p:sldId id="263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tIns="0" rIns="18288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E2260-759C-4C07-889D-BBF12072B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B23EBB-3568-40E1-9C1C-6578C12421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tIns="0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B326C1-ACAE-42AC-A537-073139BD6D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AE3D7-3D49-478A-92F7-4187C64CBC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861CDF-24E6-404A-8C31-270065A300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911178-6048-4117-A4AF-5651452115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B72382-FEFA-4F49-A9ED-8F256696F5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E63998-5820-4FEE-9379-77AAE455FC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nip and Round Single Corner Rectangle 8"/>
          <p:cNvSpPr/>
          <p:nvPr/>
        </p:nvSpPr>
        <p:spPr>
          <a:xfrm rot="420000" flipV="1">
            <a:off x="3165475" y="1108075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6" name="Right Triangle 11"/>
          <p:cNvSpPr/>
          <p:nvPr/>
        </p:nvSpPr>
        <p:spPr>
          <a:xfrm rot="420000" flipV="1">
            <a:off x="8004175" y="5359400"/>
            <a:ext cx="155575" cy="155575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lIns="45720" rIns="45720" bIns="45720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0712E8A-08E4-4128-B9C7-3382F5048B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35AC4-3EE2-4400-B4F3-3F73C072D5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D59C94-98CE-46F9-BCE6-4C2C2A3C34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938"/>
            <a:ext cx="9163050" cy="104140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938"/>
            <a:ext cx="4762500" cy="6381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28" name="Title Placeholder 8"/>
          <p:cNvSpPr>
            <a:spLocks noGrp="1"/>
          </p:cNvSpPr>
          <p:nvPr>
            <p:ph type="title"/>
          </p:nvPr>
        </p:nvSpPr>
        <p:spPr bwMode="auto">
          <a:xfrm>
            <a:off x="457200" y="70485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0" tIns="45720" rIns="0" bIns="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29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935163"/>
            <a:ext cx="8229600" cy="438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 smtClean="0">
                <a:solidFill>
                  <a:schemeClr val="tx2">
                    <a:shade val="90000"/>
                  </a:schemeClr>
                </a:solidFill>
                <a:cs typeface="+mn-cs"/>
              </a:defRPr>
            </a:lvl1pPr>
          </a:lstStyle>
          <a:p>
            <a:pPr>
              <a:defRPr/>
            </a:pPr>
            <a:fld id="{27B056AC-BA23-4C9D-82B2-AF06A91A59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33" name="Group 1"/>
          <p:cNvGrpSpPr>
            <a:grpSpLocks/>
          </p:cNvGrpSpPr>
          <p:nvPr/>
        </p:nvGrpSpPr>
        <p:grpSpPr bwMode="auto">
          <a:xfrm>
            <a:off x="-19050" y="203200"/>
            <a:ext cx="9180513" cy="647700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cs typeface="+mn-cs"/>
              </a:endParaRPr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>
                <a:defRPr/>
              </a:pPr>
              <a:endParaRPr lang="en-US"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4" r:id="rId2"/>
    <p:sldLayoutId id="2147483746" r:id="rId3"/>
    <p:sldLayoutId id="2147483743" r:id="rId4"/>
    <p:sldLayoutId id="2147483742" r:id="rId5"/>
    <p:sldLayoutId id="2147483741" r:id="rId6"/>
    <p:sldLayoutId id="2147483740" r:id="rId7"/>
    <p:sldLayoutId id="2147483739" r:id="rId8"/>
    <p:sldLayoutId id="2147483747" r:id="rId9"/>
    <p:sldLayoutId id="2147483738" r:id="rId10"/>
    <p:sldLayoutId id="2147483737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50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5000">
          <a:solidFill>
            <a:schemeClr val="tx2"/>
          </a:solidFill>
          <a:latin typeface="Calibri" pitchFamily="34" charset="0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0BD0D9"/>
        </a:buClr>
        <a:buSzPct val="9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460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063" algn="l" rtl="0" fontAlgn="base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209550" algn="l" rtl="0" fontAlgn="base">
        <a:spcBef>
          <a:spcPct val="20000"/>
        </a:spcBef>
        <a:spcAft>
          <a:spcPct val="0"/>
        </a:spcAft>
        <a:buClr>
          <a:srgbClr val="0BD0D9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09550" algn="l" rtl="0" fontAlgn="base">
        <a:spcBef>
          <a:spcPct val="20000"/>
        </a:spcBef>
        <a:spcAft>
          <a:spcPct val="0"/>
        </a:spcAft>
        <a:buClr>
          <a:srgbClr val="10CF9B"/>
        </a:buClr>
        <a:buSzPct val="65000"/>
        <a:buFont typeface="Wingdings 2" pitchFamily="18" charset="2"/>
        <a:buChar char="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531" name="Object 3"/>
          <p:cNvGraphicFramePr>
            <a:graphicFrameLocks noGrp="1" noChangeAspect="1"/>
          </p:cNvGraphicFramePr>
          <p:nvPr>
            <p:ph idx="1"/>
          </p:nvPr>
        </p:nvGraphicFramePr>
        <p:xfrm>
          <a:off x="74613" y="12700"/>
          <a:ext cx="9090025" cy="6816725"/>
        </p:xfrm>
        <a:graphic>
          <a:graphicData uri="http://schemas.openxmlformats.org/presentationml/2006/ole">
            <p:oleObj spid="_x0000_s22531" name="Prezentace" r:id="rId3" imgW="4271719" imgH="3203395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539552" y="836613"/>
            <a:ext cx="8348861" cy="2592387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8000" dirty="0" smtClean="0">
                <a:solidFill>
                  <a:schemeClr val="folHlink"/>
                </a:solidFill>
                <a:effectLst/>
              </a:rPr>
              <a:t>VLASTNOSTI KAPALNÝCH LÁTEK</a:t>
            </a:r>
          </a:p>
        </p:txBody>
      </p:sp>
      <p:sp>
        <p:nvSpPr>
          <p:cNvPr id="23554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042988" y="5105400"/>
            <a:ext cx="6781800" cy="1752600"/>
          </a:xfrm>
        </p:spPr>
        <p:txBody>
          <a:bodyPr/>
          <a:lstStyle/>
          <a:p>
            <a:pPr marR="0"/>
            <a:endParaRPr lang="cs-CZ" smtClean="0"/>
          </a:p>
        </p:txBody>
      </p:sp>
      <p:pic>
        <p:nvPicPr>
          <p:cNvPr id="3077" name="Picture 5" descr="C:\Users\ZSTREBON\AppData\Local\Microsoft\Windows\Temporary Internet Files\Content.IE5\XJ5LUPFK\MP900444790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3860800"/>
            <a:ext cx="3390900" cy="261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008063"/>
          </a:xfrm>
        </p:spPr>
        <p:txBody>
          <a:bodyPr/>
          <a:lstStyle/>
          <a:p>
            <a:pPr algn="ctr"/>
            <a:r>
              <a:rPr lang="cs-CZ" sz="5400" b="1" smtClean="0">
                <a:solidFill>
                  <a:srgbClr val="0070C0"/>
                </a:solidFill>
              </a:rPr>
              <a:t>Umíš odpovědět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196975"/>
            <a:ext cx="8928100" cy="5400675"/>
          </a:xfrm>
        </p:spPr>
        <p:txBody>
          <a:bodyPr>
            <a:normAutofit/>
          </a:bodyPr>
          <a:lstStyle/>
          <a:p>
            <a:pPr marL="0" indent="0" algn="ctr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10000" dirty="0" smtClean="0"/>
              <a:t>?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4000" dirty="0" smtClean="0">
                <a:solidFill>
                  <a:srgbClr val="0070C0"/>
                </a:solidFill>
                <a:latin typeface="+mj-lt"/>
              </a:rPr>
              <a:t>Uveď příklady kapalin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4000" dirty="0" smtClean="0">
                <a:solidFill>
                  <a:srgbClr val="0070C0"/>
                </a:solidFill>
                <a:latin typeface="+mj-lt"/>
              </a:rPr>
              <a:t>Jaké znáš vlastnosti kapalin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4000" dirty="0" smtClean="0">
                <a:solidFill>
                  <a:srgbClr val="0070C0"/>
                </a:solidFill>
                <a:latin typeface="+mj-lt"/>
              </a:rPr>
              <a:t>Kde lze využít vlastností kapalin</a:t>
            </a:r>
            <a:endParaRPr lang="cs-CZ" sz="4000" dirty="0">
              <a:solidFill>
                <a:srgbClr val="0070C0"/>
              </a:solidFill>
              <a:latin typeface="+mj-lt"/>
            </a:endParaRPr>
          </a:p>
        </p:txBody>
      </p:sp>
      <p:pic>
        <p:nvPicPr>
          <p:cNvPr id="21506" name="Picture 2" descr="C:\Users\ZSTREBON\AppData\Local\Microsoft\Windows\Temporary Internet Files\Content.IE5\VNE1GDJN\MP900401208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13563" y="1341438"/>
            <a:ext cx="1662112" cy="207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7" name="Picture 3" descr="C:\Users\ZSTREBON\AppData\Local\Microsoft\Windows\Temporary Internet Files\Content.IE5\8NBSO597\MP90042235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1268413"/>
            <a:ext cx="2297112" cy="152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508" name="Picture 4" descr="C:\Users\ZSTREBON\AppData\Local\Microsoft\Windows\Temporary Internet Files\Content.IE5\8NBSO597\MP900432745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877050" y="4221163"/>
            <a:ext cx="1698625" cy="2263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15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21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215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5888"/>
            <a:ext cx="8229600" cy="1081087"/>
          </a:xfrm>
        </p:spPr>
        <p:txBody>
          <a:bodyPr/>
          <a:lstStyle/>
          <a:p>
            <a:pPr algn="ctr"/>
            <a:r>
              <a:rPr lang="cs-CZ" sz="5400" b="1" smtClean="0">
                <a:solidFill>
                  <a:srgbClr val="0070C0"/>
                </a:solidFill>
              </a:rPr>
              <a:t>Základní vlastnosti kapalin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950" y="1196975"/>
            <a:ext cx="9036050" cy="5661025"/>
          </a:xfrm>
        </p:spPr>
        <p:txBody>
          <a:bodyPr>
            <a:normAutofit/>
          </a:bodyPr>
          <a:lstStyle/>
          <a:p>
            <a:r>
              <a:rPr lang="cs-CZ" sz="3600" smtClean="0">
                <a:solidFill>
                  <a:srgbClr val="0070C0"/>
                </a:solidFill>
                <a:latin typeface="Calibri" pitchFamily="34" charset="0"/>
              </a:rPr>
              <a:t>tekutost/ viskozita / - závisí na vnitřním tření  voda, benzín, olej </a:t>
            </a:r>
          </a:p>
          <a:p>
            <a:r>
              <a:rPr lang="cs-CZ" sz="3600" smtClean="0">
                <a:solidFill>
                  <a:srgbClr val="0070C0"/>
                </a:solidFill>
                <a:latin typeface="Calibri" pitchFamily="34" charset="0"/>
              </a:rPr>
              <a:t>vždy zaujímají tvar nádoby </a:t>
            </a:r>
          </a:p>
          <a:p>
            <a:r>
              <a:rPr lang="cs-CZ" sz="3600" smtClean="0">
                <a:solidFill>
                  <a:srgbClr val="0070C0"/>
                </a:solidFill>
                <a:latin typeface="Calibri" pitchFamily="34" charset="0"/>
              </a:rPr>
              <a:t>molekuly se volně pohybují v celém objemu /tzv. neuspořádaný pohyb molekul – závisí</a:t>
            </a:r>
            <a:r>
              <a:rPr lang="cs-CZ" sz="3600" smtClean="0">
                <a:solidFill>
                  <a:srgbClr val="0070C0"/>
                </a:solidFill>
                <a:latin typeface="Arial" charset="0"/>
              </a:rPr>
              <a:t>      </a:t>
            </a:r>
            <a:r>
              <a:rPr lang="cs-CZ" sz="3600" smtClean="0">
                <a:solidFill>
                  <a:srgbClr val="0070C0"/>
                </a:solidFill>
                <a:latin typeface="Calibri" pitchFamily="34" charset="0"/>
              </a:rPr>
              <a:t>na teplotě /</a:t>
            </a:r>
          </a:p>
          <a:p>
            <a:r>
              <a:rPr lang="cs-CZ" sz="3600" smtClean="0">
                <a:solidFill>
                  <a:srgbClr val="0070C0"/>
                </a:solidFill>
                <a:latin typeface="Calibri" pitchFamily="34" charset="0"/>
              </a:rPr>
              <a:t>jsou téměř nestlačitelné</a:t>
            </a:r>
          </a:p>
          <a:p>
            <a:r>
              <a:rPr lang="cs-CZ" sz="3600" smtClean="0">
                <a:solidFill>
                  <a:srgbClr val="0070C0"/>
                </a:solidFill>
                <a:latin typeface="Calibri" pitchFamily="34" charset="0"/>
              </a:rPr>
              <a:t>mají stálý objem</a:t>
            </a:r>
          </a:p>
          <a:p>
            <a:r>
              <a:rPr lang="cs-CZ" sz="3600" smtClean="0">
                <a:solidFill>
                  <a:srgbClr val="0070C0"/>
                </a:solidFill>
                <a:latin typeface="Calibri" pitchFamily="34" charset="0"/>
              </a:rPr>
              <a:t>vytváří vodorovnou hladinu</a:t>
            </a:r>
          </a:p>
          <a:p>
            <a:endParaRPr lang="cs-CZ" sz="3200" smtClean="0">
              <a:solidFill>
                <a:srgbClr val="0070C0"/>
              </a:solidFill>
              <a:latin typeface="Calibri" pitchFamily="34" charset="0"/>
            </a:endParaRPr>
          </a:p>
        </p:txBody>
      </p:sp>
      <p:pic>
        <p:nvPicPr>
          <p:cNvPr id="4101" name="Picture 5" descr="C:\Users\ZSTREBON\AppData\Local\Microsoft\Windows\Temporary Internet Files\Content.IE5\PJJ4B25O\MP90040001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81700" y="4581525"/>
            <a:ext cx="2924175" cy="194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Picture 6" descr="C:\Users\ZSTREBON\AppData\Local\Microsoft\Windows\Temporary Internet Files\Content.IE5\VNE1GDJN\MC900441743[1]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569075" y="1700213"/>
            <a:ext cx="1658938" cy="1660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081088"/>
          </a:xfrm>
        </p:spPr>
        <p:txBody>
          <a:bodyPr/>
          <a:lstStyle/>
          <a:p>
            <a:pPr algn="ctr"/>
            <a:r>
              <a:rPr lang="cs-CZ" sz="5400" b="1" smtClean="0">
                <a:solidFill>
                  <a:srgbClr val="0070C0"/>
                </a:solidFill>
              </a:rPr>
              <a:t>Volná hladina kapaliny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1628775"/>
            <a:ext cx="9144000" cy="4992688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600" dirty="0">
                <a:solidFill>
                  <a:srgbClr val="0070C0"/>
                </a:solidFill>
              </a:rPr>
              <a:t>vodorovná vlivem působení gravitace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600" dirty="0" smtClean="0">
                <a:solidFill>
                  <a:srgbClr val="0070C0"/>
                </a:solidFill>
                <a:latin typeface="+mj-lt"/>
              </a:rPr>
              <a:t>povrchová </a:t>
            </a:r>
            <a:r>
              <a:rPr lang="cs-CZ" sz="3600" dirty="0">
                <a:solidFill>
                  <a:srgbClr val="0070C0"/>
                </a:solidFill>
                <a:latin typeface="+mj-lt"/>
              </a:rPr>
              <a:t>blána – způsobena povrchovým napětím </a:t>
            </a:r>
            <a:endParaRPr lang="cs-CZ" sz="3600" dirty="0" smtClean="0">
              <a:solidFill>
                <a:srgbClr val="0070C0"/>
              </a:solidFill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Char char=""/>
              <a:defRPr/>
            </a:pPr>
            <a:r>
              <a:rPr lang="cs-CZ" sz="3600" dirty="0" smtClean="0">
                <a:solidFill>
                  <a:srgbClr val="0070C0"/>
                </a:solidFill>
                <a:latin typeface="+mj-lt"/>
              </a:rPr>
              <a:t>impregnace látky - </a:t>
            </a:r>
            <a:r>
              <a:rPr lang="cs-CZ" sz="3600" dirty="0">
                <a:solidFill>
                  <a:srgbClr val="0070C0"/>
                </a:solidFill>
                <a:latin typeface="+mj-lt"/>
              </a:rPr>
              <a:t>bundy, stany, deštníky </a:t>
            </a:r>
          </a:p>
          <a:p>
            <a:pPr marL="0" indent="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endParaRPr lang="cs-CZ" sz="3200" dirty="0">
              <a:latin typeface="+mj-lt"/>
            </a:endParaRPr>
          </a:p>
        </p:txBody>
      </p:sp>
      <p:pic>
        <p:nvPicPr>
          <p:cNvPr id="19459" name="Picture 3" descr="C:\Users\ZSTREBON\AppData\Local\Microsoft\Windows\Temporary Internet Files\Content.IE5\XJ5LUPFK\MC9002324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4508500"/>
            <a:ext cx="2640013" cy="189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C:\Users\ZSTREBON\AppData\Local\Microsoft\Windows\Temporary Internet Files\Content.IE5\PJJ4B25O\MC90035483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24200" y="4905375"/>
            <a:ext cx="3298825" cy="1500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5" descr="C:\Users\ZSTREBON\AppData\Local\Microsoft\Windows\Temporary Internet Files\Content.IE5\8NBSO597\MC900387178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659563" y="4219575"/>
            <a:ext cx="2312987" cy="231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94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94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1152525"/>
          </a:xfrm>
        </p:spPr>
        <p:txBody>
          <a:bodyPr/>
          <a:lstStyle/>
          <a:p>
            <a:pPr algn="ctr"/>
            <a:r>
              <a:rPr lang="cs-CZ" sz="5400" b="1" smtClean="0">
                <a:solidFill>
                  <a:srgbClr val="0070C0"/>
                </a:solidFill>
              </a:rPr>
              <a:t>Pohyb molekul v kapalině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313"/>
            <a:ext cx="9131300" cy="5373687"/>
          </a:xfrm>
        </p:spPr>
        <p:txBody>
          <a:bodyPr>
            <a:normAutofit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r>
              <a:rPr lang="cs-CZ" sz="3600" dirty="0">
                <a:solidFill>
                  <a:srgbClr val="0070C0"/>
                </a:solidFill>
                <a:latin typeface="+mj-lt"/>
              </a:rPr>
              <a:t>m</a:t>
            </a:r>
            <a:r>
              <a:rPr lang="cs-CZ" sz="3600" dirty="0" smtClean="0">
                <a:solidFill>
                  <a:srgbClr val="0070C0"/>
                </a:solidFill>
                <a:latin typeface="+mj-lt"/>
              </a:rPr>
              <a:t>olekuly jsou v  neustálém neuspořádaném pohybu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r>
              <a:rPr lang="cs-CZ" sz="3600" b="1" dirty="0">
                <a:solidFill>
                  <a:srgbClr val="0070C0"/>
                </a:solidFill>
                <a:latin typeface="+mj-lt"/>
              </a:rPr>
              <a:t>difuze</a:t>
            </a:r>
            <a:r>
              <a:rPr lang="cs-CZ" sz="3600" dirty="0">
                <a:solidFill>
                  <a:srgbClr val="0070C0"/>
                </a:solidFill>
                <a:latin typeface="+mj-lt"/>
              </a:rPr>
              <a:t> – důkaz o pohybu částic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600" dirty="0">
                <a:solidFill>
                  <a:srgbClr val="0070C0"/>
                </a:solidFill>
                <a:latin typeface="+mj-lt"/>
              </a:rPr>
              <a:t>   pronikání molekul jedné látky mezi molekuly jiné látky /čaj, </a:t>
            </a:r>
            <a:r>
              <a:rPr lang="cs-CZ" sz="3600" dirty="0" smtClean="0">
                <a:solidFill>
                  <a:srgbClr val="0070C0"/>
                </a:solidFill>
                <a:latin typeface="+mj-lt"/>
              </a:rPr>
              <a:t>barva, vůně</a:t>
            </a:r>
            <a:r>
              <a:rPr lang="cs-CZ" sz="3600" dirty="0">
                <a:solidFill>
                  <a:srgbClr val="0070C0"/>
                </a:solidFill>
                <a:latin typeface="+mj-lt"/>
              </a:rPr>
              <a:t>, zápach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r>
              <a:rPr lang="cs-CZ" sz="3600" b="1" dirty="0" smtClean="0">
                <a:solidFill>
                  <a:srgbClr val="0070C0"/>
                </a:solidFill>
                <a:latin typeface="+mj-lt"/>
              </a:rPr>
              <a:t>Brownův </a:t>
            </a:r>
            <a:r>
              <a:rPr lang="cs-CZ" sz="3600" b="1" dirty="0">
                <a:solidFill>
                  <a:srgbClr val="0070C0"/>
                </a:solidFill>
                <a:latin typeface="+mj-lt"/>
              </a:rPr>
              <a:t>pohyb </a:t>
            </a:r>
            <a:r>
              <a:rPr lang="cs-CZ" sz="3600" dirty="0">
                <a:solidFill>
                  <a:srgbClr val="0070C0"/>
                </a:solidFill>
                <a:latin typeface="+mj-lt"/>
              </a:rPr>
              <a:t>– pohyb částic pozorovaný mikroskopem </a:t>
            </a:r>
            <a:r>
              <a:rPr lang="cs-CZ" sz="3600" dirty="0" smtClean="0">
                <a:solidFill>
                  <a:srgbClr val="0070C0"/>
                </a:solidFill>
                <a:latin typeface="+mj-lt"/>
              </a:rPr>
              <a:t>/ zrnko pylu ve vodě /</a:t>
            </a:r>
            <a:endParaRPr lang="cs-CZ" sz="3600" dirty="0">
              <a:solidFill>
                <a:srgbClr val="0070C0"/>
              </a:solidFill>
              <a:latin typeface="+mj-lt"/>
            </a:endParaRP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Wingdings 2"/>
              <a:buNone/>
              <a:defRPr/>
            </a:pPr>
            <a:r>
              <a:rPr lang="cs-CZ" sz="3600" dirty="0">
                <a:solidFill>
                  <a:srgbClr val="0070C0"/>
                </a:solidFill>
                <a:latin typeface="+mj-lt"/>
              </a:rPr>
              <a:t>               </a:t>
            </a:r>
          </a:p>
          <a:p>
            <a:pPr marL="274320" indent="-274320" fontAlgn="auto">
              <a:spcAft>
                <a:spcPts val="0"/>
              </a:spcAft>
              <a:buClr>
                <a:schemeClr val="accent3"/>
              </a:buClr>
              <a:buFont typeface="Arial" pitchFamily="34" charset="0"/>
              <a:buChar char="•"/>
              <a:defRPr/>
            </a:pPr>
            <a:endParaRPr lang="cs-CZ" sz="3600" dirty="0">
              <a:solidFill>
                <a:srgbClr val="0070C0"/>
              </a:solidFill>
            </a:endParaRPr>
          </a:p>
        </p:txBody>
      </p:sp>
      <p:pic>
        <p:nvPicPr>
          <p:cNvPr id="20482" name="Picture 2" descr="C:\Users\ZSTREBON\AppData\Local\Microsoft\Windows\Temporary Internet Files\Content.IE5\XJ5LUPFK\MP90042800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6900" y="1989138"/>
            <a:ext cx="1814513" cy="148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3" name="Picture 3" descr="C:\Users\ZSTREBON\AppData\Local\Microsoft\Windows\Temporary Internet Files\Content.IE5\VNE1GDJN\MP900433129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72375" y="5076825"/>
            <a:ext cx="1189038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0825" y="765175"/>
            <a:ext cx="8504238" cy="5334000"/>
          </a:xfrm>
        </p:spPr>
        <p:txBody>
          <a:bodyPr/>
          <a:lstStyle/>
          <a:p>
            <a:pPr marL="44450" indent="0">
              <a:buFont typeface="Wingdings 2" pitchFamily="18" charset="2"/>
              <a:buNone/>
            </a:pPr>
            <a:r>
              <a:rPr lang="cs-CZ" sz="2400" b="1" smtClean="0">
                <a:solidFill>
                  <a:srgbClr val="0070C0"/>
                </a:solidFill>
              </a:rPr>
              <a:t>Použitá literatura  a zdroj obrázků :</a:t>
            </a:r>
          </a:p>
          <a:p>
            <a:pPr marL="44450" indent="0">
              <a:buFont typeface="Wingdings 2" pitchFamily="18" charset="2"/>
              <a:buNone/>
            </a:pPr>
            <a:endParaRPr lang="cs-CZ" sz="2400" b="1" smtClean="0">
              <a:solidFill>
                <a:srgbClr val="0070C0"/>
              </a:solidFill>
            </a:endParaRPr>
          </a:p>
          <a:p>
            <a:pPr marL="44450" indent="0">
              <a:buFont typeface="Wingdings 2" pitchFamily="18" charset="2"/>
              <a:buNone/>
            </a:pPr>
            <a:r>
              <a:rPr lang="cs-CZ" sz="2400" b="1" smtClean="0">
                <a:solidFill>
                  <a:srgbClr val="0070C0"/>
                </a:solidFill>
              </a:rPr>
              <a:t>TESAŘ, Jiří; JÁCHYM, František. </a:t>
            </a:r>
            <a:r>
              <a:rPr lang="cs-CZ" sz="2400" b="1" i="1" smtClean="0">
                <a:solidFill>
                  <a:srgbClr val="0070C0"/>
                </a:solidFill>
              </a:rPr>
              <a:t>Fyzika 3 pro ZŠ : Světelné jevy, Mechanické vlastnosti látek</a:t>
            </a:r>
            <a:r>
              <a:rPr lang="cs-CZ" sz="2400" b="1" smtClean="0">
                <a:solidFill>
                  <a:srgbClr val="0070C0"/>
                </a:solidFill>
              </a:rPr>
              <a:t>. 1. vydání. Praha : SPN, 2009. 120 s. ISBN 978-80-7235-414-6.</a:t>
            </a:r>
          </a:p>
          <a:p>
            <a:pPr marL="44450" indent="0">
              <a:buFont typeface="Wingdings 2" pitchFamily="18" charset="2"/>
              <a:buNone/>
            </a:pPr>
            <a:endParaRPr lang="cs-CZ" sz="2400" b="1" smtClean="0">
              <a:solidFill>
                <a:srgbClr val="0070C0"/>
              </a:solidFill>
            </a:endParaRPr>
          </a:p>
          <a:p>
            <a:pPr marL="44450" indent="0">
              <a:buFont typeface="Wingdings 2" pitchFamily="18" charset="2"/>
              <a:buNone/>
            </a:pPr>
            <a:r>
              <a:rPr lang="cs-CZ" sz="2400" b="1" smtClean="0">
                <a:solidFill>
                  <a:srgbClr val="0070C0"/>
                </a:solidFill>
              </a:rPr>
              <a:t>ww.office.microsoft.com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ppt/theme/themeOverride2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233</TotalTime>
  <Words>135</Words>
  <Application>Microsoft Office PowerPoint</Application>
  <PresentationFormat>On-screen Show (4:3)</PresentationFormat>
  <Paragraphs>27</Paragraphs>
  <Slides>7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4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6" baseType="lpstr">
      <vt:lpstr>Arial</vt:lpstr>
      <vt:lpstr>Calibri</vt:lpstr>
      <vt:lpstr>Constantia</vt:lpstr>
      <vt:lpstr>Wingdings 2</vt:lpstr>
      <vt:lpstr>Tok</vt:lpstr>
      <vt:lpstr>Tok</vt:lpstr>
      <vt:lpstr>Tok</vt:lpstr>
      <vt:lpstr>Tok</vt:lpstr>
      <vt:lpstr>Prezentace</vt:lpstr>
      <vt:lpstr>Snímek 1</vt:lpstr>
      <vt:lpstr>Snímek 2</vt:lpstr>
      <vt:lpstr>Umíš odpovědět</vt:lpstr>
      <vt:lpstr>Základní vlastnosti kapalin</vt:lpstr>
      <vt:lpstr>Volná hladina kapaliny</vt:lpstr>
      <vt:lpstr>Pohyb molekul v kapalině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Vlastnosti kapalných látek</dc:title>
  <dc:creator>XX</dc:creator>
  <cp:lastModifiedBy>DUM</cp:lastModifiedBy>
  <cp:revision>20</cp:revision>
  <dcterms:created xsi:type="dcterms:W3CDTF">2006-11-04T12:44:49Z</dcterms:created>
  <dcterms:modified xsi:type="dcterms:W3CDTF">2012-06-10T12:06:31Z</dcterms:modified>
</cp:coreProperties>
</file>