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1" r:id="rId2"/>
    <p:sldId id="272" r:id="rId3"/>
    <p:sldId id="257" r:id="rId4"/>
    <p:sldId id="269" r:id="rId5"/>
    <p:sldId id="273" r:id="rId6"/>
    <p:sldId id="271" r:id="rId7"/>
    <p:sldId id="274" r:id="rId8"/>
    <p:sldId id="27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D28B3-428A-4C4F-8836-991341EA51A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9C3649-32F0-40F6-B4FB-B34B31F9B8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2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strips dir="r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9453672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Marie Vališová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VY_32_INOVACE_3224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Druhy vět vedlejších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Vedlejší věta přívlastková, přísudková a doplňková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8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žáka s vedlejší větou přívlastkovou, přísudkovou a doplňkovou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rozliší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 textu větu přívlastkovou, přísudkovou a doplňkovou, graficky znázorní souvětí.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Druhy vedlejších 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i="1" dirty="0" smtClean="0"/>
              <a:t>Věta podmětná</a:t>
            </a:r>
          </a:p>
          <a:p>
            <a:r>
              <a:rPr lang="cs-CZ" i="1" dirty="0" smtClean="0"/>
              <a:t>Věta předmětná</a:t>
            </a:r>
          </a:p>
          <a:p>
            <a:r>
              <a:rPr lang="cs-CZ" i="1" dirty="0" smtClean="0"/>
              <a:t>Věta přívlastková </a:t>
            </a:r>
            <a:r>
              <a:rPr lang="cs-CZ" sz="1500" i="1" dirty="0" smtClean="0"/>
              <a:t>(podrobně vysvětleno v další části prezentace)</a:t>
            </a:r>
            <a:endParaRPr lang="cs-CZ" i="1" dirty="0" smtClean="0"/>
          </a:p>
          <a:p>
            <a:r>
              <a:rPr lang="cs-CZ" i="1" dirty="0" smtClean="0"/>
              <a:t>Věta přísudková </a:t>
            </a:r>
            <a:r>
              <a:rPr lang="cs-CZ" sz="1500" i="1" dirty="0" smtClean="0"/>
              <a:t>(podrobně vysvětleno v další části prezentace)</a:t>
            </a:r>
            <a:endParaRPr lang="cs-CZ" i="1" dirty="0" smtClean="0"/>
          </a:p>
          <a:p>
            <a:r>
              <a:rPr lang="cs-CZ" i="1" dirty="0" smtClean="0"/>
              <a:t>Věta doplňková</a:t>
            </a:r>
            <a:r>
              <a:rPr lang="cs-CZ" sz="2800" i="1" dirty="0" smtClean="0"/>
              <a:t> </a:t>
            </a:r>
            <a:r>
              <a:rPr lang="cs-CZ" sz="1400" i="1" dirty="0" smtClean="0"/>
              <a:t>(podrobně vysvětleno v další části prezentace)</a:t>
            </a:r>
            <a:endParaRPr lang="cs-CZ" i="1" dirty="0" smtClean="0"/>
          </a:p>
          <a:p>
            <a:r>
              <a:rPr lang="cs-CZ" i="1" dirty="0" smtClean="0"/>
              <a:t>Věta příslovečná</a:t>
            </a:r>
          </a:p>
          <a:p>
            <a:pPr lvl="8"/>
            <a:r>
              <a:rPr lang="cs-CZ" sz="2500" i="1" dirty="0" smtClean="0"/>
              <a:t>Místní</a:t>
            </a:r>
          </a:p>
          <a:p>
            <a:pPr lvl="8"/>
            <a:r>
              <a:rPr lang="cs-CZ" sz="2500" i="1" dirty="0" smtClean="0"/>
              <a:t>Časová</a:t>
            </a:r>
          </a:p>
          <a:p>
            <a:pPr lvl="8"/>
            <a:r>
              <a:rPr lang="cs-CZ" sz="2500" i="1" dirty="0" smtClean="0"/>
              <a:t>Způsobová (měrová)</a:t>
            </a:r>
          </a:p>
          <a:p>
            <a:pPr lvl="8"/>
            <a:r>
              <a:rPr lang="cs-CZ" sz="2500" i="1" dirty="0" smtClean="0"/>
              <a:t>Příčinná</a:t>
            </a:r>
          </a:p>
          <a:p>
            <a:pPr lvl="8"/>
            <a:r>
              <a:rPr lang="cs-CZ" sz="2500" i="1" dirty="0" smtClean="0"/>
              <a:t>Účelová</a:t>
            </a:r>
          </a:p>
          <a:p>
            <a:pPr lvl="8"/>
            <a:r>
              <a:rPr lang="cs-CZ" sz="2500" i="1" dirty="0" smtClean="0"/>
              <a:t>Podmínková</a:t>
            </a:r>
          </a:p>
          <a:p>
            <a:pPr lvl="8"/>
            <a:r>
              <a:rPr lang="cs-CZ" sz="2500" i="1" dirty="0" smtClean="0"/>
              <a:t>Přípustková</a:t>
            </a:r>
          </a:p>
          <a:p>
            <a:pPr lvl="8">
              <a:buNone/>
            </a:pPr>
            <a:endParaRPr lang="cs-CZ" i="1" dirty="0" smtClean="0"/>
          </a:p>
          <a:p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>Vedlejší věta přívlastková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Ptáme se: otázkami - Jaký? Který? Čí? + větou hlavní</a:t>
            </a:r>
          </a:p>
          <a:p>
            <a:r>
              <a:rPr lang="cs-CZ" dirty="0" smtClean="0"/>
              <a:t>Věta hlavní obvykle končí na podstatné jméno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Příklad: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i="1" dirty="0" smtClean="0"/>
              <a:t>Veselá mysl je </a:t>
            </a:r>
            <a:r>
              <a:rPr lang="cs-CZ" b="1" i="1" dirty="0" smtClean="0">
                <a:solidFill>
                  <a:srgbClr val="00B050"/>
                </a:solidFill>
              </a:rPr>
              <a:t>lék</a:t>
            </a:r>
            <a:r>
              <a:rPr lang="cs-CZ" b="1" i="1" dirty="0" smtClean="0"/>
              <a:t>, jehož by měl užívat každý.</a:t>
            </a:r>
          </a:p>
          <a:p>
            <a:pPr>
              <a:buNone/>
            </a:pPr>
            <a:r>
              <a:rPr lang="cs-CZ" sz="1800" i="1" dirty="0" smtClean="0"/>
              <a:t>(Ptáme se) </a:t>
            </a:r>
            <a:r>
              <a:rPr lang="cs-CZ" sz="1800" i="1" dirty="0" smtClean="0">
                <a:solidFill>
                  <a:srgbClr val="00B050"/>
                </a:solidFill>
              </a:rPr>
              <a:t>Jaký lék</a:t>
            </a:r>
            <a:r>
              <a:rPr lang="cs-CZ" sz="1800" i="1" dirty="0" smtClean="0"/>
              <a:t>?</a:t>
            </a:r>
          </a:p>
          <a:p>
            <a:pPr>
              <a:buNone/>
            </a:pPr>
            <a:r>
              <a:rPr lang="cs-CZ" sz="1800" i="1" dirty="0" smtClean="0"/>
              <a:t>Věta hlavní končí podstatným jménem - </a:t>
            </a:r>
            <a:r>
              <a:rPr lang="cs-CZ" sz="1800" i="1" dirty="0" smtClean="0">
                <a:solidFill>
                  <a:srgbClr val="00B050"/>
                </a:solidFill>
              </a:rPr>
              <a:t>lék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428728" y="3929066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3438" y="3857628"/>
            <a:ext cx="676211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28728" y="5500702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43306" y="5715016"/>
            <a:ext cx="1967911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 - přívlastková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cxnSp>
        <p:nvCxnSpPr>
          <p:cNvPr id="10" name="Přímá spojovací šipka 9"/>
          <p:cNvCxnSpPr>
            <a:stCxn id="8" idx="1"/>
            <a:endCxn id="7" idx="3"/>
          </p:cNvCxnSpPr>
          <p:nvPr/>
        </p:nvCxnSpPr>
        <p:spPr>
          <a:xfrm rot="10800000">
            <a:off x="2135140" y="5685368"/>
            <a:ext cx="1508166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>Vedlejší věta přísudková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Zastupuje jmennou část přísudku</a:t>
            </a:r>
          </a:p>
          <a:p>
            <a:r>
              <a:rPr lang="cs-CZ" dirty="0" smtClean="0"/>
              <a:t>Věta hlavní končí na sponové sloveso</a:t>
            </a:r>
          </a:p>
          <a:p>
            <a:r>
              <a:rPr lang="cs-CZ" dirty="0" smtClean="0"/>
              <a:t>Sponová slovesa jsou (být, bývat, stát, stávat se)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Příklad: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i="1" dirty="0" smtClean="0"/>
              <a:t>Děti </a:t>
            </a:r>
            <a:r>
              <a:rPr lang="cs-CZ" b="1" i="1" dirty="0" smtClean="0">
                <a:solidFill>
                  <a:srgbClr val="00B050"/>
                </a:solidFill>
              </a:rPr>
              <a:t>byly</a:t>
            </a:r>
            <a:r>
              <a:rPr lang="cs-CZ" b="1" i="1" dirty="0" smtClean="0"/>
              <a:t>, jako by je vymaloval.</a:t>
            </a:r>
          </a:p>
          <a:p>
            <a:pPr>
              <a:buNone/>
            </a:pPr>
            <a:r>
              <a:rPr lang="cs-CZ" sz="1800" i="1" dirty="0" smtClean="0"/>
              <a:t>Sponové sloveso: </a:t>
            </a:r>
            <a:r>
              <a:rPr lang="cs-CZ" sz="1800" i="1" dirty="0" smtClean="0">
                <a:solidFill>
                  <a:srgbClr val="00B050"/>
                </a:solidFill>
              </a:rPr>
              <a:t>byly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42976" y="4429132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71802" y="4429132"/>
            <a:ext cx="676211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000364" y="5715016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29190" y="6215082"/>
            <a:ext cx="1869486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 - přísudková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cxnSp>
        <p:nvCxnSpPr>
          <p:cNvPr id="10" name="Přímá spojovací šipka 9"/>
          <p:cNvCxnSpPr>
            <a:stCxn id="8" idx="1"/>
            <a:endCxn id="7" idx="3"/>
          </p:cNvCxnSpPr>
          <p:nvPr/>
        </p:nvCxnSpPr>
        <p:spPr>
          <a:xfrm rot="10800000">
            <a:off x="3706776" y="5899682"/>
            <a:ext cx="1222414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>Vedlejší věta doplňková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Vyjadřuje doplněk věty řídící</a:t>
            </a:r>
          </a:p>
          <a:p>
            <a:r>
              <a:rPr lang="cs-CZ" dirty="0" smtClean="0"/>
              <a:t>Vztahuje se k přísudku věty hlavní a zároveň k podstatnému jménu v podmětu nebo předmětu</a:t>
            </a:r>
          </a:p>
          <a:p>
            <a:r>
              <a:rPr lang="cs-CZ" dirty="0" smtClean="0"/>
              <a:t>Věta hlavní obsahuje často sloveso smyslového vnímání (pozorovat, vidět, zahlédnout…)</a:t>
            </a:r>
          </a:p>
          <a:p>
            <a:pPr>
              <a:buNone/>
            </a:pPr>
            <a:r>
              <a:rPr lang="cs-CZ" u="sng" dirty="0" smtClean="0"/>
              <a:t>Příklad: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i="1" dirty="0" smtClean="0"/>
              <a:t>Honza pozoroval kočku, jak si hraje s koťaty.</a:t>
            </a:r>
          </a:p>
          <a:p>
            <a:pPr>
              <a:buNone/>
            </a:pPr>
            <a:r>
              <a:rPr lang="cs-CZ" sz="1800" i="1" dirty="0" smtClean="0">
                <a:solidFill>
                  <a:srgbClr val="00B050"/>
                </a:solidFill>
              </a:rPr>
              <a:t>Pozoroval, jak si hraje s koťaty</a:t>
            </a:r>
          </a:p>
          <a:p>
            <a:pPr>
              <a:buNone/>
            </a:pPr>
            <a:r>
              <a:rPr lang="cs-CZ" sz="1800" i="1" dirty="0" smtClean="0">
                <a:solidFill>
                  <a:srgbClr val="00B050"/>
                </a:solidFill>
              </a:rPr>
              <a:t>Kočku, jak si hraje s koťaty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43108" y="4786322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57818" y="4714884"/>
            <a:ext cx="676211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43504" y="5715016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72330" y="6286520"/>
            <a:ext cx="1821396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 - doplňková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cxnSp>
        <p:nvCxnSpPr>
          <p:cNvPr id="10" name="Přímá spojovací šipka 9"/>
          <p:cNvCxnSpPr>
            <a:stCxn id="8" idx="1"/>
            <a:endCxn id="7" idx="3"/>
          </p:cNvCxnSpPr>
          <p:nvPr/>
        </p:nvCxnSpPr>
        <p:spPr>
          <a:xfrm rot="10800000">
            <a:off x="5849916" y="5899682"/>
            <a:ext cx="1222414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i="1" dirty="0" smtClean="0"/>
              <a:t>Urči druh věty vedlejší, graficky znázorni souvětí:</a:t>
            </a:r>
          </a:p>
          <a:p>
            <a:r>
              <a:rPr lang="cs-CZ" i="1" dirty="0" smtClean="0"/>
              <a:t>Obloha byla, jako by ji vymetl.</a:t>
            </a:r>
          </a:p>
          <a:p>
            <a:pPr>
              <a:buNone/>
            </a:pPr>
            <a:endParaRPr lang="cs-CZ" i="1" dirty="0" smtClean="0"/>
          </a:p>
          <a:p>
            <a:r>
              <a:rPr lang="cs-CZ" i="1" dirty="0" smtClean="0"/>
              <a:t>Uprostřed místnosti stál stůl, u kterého se scházela celá rodina.</a:t>
            </a:r>
          </a:p>
          <a:p>
            <a:endParaRPr lang="cs-CZ" i="1" dirty="0" smtClean="0"/>
          </a:p>
          <a:p>
            <a:r>
              <a:rPr lang="cs-CZ" i="1" dirty="0" smtClean="0"/>
              <a:t>Zahlédl jsem zloděje, jak se plíží kolem domu.</a:t>
            </a:r>
          </a:p>
          <a:p>
            <a:endParaRPr lang="cs-CZ" i="1" dirty="0" smtClean="0"/>
          </a:p>
          <a:p>
            <a:r>
              <a:rPr lang="cs-CZ" i="1" dirty="0" smtClean="0"/>
              <a:t>Sledoval jsem horolezce, jak zvládají náročné výstupy.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i="1" dirty="0" smtClean="0"/>
          </a:p>
          <a:p>
            <a:r>
              <a:rPr lang="cs-CZ" sz="2400" i="1" dirty="0" smtClean="0"/>
              <a:t>Obloha byla, jako by ji vymetl.</a:t>
            </a:r>
          </a:p>
          <a:p>
            <a:pPr>
              <a:buNone/>
            </a:pPr>
            <a:endParaRPr lang="cs-CZ" i="1" dirty="0" smtClean="0"/>
          </a:p>
          <a:p>
            <a:r>
              <a:rPr lang="cs-CZ" sz="2400" i="1" dirty="0" smtClean="0"/>
              <a:t>Uprostřed místnosti stál stůl, u kterého se scházela celá rodina.</a:t>
            </a:r>
          </a:p>
          <a:p>
            <a:endParaRPr lang="cs-CZ" i="1" dirty="0" smtClean="0"/>
          </a:p>
          <a:p>
            <a:r>
              <a:rPr lang="cs-CZ" sz="2400" i="1" dirty="0" smtClean="0"/>
              <a:t>Zahlédl jsem zloděje, jak se plíží kolem domu.</a:t>
            </a:r>
          </a:p>
          <a:p>
            <a:endParaRPr lang="cs-CZ" i="1" dirty="0" smtClean="0"/>
          </a:p>
          <a:p>
            <a:r>
              <a:rPr lang="cs-CZ" sz="2400" i="1" dirty="0" smtClean="0"/>
              <a:t>Sledoval jsem horolezce, jak zvládají náročné výstupy.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714480" y="2071678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868" y="2071678"/>
            <a:ext cx="676211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3504" y="2143116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15140" y="2500306"/>
            <a:ext cx="1869486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 - přísudková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cxnSp>
        <p:nvCxnSpPr>
          <p:cNvPr id="9" name="Přímá spojovací šipka 8"/>
          <p:cNvCxnSpPr>
            <a:stCxn id="7" idx="1"/>
            <a:endCxn id="6" idx="3"/>
          </p:cNvCxnSpPr>
          <p:nvPr/>
        </p:nvCxnSpPr>
        <p:spPr>
          <a:xfrm rot="10800000">
            <a:off x="5849916" y="2327782"/>
            <a:ext cx="865224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857356" y="3000372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14942" y="3000372"/>
            <a:ext cx="676211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29256" y="3643314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715140" y="3929066"/>
            <a:ext cx="1967911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 - přívlastková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cxnSp>
        <p:nvCxnSpPr>
          <p:cNvPr id="18" name="Přímá spojovací šipka 17"/>
          <p:cNvCxnSpPr>
            <a:stCxn id="16" idx="1"/>
            <a:endCxn id="15" idx="3"/>
          </p:cNvCxnSpPr>
          <p:nvPr/>
        </p:nvCxnSpPr>
        <p:spPr>
          <a:xfrm rot="10800000">
            <a:off x="6135668" y="3827980"/>
            <a:ext cx="579472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857356" y="4286256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000496" y="4286256"/>
            <a:ext cx="676211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15140" y="4643446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274514" y="5143512"/>
            <a:ext cx="1821396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 - doplňková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cxnSp>
        <p:nvCxnSpPr>
          <p:cNvPr id="24" name="Přímá spojovací šipka 23"/>
          <p:cNvCxnSpPr>
            <a:stCxn id="22" idx="0"/>
            <a:endCxn id="21" idx="3"/>
          </p:cNvCxnSpPr>
          <p:nvPr/>
        </p:nvCxnSpPr>
        <p:spPr>
          <a:xfrm rot="16200000" flipV="1">
            <a:off x="7645682" y="4603982"/>
            <a:ext cx="315400" cy="7636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1500166" y="5214950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14810" y="5214950"/>
            <a:ext cx="676211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29388" y="5929330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322604" y="6357958"/>
            <a:ext cx="1821396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 - doplňková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cxnSp>
        <p:nvCxnSpPr>
          <p:cNvPr id="30" name="Přímá spojovací šipka 29"/>
          <p:cNvCxnSpPr>
            <a:stCxn id="28" idx="0"/>
            <a:endCxn id="27" idx="3"/>
          </p:cNvCxnSpPr>
          <p:nvPr/>
        </p:nvCxnSpPr>
        <p:spPr>
          <a:xfrm rot="16200000" flipV="1">
            <a:off x="7562570" y="5687226"/>
            <a:ext cx="243962" cy="10975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i="1" dirty="0" smtClean="0"/>
          </a:p>
          <a:p>
            <a:r>
              <a:rPr lang="cs-CZ" sz="2400" i="1" dirty="0" smtClean="0"/>
              <a:t>Archiv autora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7272</TotalTime>
  <Words>453</Words>
  <Application>Microsoft Office PowerPoint</Application>
  <PresentationFormat>Předvádění na obrazovce (4:3)</PresentationFormat>
  <Paragraphs>114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Druhy vedlejších vět</vt:lpstr>
      <vt:lpstr> Vedlejší věta přívlastková</vt:lpstr>
      <vt:lpstr> Vedlejší věta přísudková</vt:lpstr>
      <vt:lpstr> Vedlejší věta doplňková</vt:lpstr>
      <vt:lpstr>Cvičení</vt:lpstr>
      <vt:lpstr>Řešení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Lksdfjsdfůhfůsdhasdfůh ů dfhsdfůhsdfůh</dc:title>
  <dc:creator>Počítač</dc:creator>
  <cp:lastModifiedBy>ZSTREBON</cp:lastModifiedBy>
  <cp:revision>216</cp:revision>
  <dcterms:created xsi:type="dcterms:W3CDTF">2011-09-28T13:19:40Z</dcterms:created>
  <dcterms:modified xsi:type="dcterms:W3CDTF">2012-04-03T18:47:52Z</dcterms:modified>
</cp:coreProperties>
</file>