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1" r:id="rId2"/>
    <p:sldId id="272" r:id="rId3"/>
    <p:sldId id="275" r:id="rId4"/>
    <p:sldId id="257" r:id="rId5"/>
    <p:sldId id="271" r:id="rId6"/>
    <p:sldId id="276" r:id="rId7"/>
    <p:sldId id="27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339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0817435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VY_32_INOVACE_3225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Slovesné třídy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Slovesné třídy a vzory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žáka se slovesnými třídami a vzory.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se orientuje 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přehledu slovesných tříd a vzorů.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Slovesné třídy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Podle zakončení ve 3. osobě čísla jednotného přítomného času rozlišujeme </a:t>
            </a:r>
            <a:r>
              <a:rPr lang="cs-CZ" sz="2800" i="1" dirty="0" smtClean="0">
                <a:solidFill>
                  <a:srgbClr val="00B050"/>
                </a:solidFill>
              </a:rPr>
              <a:t>5 slovesných tříd</a:t>
            </a:r>
          </a:p>
          <a:p>
            <a:pPr>
              <a:buNone/>
            </a:pPr>
            <a:endParaRPr lang="cs-CZ" sz="2000" i="1" dirty="0" smtClean="0"/>
          </a:p>
          <a:p>
            <a:pPr marL="342900" indent="-342900">
              <a:buNone/>
            </a:pPr>
            <a:endParaRPr lang="cs-CZ" sz="1800" i="1" dirty="0" smtClean="0"/>
          </a:p>
          <a:p>
            <a:pPr marL="342900" indent="-342900">
              <a:buNone/>
            </a:pPr>
            <a:endParaRPr lang="cs-CZ" sz="100" i="1" dirty="0" smtClean="0"/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Slovesné třídy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i="1" dirty="0" smtClean="0"/>
          </a:p>
          <a:p>
            <a:pPr marL="342900" indent="-342900">
              <a:buNone/>
            </a:pPr>
            <a:r>
              <a:rPr lang="cs-CZ" sz="1800" i="1" dirty="0" smtClean="0"/>
              <a:t>a) </a:t>
            </a:r>
            <a:r>
              <a:rPr lang="cs-CZ" sz="1800" b="1" i="1" u="sng" dirty="0" smtClean="0">
                <a:solidFill>
                  <a:srgbClr val="00B050"/>
                </a:solidFill>
              </a:rPr>
              <a:t>1. třída </a:t>
            </a:r>
            <a:r>
              <a:rPr lang="cs-CZ" sz="1800" i="1" u="sng" dirty="0" smtClean="0"/>
              <a:t>– zakončení </a:t>
            </a:r>
            <a:r>
              <a:rPr lang="cs-CZ" sz="1800" b="1" i="1" dirty="0" smtClean="0">
                <a:solidFill>
                  <a:srgbClr val="00B050"/>
                </a:solidFill>
              </a:rPr>
              <a:t>–e</a:t>
            </a:r>
            <a:r>
              <a:rPr lang="cs-CZ" sz="1800" b="1" i="1" dirty="0" smtClean="0"/>
              <a:t> </a:t>
            </a:r>
            <a:r>
              <a:rPr lang="cs-CZ" sz="1800" i="1" dirty="0" smtClean="0"/>
              <a:t>(bez n, j). 	Tvrdé vzory: nes</a:t>
            </a:r>
            <a:r>
              <a:rPr lang="cs-CZ" sz="1800" i="1" dirty="0" smtClean="0">
                <a:solidFill>
                  <a:srgbClr val="00B050"/>
                </a:solidFill>
              </a:rPr>
              <a:t>e</a:t>
            </a:r>
            <a:r>
              <a:rPr lang="cs-CZ" sz="1800" i="1" dirty="0" smtClean="0"/>
              <a:t>, ber</a:t>
            </a:r>
            <a:r>
              <a:rPr lang="cs-CZ" sz="1800" i="1" dirty="0" smtClean="0">
                <a:solidFill>
                  <a:srgbClr val="00B050"/>
                </a:solidFill>
              </a:rPr>
              <a:t>e</a:t>
            </a:r>
          </a:p>
          <a:p>
            <a:pPr marL="342900" indent="-342900">
              <a:buNone/>
            </a:pPr>
            <a:r>
              <a:rPr lang="cs-CZ" sz="1800" i="1" dirty="0" smtClean="0"/>
              <a:t>     					Měkké vzory: maž</a:t>
            </a:r>
            <a:r>
              <a:rPr lang="cs-CZ" sz="1800" i="1" dirty="0" smtClean="0">
                <a:solidFill>
                  <a:srgbClr val="00B050"/>
                </a:solidFill>
              </a:rPr>
              <a:t>e</a:t>
            </a:r>
            <a:r>
              <a:rPr lang="cs-CZ" sz="1800" i="1" dirty="0" smtClean="0"/>
              <a:t>, peč</a:t>
            </a:r>
            <a:r>
              <a:rPr lang="cs-CZ" sz="1800" i="1" dirty="0" smtClean="0">
                <a:solidFill>
                  <a:srgbClr val="00B050"/>
                </a:solidFill>
              </a:rPr>
              <a:t>e</a:t>
            </a:r>
            <a:r>
              <a:rPr lang="cs-CZ" sz="1800" i="1" dirty="0" smtClean="0"/>
              <a:t>, umř</a:t>
            </a:r>
            <a:r>
              <a:rPr lang="cs-CZ" sz="1800" i="1" dirty="0" smtClean="0">
                <a:solidFill>
                  <a:srgbClr val="00B050"/>
                </a:solidFill>
              </a:rPr>
              <a:t>e</a:t>
            </a:r>
          </a:p>
          <a:p>
            <a:pPr marL="342900" indent="-342900">
              <a:buNone/>
            </a:pPr>
            <a:endParaRPr lang="cs-CZ" sz="1800" i="1" dirty="0" smtClean="0">
              <a:solidFill>
                <a:srgbClr val="00B050"/>
              </a:solidFill>
            </a:endParaRPr>
          </a:p>
          <a:p>
            <a:pPr marL="342900" indent="-342900">
              <a:buNone/>
            </a:pPr>
            <a:r>
              <a:rPr lang="cs-CZ" sz="1800" i="1" dirty="0" smtClean="0"/>
              <a:t>b) </a:t>
            </a:r>
            <a:r>
              <a:rPr lang="cs-CZ" sz="1800" b="1" i="1" u="sng" dirty="0" smtClean="0">
                <a:solidFill>
                  <a:srgbClr val="00B050"/>
                </a:solidFill>
              </a:rPr>
              <a:t>2. třída </a:t>
            </a:r>
            <a:r>
              <a:rPr lang="cs-CZ" sz="1800" i="1" u="sng" dirty="0" smtClean="0"/>
              <a:t>– zakončení </a:t>
            </a:r>
            <a:r>
              <a:rPr lang="cs-CZ" sz="1800" b="1" i="1" dirty="0" smtClean="0">
                <a:solidFill>
                  <a:srgbClr val="00B050"/>
                </a:solidFill>
              </a:rPr>
              <a:t>–ne </a:t>
            </a:r>
            <a:r>
              <a:rPr lang="cs-CZ" sz="1800" i="1" dirty="0" smtClean="0"/>
              <a:t>		Vzory: tisk</a:t>
            </a:r>
            <a:r>
              <a:rPr lang="cs-CZ" sz="1800" i="1" dirty="0" smtClean="0">
                <a:solidFill>
                  <a:srgbClr val="00B050"/>
                </a:solidFill>
              </a:rPr>
              <a:t>ne</a:t>
            </a:r>
            <a:r>
              <a:rPr lang="cs-CZ" sz="1800" i="1" dirty="0" smtClean="0"/>
              <a:t>, mi</a:t>
            </a:r>
            <a:r>
              <a:rPr lang="cs-CZ" sz="1800" i="1" dirty="0" smtClean="0">
                <a:solidFill>
                  <a:srgbClr val="00B050"/>
                </a:solidFill>
              </a:rPr>
              <a:t>ne</a:t>
            </a:r>
            <a:r>
              <a:rPr lang="cs-CZ" sz="1800" i="1" dirty="0" smtClean="0"/>
              <a:t>, zač</a:t>
            </a:r>
            <a:r>
              <a:rPr lang="cs-CZ" sz="1800" i="1" dirty="0" smtClean="0">
                <a:solidFill>
                  <a:srgbClr val="00B050"/>
                </a:solidFill>
              </a:rPr>
              <a:t>ne</a:t>
            </a:r>
          </a:p>
          <a:p>
            <a:pPr marL="342900" indent="-342900">
              <a:buNone/>
            </a:pPr>
            <a:endParaRPr lang="cs-CZ" sz="1800" i="1" dirty="0" smtClean="0">
              <a:solidFill>
                <a:srgbClr val="00B050"/>
              </a:solidFill>
            </a:endParaRPr>
          </a:p>
          <a:p>
            <a:pPr marL="342900" indent="-342900">
              <a:buNone/>
            </a:pPr>
            <a:r>
              <a:rPr lang="cs-CZ" sz="1800" i="1" dirty="0" smtClean="0"/>
              <a:t>c) </a:t>
            </a:r>
            <a:r>
              <a:rPr lang="cs-CZ" sz="1800" b="1" i="1" u="sng" dirty="0" smtClean="0">
                <a:solidFill>
                  <a:srgbClr val="00B050"/>
                </a:solidFill>
              </a:rPr>
              <a:t>3. třída </a:t>
            </a:r>
            <a:r>
              <a:rPr lang="cs-CZ" sz="1800" i="1" u="sng" dirty="0" smtClean="0"/>
              <a:t>– zakončení </a:t>
            </a:r>
            <a:r>
              <a:rPr lang="cs-CZ" sz="1800" b="1" i="1" dirty="0" smtClean="0">
                <a:solidFill>
                  <a:srgbClr val="00B050"/>
                </a:solidFill>
              </a:rPr>
              <a:t>–je</a:t>
            </a:r>
            <a:r>
              <a:rPr lang="cs-CZ" sz="1800" i="1" dirty="0" smtClean="0"/>
              <a:t>		Vzory: kry</a:t>
            </a:r>
            <a:r>
              <a:rPr lang="cs-CZ" sz="1800" i="1" dirty="0" smtClean="0">
                <a:solidFill>
                  <a:srgbClr val="00B050"/>
                </a:solidFill>
              </a:rPr>
              <a:t>je</a:t>
            </a:r>
            <a:r>
              <a:rPr lang="cs-CZ" sz="1800" i="1" dirty="0" smtClean="0"/>
              <a:t>, kupu</a:t>
            </a:r>
            <a:r>
              <a:rPr lang="cs-CZ" sz="1800" i="1" dirty="0" smtClean="0">
                <a:solidFill>
                  <a:srgbClr val="00B050"/>
                </a:solidFill>
              </a:rPr>
              <a:t>je</a:t>
            </a:r>
          </a:p>
          <a:p>
            <a:pPr marL="342900" indent="-342900">
              <a:buNone/>
            </a:pPr>
            <a:endParaRPr lang="cs-CZ" sz="1800" i="1" dirty="0" smtClean="0">
              <a:solidFill>
                <a:srgbClr val="00B050"/>
              </a:solidFill>
            </a:endParaRPr>
          </a:p>
          <a:p>
            <a:pPr marL="342900" indent="-342900">
              <a:buNone/>
            </a:pPr>
            <a:r>
              <a:rPr lang="cs-CZ" sz="1800" i="1" dirty="0" smtClean="0"/>
              <a:t>d) </a:t>
            </a:r>
            <a:r>
              <a:rPr lang="cs-CZ" sz="1800" b="1" i="1" u="sng" dirty="0" smtClean="0">
                <a:solidFill>
                  <a:srgbClr val="00B050"/>
                </a:solidFill>
              </a:rPr>
              <a:t>4. třída </a:t>
            </a:r>
            <a:r>
              <a:rPr lang="cs-CZ" sz="1800" i="1" u="sng" dirty="0" smtClean="0"/>
              <a:t>– zakončení </a:t>
            </a:r>
            <a:r>
              <a:rPr lang="cs-CZ" sz="1800" b="1" i="1" dirty="0" smtClean="0">
                <a:solidFill>
                  <a:srgbClr val="00B050"/>
                </a:solidFill>
              </a:rPr>
              <a:t>–í</a:t>
            </a:r>
            <a:r>
              <a:rPr lang="cs-CZ" sz="1800" i="1" dirty="0" smtClean="0"/>
              <a:t>		Vzory: pros</a:t>
            </a:r>
            <a:r>
              <a:rPr lang="cs-CZ" sz="1800" i="1" dirty="0" smtClean="0">
                <a:solidFill>
                  <a:srgbClr val="00B050"/>
                </a:solidFill>
              </a:rPr>
              <a:t>í</a:t>
            </a:r>
            <a:r>
              <a:rPr lang="cs-CZ" sz="1800" i="1" dirty="0" smtClean="0"/>
              <a:t>, trp</a:t>
            </a:r>
            <a:r>
              <a:rPr lang="cs-CZ" sz="1800" i="1" dirty="0" smtClean="0">
                <a:solidFill>
                  <a:srgbClr val="00B050"/>
                </a:solidFill>
              </a:rPr>
              <a:t>í</a:t>
            </a:r>
            <a:r>
              <a:rPr lang="cs-CZ" sz="1800" i="1" dirty="0" smtClean="0"/>
              <a:t>, sáz</a:t>
            </a:r>
            <a:r>
              <a:rPr lang="cs-CZ" sz="1800" i="1" dirty="0" smtClean="0">
                <a:solidFill>
                  <a:srgbClr val="00B050"/>
                </a:solidFill>
              </a:rPr>
              <a:t>í</a:t>
            </a:r>
          </a:p>
          <a:p>
            <a:pPr marL="342900" indent="-342900">
              <a:buNone/>
            </a:pPr>
            <a:endParaRPr lang="cs-CZ" sz="1800" i="1" dirty="0" smtClean="0">
              <a:solidFill>
                <a:srgbClr val="00B050"/>
              </a:solidFill>
            </a:endParaRPr>
          </a:p>
          <a:p>
            <a:pPr marL="342900" indent="-342900">
              <a:buNone/>
            </a:pPr>
            <a:r>
              <a:rPr lang="cs-CZ" sz="1800" i="1" dirty="0" smtClean="0"/>
              <a:t>e)</a:t>
            </a:r>
            <a:r>
              <a:rPr lang="cs-CZ" sz="1800" b="1" i="1" dirty="0" smtClean="0">
                <a:solidFill>
                  <a:srgbClr val="00B050"/>
                </a:solidFill>
              </a:rPr>
              <a:t> </a:t>
            </a:r>
            <a:r>
              <a:rPr lang="cs-CZ" sz="1800" b="1" i="1" u="sng" dirty="0" smtClean="0">
                <a:solidFill>
                  <a:srgbClr val="00B050"/>
                </a:solidFill>
              </a:rPr>
              <a:t>5. třída </a:t>
            </a:r>
            <a:r>
              <a:rPr lang="cs-CZ" sz="1800" i="1" u="sng" dirty="0" smtClean="0"/>
              <a:t>– zakončení </a:t>
            </a:r>
            <a:r>
              <a:rPr lang="cs-CZ" sz="1800" b="1" i="1" dirty="0" smtClean="0">
                <a:solidFill>
                  <a:srgbClr val="00B050"/>
                </a:solidFill>
              </a:rPr>
              <a:t>–á</a:t>
            </a:r>
            <a:r>
              <a:rPr lang="cs-CZ" sz="1800" i="1" dirty="0" smtClean="0"/>
              <a:t>		Vzor: děl</a:t>
            </a:r>
            <a:r>
              <a:rPr lang="cs-CZ" sz="1800" i="1" dirty="0" smtClean="0">
                <a:solidFill>
                  <a:srgbClr val="00B050"/>
                </a:solidFill>
              </a:rPr>
              <a:t>á</a:t>
            </a:r>
          </a:p>
          <a:p>
            <a:pPr marL="342900" indent="-342900">
              <a:buNone/>
            </a:pPr>
            <a:endParaRPr lang="cs-CZ" sz="1800" i="1" dirty="0" smtClean="0"/>
          </a:p>
          <a:p>
            <a:pPr marL="342900" indent="-342900">
              <a:buNone/>
            </a:pPr>
            <a:endParaRPr lang="cs-CZ" sz="100" i="1" dirty="0" smtClean="0"/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Slovesa nepravidelná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Nelze zařadit ke slovesné třídě a vzoru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5" name="TextovéPole 14"/>
          <p:cNvSpPr txBox="1"/>
          <p:nvPr/>
        </p:nvSpPr>
        <p:spPr>
          <a:xfrm>
            <a:off x="1500166" y="3357562"/>
            <a:ext cx="6124177" cy="1200329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00B050"/>
                </a:solidFill>
              </a:rPr>
              <a:t>Být, vědět, chtít, jíst</a:t>
            </a:r>
          </a:p>
          <a:p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Zařaď ke slovesné třídě a vzoru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3143248"/>
          <a:ext cx="609600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Zametat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Cestovat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Prát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Ohradit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Uhádnout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Kvést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šeptat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3143248"/>
          <a:ext cx="609600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zametat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dělá</a:t>
                      </a:r>
                      <a:endParaRPr lang="cs-CZ" dirty="0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cestovat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kupuje</a:t>
                      </a:r>
                      <a:endParaRPr lang="cs-CZ" dirty="0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prát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bere</a:t>
                      </a:r>
                      <a:endParaRPr lang="cs-CZ" dirty="0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ohradit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prosí</a:t>
                      </a:r>
                      <a:endParaRPr lang="cs-CZ" dirty="0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uhádnout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tiskne</a:t>
                      </a:r>
                      <a:endParaRPr lang="cs-CZ" dirty="0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kvést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nese</a:t>
                      </a:r>
                      <a:endParaRPr lang="cs-CZ" dirty="0"/>
                    </a:p>
                  </a:txBody>
                  <a:tcPr/>
                </a:tc>
              </a:tr>
              <a:tr h="250786">
                <a:tc>
                  <a:txBody>
                    <a:bodyPr/>
                    <a:lstStyle/>
                    <a:p>
                      <a:r>
                        <a:rPr lang="cs-CZ" dirty="0" smtClean="0"/>
                        <a:t>šeptat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dělá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12998</TotalTime>
  <Words>158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Slovesné třídy</vt:lpstr>
      <vt:lpstr>Slovesné třídy</vt:lpstr>
      <vt:lpstr> Slovesa nepravidelná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364</cp:revision>
  <dcterms:created xsi:type="dcterms:W3CDTF">2011-09-28T13:19:40Z</dcterms:created>
  <dcterms:modified xsi:type="dcterms:W3CDTF">2012-04-03T18:48:36Z</dcterms:modified>
</cp:coreProperties>
</file>