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1" r:id="rId2"/>
    <p:sldId id="272" r:id="rId3"/>
    <p:sldId id="275" r:id="rId4"/>
    <p:sldId id="277" r:id="rId5"/>
    <p:sldId id="271" r:id="rId6"/>
    <p:sldId id="278" r:id="rId7"/>
    <p:sldId id="279" r:id="rId8"/>
    <p:sldId id="28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D28B3-428A-4C4F-8836-991341EA51A8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C3649-32F0-40F6-B4FB-B34B31F9B8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303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CE2299-DEEC-418C-B0EE-7E02467BB7C6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78F53D0-ED07-4631-80FA-669858AA137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581540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Marie Vališová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VY_32_INOVACE_3226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Souvětí souřadné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Významové poměry v souvětí souřadném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seznamuje žáka se stavbou souvětí souřadného.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rozliší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významové poměry mezi větami hlavními, provede grafické znázornění souvětí.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Souvětí souřadné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i="1" dirty="0" smtClean="0"/>
          </a:p>
          <a:p>
            <a:r>
              <a:rPr lang="cs-CZ" sz="2800" i="1" dirty="0" smtClean="0"/>
              <a:t>Obsahuje 2 a více vět hlavních, mluvnicky na sobě nezávislých</a:t>
            </a:r>
          </a:p>
          <a:p>
            <a:pPr>
              <a:buNone/>
            </a:pPr>
            <a:endParaRPr lang="cs-CZ" sz="2800" i="1" dirty="0" smtClean="0"/>
          </a:p>
          <a:p>
            <a:r>
              <a:rPr lang="cs-CZ" sz="2800" i="1" dirty="0" smtClean="0"/>
              <a:t>Věty spojeny:	a) souřadicími výrazy</a:t>
            </a:r>
          </a:p>
          <a:p>
            <a:pPr>
              <a:buNone/>
            </a:pPr>
            <a:r>
              <a:rPr lang="cs-CZ" sz="2800" i="1" dirty="0" smtClean="0"/>
              <a:t>				b) pouze odděleny čárkou</a:t>
            </a:r>
            <a:endParaRPr lang="cs-CZ" i="1" dirty="0" smtClean="0"/>
          </a:p>
          <a:p>
            <a:pPr>
              <a:buNone/>
            </a:pPr>
            <a:endParaRPr lang="cs-CZ" sz="2000" i="1" dirty="0" smtClean="0"/>
          </a:p>
          <a:p>
            <a:pPr marL="342900" indent="-342900">
              <a:buNone/>
            </a:pPr>
            <a:endParaRPr lang="cs-CZ" sz="1800" i="1" dirty="0" smtClean="0"/>
          </a:p>
          <a:p>
            <a:pPr marL="342900" indent="-342900">
              <a:buNone/>
            </a:pPr>
            <a:endParaRPr lang="cs-CZ" sz="100" i="1" dirty="0" smtClean="0"/>
          </a:p>
          <a:p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Druhy významových poměrů v souvětí souřadném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None/>
            </a:pPr>
            <a:r>
              <a:rPr lang="cs-CZ" sz="2000" b="1" i="1" dirty="0" smtClean="0"/>
              <a:t>1) Poměr slučovací </a:t>
            </a:r>
            <a:r>
              <a:rPr lang="cs-CZ" sz="3200" i="1" dirty="0" smtClean="0"/>
              <a:t>– </a:t>
            </a:r>
            <a:r>
              <a:rPr lang="cs-CZ" sz="2000" i="1" dirty="0" smtClean="0"/>
              <a:t>spojovací výrazy: a, i, též, také, ani, pak, potom, …..</a:t>
            </a:r>
          </a:p>
          <a:p>
            <a:pPr marL="342900" indent="-342900">
              <a:buNone/>
            </a:pPr>
            <a:endParaRPr lang="cs-CZ" sz="1800" i="1" dirty="0" smtClean="0"/>
          </a:p>
          <a:p>
            <a:pPr marL="342900" indent="-342900">
              <a:buAutoNum type="arabicParenR"/>
            </a:pPr>
            <a:endParaRPr lang="cs-CZ" sz="1800" i="1" dirty="0" smtClean="0"/>
          </a:p>
          <a:p>
            <a:pPr marL="342900" indent="-342900">
              <a:buAutoNum type="arabicParenR"/>
            </a:pPr>
            <a:endParaRPr lang="cs-CZ" sz="1800" i="1" dirty="0" smtClean="0"/>
          </a:p>
          <a:p>
            <a:pPr marL="342900" indent="-342900">
              <a:buNone/>
            </a:pPr>
            <a:r>
              <a:rPr lang="cs-CZ" sz="2000" b="1" i="1" dirty="0" smtClean="0"/>
              <a:t>2) Poměr stupňovací </a:t>
            </a:r>
            <a:r>
              <a:rPr lang="cs-CZ" sz="1800" i="1" dirty="0" smtClean="0"/>
              <a:t>– </a:t>
            </a:r>
            <a:r>
              <a:rPr lang="cs-CZ" sz="2000" i="1" dirty="0" smtClean="0"/>
              <a:t>spojovací výrazy: ba, </a:t>
            </a:r>
            <a:r>
              <a:rPr lang="cs-CZ" sz="2000" i="1" dirty="0" err="1" smtClean="0"/>
              <a:t>ba</a:t>
            </a:r>
            <a:r>
              <a:rPr lang="cs-CZ" sz="2000" i="1" dirty="0" smtClean="0"/>
              <a:t> i, ba ani, nejen – ale i, 		             nejen – nýbrž i, </a:t>
            </a:r>
            <a:r>
              <a:rPr lang="cs-CZ" sz="1800" i="1" dirty="0" smtClean="0"/>
              <a:t>…..</a:t>
            </a:r>
          </a:p>
          <a:p>
            <a:pPr marL="342900" indent="-342900">
              <a:buNone/>
            </a:pPr>
            <a:endParaRPr lang="cs-CZ" sz="1800" i="1" dirty="0" smtClean="0"/>
          </a:p>
          <a:p>
            <a:pPr marL="342900" indent="-342900">
              <a:buNone/>
            </a:pPr>
            <a:endParaRPr lang="cs-CZ" sz="1800" i="1" dirty="0" smtClean="0"/>
          </a:p>
          <a:p>
            <a:pPr marL="342900" indent="-342900">
              <a:buNone/>
            </a:pPr>
            <a:r>
              <a:rPr lang="cs-CZ" sz="2000" b="1" i="1" dirty="0" smtClean="0"/>
              <a:t>3) Poměr odporovací </a:t>
            </a:r>
            <a:r>
              <a:rPr lang="cs-CZ" sz="1800" i="1" dirty="0" smtClean="0"/>
              <a:t>– </a:t>
            </a:r>
            <a:r>
              <a:rPr lang="cs-CZ" sz="2000" i="1" dirty="0" smtClean="0"/>
              <a:t>spojovací výrazy: ale, avšak, leč, nýbrž, </a:t>
            </a:r>
          </a:p>
          <a:p>
            <a:pPr marL="342900" indent="-342900">
              <a:buNone/>
            </a:pPr>
            <a:r>
              <a:rPr lang="cs-CZ" sz="2000" i="1" dirty="0" smtClean="0"/>
              <a:t>			             sice – ale, …..</a:t>
            </a:r>
          </a:p>
          <a:p>
            <a:pPr marL="342900" indent="-342900">
              <a:buAutoNum type="arabicParenR"/>
            </a:pPr>
            <a:endParaRPr lang="cs-CZ" sz="1800" i="1" dirty="0" smtClean="0"/>
          </a:p>
          <a:p>
            <a:pPr marL="342900" indent="-342900">
              <a:buNone/>
            </a:pPr>
            <a:endParaRPr lang="cs-CZ" sz="100" i="1" dirty="0" smtClean="0"/>
          </a:p>
          <a:p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sp>
        <p:nvSpPr>
          <p:cNvPr id="4" name="Plus 3"/>
          <p:cNvSpPr/>
          <p:nvPr/>
        </p:nvSpPr>
        <p:spPr>
          <a:xfrm>
            <a:off x="4357686" y="2571744"/>
            <a:ext cx="500066" cy="42862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571868" y="3000372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Grafické znázornění</a:t>
            </a:r>
            <a:endParaRPr lang="cs-CZ" dirty="0">
              <a:solidFill>
                <a:srgbClr val="0070C0"/>
              </a:solidFill>
            </a:endParaRPr>
          </a:p>
        </p:txBody>
      </p:sp>
      <p:cxnSp>
        <p:nvCxnSpPr>
          <p:cNvPr id="7" name="Pravoúhlá spojovací čára 6"/>
          <p:cNvCxnSpPr/>
          <p:nvPr/>
        </p:nvCxnSpPr>
        <p:spPr>
          <a:xfrm rot="5400000" flipH="1" flipV="1">
            <a:off x="4452641" y="4262739"/>
            <a:ext cx="357190" cy="261348"/>
          </a:xfrm>
          <a:prstGeom prst="bentConnector3">
            <a:avLst>
              <a:gd name="adj1" fmla="val 50000"/>
            </a:avLst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643306" y="4572008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Grafické znázornění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3" name="Násobení 12"/>
          <p:cNvSpPr/>
          <p:nvPr/>
        </p:nvSpPr>
        <p:spPr>
          <a:xfrm>
            <a:off x="4429124" y="5715016"/>
            <a:ext cx="500066" cy="4286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3714744" y="6143644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Grafické znázornění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Druhy významových poměrů v souvětí souřadném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None/>
            </a:pPr>
            <a:endParaRPr lang="cs-CZ" sz="1800" i="1" dirty="0" smtClean="0"/>
          </a:p>
          <a:p>
            <a:pPr marL="342900" indent="-342900">
              <a:buNone/>
            </a:pPr>
            <a:r>
              <a:rPr lang="cs-CZ" sz="2000" b="1" i="1" dirty="0" smtClean="0"/>
              <a:t>4) Poměr vylučovací </a:t>
            </a:r>
            <a:r>
              <a:rPr lang="cs-CZ" sz="2000" i="1" dirty="0" smtClean="0"/>
              <a:t>– spojovací výrazy: nebo, anebo, buď – nebo, </a:t>
            </a:r>
          </a:p>
          <a:p>
            <a:pPr marL="342900" indent="-342900">
              <a:buNone/>
            </a:pPr>
            <a:r>
              <a:rPr lang="cs-CZ" sz="2000" i="1" dirty="0" smtClean="0"/>
              <a:t>			            zdali – či, …..</a:t>
            </a:r>
          </a:p>
          <a:p>
            <a:pPr marL="342900" indent="-342900">
              <a:buAutoNum type="arabicParenR"/>
            </a:pPr>
            <a:endParaRPr lang="cs-CZ" sz="1800" i="1" dirty="0" smtClean="0"/>
          </a:p>
          <a:p>
            <a:pPr marL="342900" indent="-342900">
              <a:buNone/>
            </a:pPr>
            <a:endParaRPr lang="cs-CZ" sz="2000" b="1" i="1" dirty="0" smtClean="0"/>
          </a:p>
          <a:p>
            <a:pPr marL="342900" indent="-342900">
              <a:buNone/>
            </a:pPr>
            <a:r>
              <a:rPr lang="cs-CZ" sz="2000" b="1" i="1" dirty="0" smtClean="0"/>
              <a:t>5) Poměr příčinný </a:t>
            </a:r>
            <a:r>
              <a:rPr lang="cs-CZ" sz="1800" i="1" dirty="0" smtClean="0"/>
              <a:t>– </a:t>
            </a:r>
            <a:r>
              <a:rPr lang="cs-CZ" sz="2000" i="1" dirty="0" smtClean="0"/>
              <a:t>spojovací výrazy: neboť, vždyť, totiž</a:t>
            </a:r>
          </a:p>
          <a:p>
            <a:pPr marL="342900" indent="-342900">
              <a:buNone/>
            </a:pPr>
            <a:endParaRPr lang="cs-CZ" sz="2000" i="1" dirty="0" smtClean="0"/>
          </a:p>
          <a:p>
            <a:pPr marL="342900" indent="-342900">
              <a:buAutoNum type="arabicParenR"/>
            </a:pPr>
            <a:endParaRPr lang="cs-CZ" sz="1800" i="1" dirty="0" smtClean="0"/>
          </a:p>
          <a:p>
            <a:pPr marL="342900" indent="-342900">
              <a:buNone/>
            </a:pPr>
            <a:endParaRPr lang="cs-CZ" sz="1800" i="1" dirty="0" smtClean="0"/>
          </a:p>
          <a:p>
            <a:pPr marL="342900" indent="-342900">
              <a:buNone/>
            </a:pPr>
            <a:r>
              <a:rPr lang="cs-CZ" sz="2000" b="1" i="1" dirty="0" smtClean="0"/>
              <a:t>6) Poměr důsledkový </a:t>
            </a:r>
            <a:r>
              <a:rPr lang="cs-CZ" sz="1800" i="1" dirty="0" smtClean="0"/>
              <a:t>– </a:t>
            </a:r>
            <a:r>
              <a:rPr lang="cs-CZ" sz="2000" i="1" dirty="0" smtClean="0"/>
              <a:t>spojovací výrazy: proto, a proto, tedy, tudíž, </a:t>
            </a:r>
          </a:p>
          <a:p>
            <a:pPr marL="342900" indent="-342900">
              <a:buNone/>
            </a:pPr>
            <a:r>
              <a:rPr lang="cs-CZ" sz="2000" i="1" dirty="0" smtClean="0"/>
              <a:t>			             a tak, …..</a:t>
            </a:r>
          </a:p>
          <a:p>
            <a:pPr marL="342900" indent="-342900">
              <a:buNone/>
            </a:pPr>
            <a:endParaRPr lang="cs-CZ" sz="100" i="1" dirty="0" smtClean="0"/>
          </a:p>
          <a:p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428992" y="3429000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Grafické znázornění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2" name="Volný tvar 11"/>
          <p:cNvSpPr/>
          <p:nvPr/>
        </p:nvSpPr>
        <p:spPr>
          <a:xfrm>
            <a:off x="4201064" y="3071810"/>
            <a:ext cx="442374" cy="355753"/>
          </a:xfrm>
          <a:custGeom>
            <a:avLst/>
            <a:gdLst>
              <a:gd name="connsiteX0" fmla="*/ 0 w 357996"/>
              <a:gd name="connsiteY0" fmla="*/ 27317 h 314865"/>
              <a:gd name="connsiteX1" fmla="*/ 215661 w 357996"/>
              <a:gd name="connsiteY1" fmla="*/ 311989 h 314865"/>
              <a:gd name="connsiteX2" fmla="*/ 336430 w 357996"/>
              <a:gd name="connsiteY2" fmla="*/ 44570 h 314865"/>
              <a:gd name="connsiteX3" fmla="*/ 345057 w 357996"/>
              <a:gd name="connsiteY3" fmla="*/ 44570 h 314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996" h="314865">
                <a:moveTo>
                  <a:pt x="0" y="27317"/>
                </a:moveTo>
                <a:cubicBezTo>
                  <a:pt x="79794" y="168215"/>
                  <a:pt x="159589" y="309113"/>
                  <a:pt x="215661" y="311989"/>
                </a:cubicBezTo>
                <a:cubicBezTo>
                  <a:pt x="271733" y="314865"/>
                  <a:pt x="314864" y="89140"/>
                  <a:pt x="336430" y="44570"/>
                </a:cubicBezTo>
                <a:cubicBezTo>
                  <a:pt x="357996" y="0"/>
                  <a:pt x="322053" y="81951"/>
                  <a:pt x="345057" y="44570"/>
                </a:cubicBezTo>
              </a:path>
            </a:pathLst>
          </a:cu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4286248" y="4286256"/>
            <a:ext cx="571504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eva 13"/>
          <p:cNvSpPr/>
          <p:nvPr/>
        </p:nvSpPr>
        <p:spPr>
          <a:xfrm>
            <a:off x="4214810" y="5929330"/>
            <a:ext cx="571504" cy="3571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571868" y="4714884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Grafické znázornění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4744" y="6286520"/>
            <a:ext cx="219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Grafické znázornění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Graficky znázorni a označ významové poměry mezi větami</a:t>
            </a:r>
          </a:p>
          <a:p>
            <a:pPr>
              <a:buNone/>
            </a:pPr>
            <a:endParaRPr lang="cs-CZ" i="1" dirty="0" smtClean="0"/>
          </a:p>
          <a:p>
            <a:pPr marL="514350" indent="-514350">
              <a:buAutoNum type="arabicPeriod"/>
            </a:pPr>
            <a:r>
              <a:rPr lang="cs-CZ" i="1" dirty="0" smtClean="0"/>
              <a:t>U moře se děti zotavily a rodiče si odpočinuli.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Zeměpis už umím,ale matematiku se budu ještě učit.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Všechno mi vysvětlil, ba i smlouvu se mnou sepsal.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Čas rychle utíká, dopřejme si tedy občas chvíli klidu.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Máš naspěch, nebo na mě můžeš počkat?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Květiny uschly, neboť neměly vláhu.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571472" y="3000372"/>
            <a:ext cx="77153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i="1" dirty="0" smtClean="0"/>
              <a:t>1. U moře se děti zotavily a rodiče si odpočinuli.</a:t>
            </a:r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514350" indent="-514350">
              <a:buNone/>
            </a:pPr>
            <a:r>
              <a:rPr lang="cs-CZ" i="1" dirty="0" smtClean="0"/>
              <a:t>2. Zeměpis už umím,ale matematiku se budu ještě učit.</a:t>
            </a:r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i="1" dirty="0" smtClean="0"/>
              <a:t>3. Všechno mi vysvětlil, ba i smlouvu se mnou sepsal.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286116" y="2071678"/>
            <a:ext cx="706412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1.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00562" y="2071678"/>
            <a:ext cx="697627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2.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8" name="Plus 7"/>
          <p:cNvSpPr/>
          <p:nvPr/>
        </p:nvSpPr>
        <p:spPr>
          <a:xfrm>
            <a:off x="4071934" y="2071678"/>
            <a:ext cx="357190" cy="35719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571736" y="3500438"/>
            <a:ext cx="706412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1.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9058" y="3500438"/>
            <a:ext cx="697627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2.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1" name="Násobení 10"/>
          <p:cNvSpPr/>
          <p:nvPr/>
        </p:nvSpPr>
        <p:spPr>
          <a:xfrm>
            <a:off x="3428992" y="3500438"/>
            <a:ext cx="428628" cy="35719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714612" y="4929198"/>
            <a:ext cx="706412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1.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43372" y="4929198"/>
            <a:ext cx="697627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2.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cxnSp>
        <p:nvCxnSpPr>
          <p:cNvPr id="14" name="Pravoúhlá spojovací čára 13"/>
          <p:cNvCxnSpPr/>
          <p:nvPr/>
        </p:nvCxnSpPr>
        <p:spPr>
          <a:xfrm rot="5400000" flipH="1" flipV="1">
            <a:off x="3595385" y="4977119"/>
            <a:ext cx="357190" cy="261348"/>
          </a:xfrm>
          <a:prstGeom prst="bentConnector3">
            <a:avLst>
              <a:gd name="adj1" fmla="val 50000"/>
            </a:avLst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i="1" dirty="0" smtClean="0"/>
              <a:t>4. Čas rychle utíká, dopřejme si tedy občas chvíli klidu.</a:t>
            </a:r>
          </a:p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i="1" dirty="0" smtClean="0"/>
              <a:t>5. Máš naspěch, nebo na mě můžeš počkat?</a:t>
            </a:r>
          </a:p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endParaRPr lang="cs-CZ" i="1" dirty="0" smtClean="0"/>
          </a:p>
          <a:p>
            <a:pPr marL="514350" indent="-514350">
              <a:buNone/>
            </a:pPr>
            <a:r>
              <a:rPr lang="cs-CZ" i="1" dirty="0" smtClean="0"/>
              <a:t>6. Květiny uschly, neboť neměly vláhu.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000232" y="2000240"/>
            <a:ext cx="706412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1.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00430" y="2000240"/>
            <a:ext cx="697627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2.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2786050" y="2000240"/>
            <a:ext cx="571504" cy="3571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785918" y="3500438"/>
            <a:ext cx="706412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1.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57554" y="3500438"/>
            <a:ext cx="697627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2.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9" name="Volný tvar 8"/>
          <p:cNvSpPr/>
          <p:nvPr/>
        </p:nvSpPr>
        <p:spPr>
          <a:xfrm>
            <a:off x="2714612" y="3500438"/>
            <a:ext cx="442374" cy="355753"/>
          </a:xfrm>
          <a:custGeom>
            <a:avLst/>
            <a:gdLst>
              <a:gd name="connsiteX0" fmla="*/ 0 w 357996"/>
              <a:gd name="connsiteY0" fmla="*/ 27317 h 314865"/>
              <a:gd name="connsiteX1" fmla="*/ 215661 w 357996"/>
              <a:gd name="connsiteY1" fmla="*/ 311989 h 314865"/>
              <a:gd name="connsiteX2" fmla="*/ 336430 w 357996"/>
              <a:gd name="connsiteY2" fmla="*/ 44570 h 314865"/>
              <a:gd name="connsiteX3" fmla="*/ 345057 w 357996"/>
              <a:gd name="connsiteY3" fmla="*/ 44570 h 314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996" h="314865">
                <a:moveTo>
                  <a:pt x="0" y="27317"/>
                </a:moveTo>
                <a:cubicBezTo>
                  <a:pt x="79794" y="168215"/>
                  <a:pt x="159589" y="309113"/>
                  <a:pt x="215661" y="311989"/>
                </a:cubicBezTo>
                <a:cubicBezTo>
                  <a:pt x="271733" y="314865"/>
                  <a:pt x="314864" y="89140"/>
                  <a:pt x="336430" y="44570"/>
                </a:cubicBezTo>
                <a:cubicBezTo>
                  <a:pt x="357996" y="0"/>
                  <a:pt x="322053" y="81951"/>
                  <a:pt x="345057" y="44570"/>
                </a:cubicBezTo>
              </a:path>
            </a:pathLst>
          </a:cu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643042" y="4857760"/>
            <a:ext cx="706412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1.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14678" y="4857760"/>
            <a:ext cx="697627" cy="369332"/>
          </a:xfrm>
          <a:prstGeom prst="rect">
            <a:avLst/>
          </a:prstGeom>
          <a:noFill/>
          <a:ln w="31750">
            <a:solidFill>
              <a:schemeClr val="accent1">
                <a:shade val="50000"/>
                <a:satMod val="103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  <a:latin typeface="+mj-lt"/>
              </a:rPr>
              <a:t>2. VH</a:t>
            </a:r>
            <a:endParaRPr lang="cs-CZ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2500298" y="4857760"/>
            <a:ext cx="571504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i="1" dirty="0" smtClean="0"/>
          </a:p>
          <a:p>
            <a:pPr marL="514350" indent="-514350"/>
            <a:r>
              <a:rPr lang="cs-CZ" i="1" dirty="0" smtClean="0"/>
              <a:t>Archiv autora</a:t>
            </a:r>
          </a:p>
          <a:p>
            <a:pPr>
              <a:buNone/>
            </a:pPr>
            <a:endParaRPr lang="cs-CZ" i="1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13052</TotalTime>
  <Words>339</Words>
  <Application>Microsoft Office PowerPoint</Application>
  <PresentationFormat>Předvádění na obrazovce (4:3)</PresentationFormat>
  <Paragraphs>108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Souvětí souřadné</vt:lpstr>
      <vt:lpstr>Druhy významových poměrů v souvětí souřadném</vt:lpstr>
      <vt:lpstr>Druhy významových poměrů v souvětí souřadném</vt:lpstr>
      <vt:lpstr>Cvičení</vt:lpstr>
      <vt:lpstr>Řešení</vt:lpstr>
      <vt:lpstr>Řešení</vt:lpstr>
      <vt:lpstr>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Lksdfjsdfůhfůsdhasdfůh ů dfhsdfůhsdfůh</dc:title>
  <dc:creator>Počítač</dc:creator>
  <cp:lastModifiedBy>ZSTREBON</cp:lastModifiedBy>
  <cp:revision>379</cp:revision>
  <dcterms:created xsi:type="dcterms:W3CDTF">2011-09-28T13:19:40Z</dcterms:created>
  <dcterms:modified xsi:type="dcterms:W3CDTF">2012-04-03T18:49:11Z</dcterms:modified>
</cp:coreProperties>
</file>