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1" r:id="rId2"/>
    <p:sldId id="272" r:id="rId3"/>
    <p:sldId id="275" r:id="rId4"/>
    <p:sldId id="280" r:id="rId5"/>
    <p:sldId id="277" r:id="rId6"/>
    <p:sldId id="281" r:id="rId7"/>
    <p:sldId id="271" r:id="rId8"/>
    <p:sldId id="282" r:id="rId9"/>
    <p:sldId id="283" r:id="rId10"/>
    <p:sldId id="284" r:id="rId11"/>
    <p:sldId id="28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817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195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870280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VY_32_INOVACE_3227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Slovesný vid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Slovesný vid dokonavý a nedokonavý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žáka s kategorií slovesného vidu.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rozliší v textu slovesa vidu dokonavého a nedokonavého.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i="1" dirty="0" smtClean="0"/>
          </a:p>
          <a:p>
            <a:r>
              <a:rPr lang="cs-CZ" sz="3200" i="1" dirty="0" smtClean="0"/>
              <a:t>Rozlišujeme:	</a:t>
            </a:r>
            <a:r>
              <a:rPr lang="cs-CZ" sz="2800" i="1" dirty="0" smtClean="0"/>
              <a:t>a) slovesný vid</a:t>
            </a:r>
            <a:r>
              <a:rPr lang="cs-CZ" sz="2800" i="1" dirty="0" smtClean="0">
                <a:solidFill>
                  <a:srgbClr val="00B050"/>
                </a:solidFill>
              </a:rPr>
              <a:t> dokonavý (D)</a:t>
            </a:r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r>
              <a:rPr lang="cs-CZ" sz="2800" i="1" dirty="0" smtClean="0"/>
              <a:t>				b) slovesný vid</a:t>
            </a:r>
            <a:r>
              <a:rPr lang="cs-CZ" sz="2800" i="1" dirty="0" smtClean="0">
                <a:solidFill>
                  <a:srgbClr val="00B050"/>
                </a:solidFill>
              </a:rPr>
              <a:t> nedokonavý (N)</a:t>
            </a:r>
            <a:endParaRPr lang="cs-CZ" sz="2400" i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2000" i="1" dirty="0" smtClean="0"/>
          </a:p>
          <a:p>
            <a:pPr marL="342900" indent="-342900">
              <a:buNone/>
            </a:pPr>
            <a:endParaRPr lang="cs-CZ" sz="1800" i="1" dirty="0" smtClean="0"/>
          </a:p>
          <a:p>
            <a:pPr marL="342900" indent="-342900">
              <a:buNone/>
            </a:pPr>
            <a:endParaRPr lang="cs-CZ" sz="100" i="1" dirty="0" smtClean="0"/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Slovesný vid nedokonavý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Označuje </a:t>
            </a:r>
            <a:r>
              <a:rPr lang="cs-CZ" dirty="0" smtClean="0">
                <a:solidFill>
                  <a:srgbClr val="00B050"/>
                </a:solidFill>
              </a:rPr>
              <a:t>děj neohraničený</a:t>
            </a:r>
            <a:r>
              <a:rPr lang="cs-CZ" dirty="0" smtClean="0"/>
              <a:t>, stále probíhající v čase: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a)minulém - </a:t>
            </a:r>
            <a:r>
              <a:rPr lang="cs-CZ" dirty="0" smtClean="0">
                <a:solidFill>
                  <a:srgbClr val="00B050"/>
                </a:solidFill>
              </a:rPr>
              <a:t>četl</a:t>
            </a:r>
          </a:p>
          <a:p>
            <a:pPr>
              <a:buNone/>
            </a:pPr>
            <a:r>
              <a:rPr lang="cs-CZ" dirty="0" smtClean="0"/>
              <a:t>b)přítomném - </a:t>
            </a:r>
            <a:r>
              <a:rPr lang="cs-CZ" dirty="0" smtClean="0">
                <a:solidFill>
                  <a:srgbClr val="00B050"/>
                </a:solidFill>
              </a:rPr>
              <a:t>čte</a:t>
            </a:r>
          </a:p>
          <a:p>
            <a:pPr>
              <a:buNone/>
            </a:pPr>
            <a:r>
              <a:rPr lang="cs-CZ" dirty="0" smtClean="0"/>
              <a:t>c)budoucím – </a:t>
            </a:r>
            <a:r>
              <a:rPr lang="cs-CZ" dirty="0" smtClean="0">
                <a:solidFill>
                  <a:srgbClr val="00B050"/>
                </a:solidFill>
              </a:rPr>
              <a:t>bude číst</a:t>
            </a:r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Slovesný vid dokonavý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Označuje </a:t>
            </a:r>
            <a:r>
              <a:rPr lang="cs-CZ" dirty="0" smtClean="0">
                <a:solidFill>
                  <a:srgbClr val="00B050"/>
                </a:solidFill>
              </a:rPr>
              <a:t>děj ohraničený</a:t>
            </a:r>
            <a:r>
              <a:rPr lang="cs-CZ" dirty="0" smtClean="0"/>
              <a:t> jen v čase: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a)minulém – </a:t>
            </a:r>
            <a:r>
              <a:rPr lang="cs-CZ" dirty="0" smtClean="0">
                <a:solidFill>
                  <a:srgbClr val="00B050"/>
                </a:solidFill>
              </a:rPr>
              <a:t>přečetl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b)budoucím – </a:t>
            </a:r>
            <a:r>
              <a:rPr lang="cs-CZ" dirty="0" smtClean="0">
                <a:solidFill>
                  <a:srgbClr val="00B050"/>
                </a:solidFill>
              </a:rPr>
              <a:t>přečte</a:t>
            </a:r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Vidové dvojice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Slovesa vidu nedokonavého a dokonavého tvoří vidové dvojice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Příklady:	nést </a:t>
            </a:r>
            <a:r>
              <a:rPr lang="cs-CZ" b="1" i="1" dirty="0" smtClean="0">
                <a:solidFill>
                  <a:srgbClr val="00B050"/>
                </a:solidFill>
              </a:rPr>
              <a:t>(N) </a:t>
            </a:r>
            <a:r>
              <a:rPr lang="cs-CZ" i="1" dirty="0" smtClean="0"/>
              <a:t>– přinést </a:t>
            </a:r>
            <a:r>
              <a:rPr lang="cs-CZ" b="1" i="1" dirty="0" smtClean="0">
                <a:solidFill>
                  <a:srgbClr val="00B050"/>
                </a:solidFill>
              </a:rPr>
              <a:t>(D)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B050"/>
                </a:solidFill>
              </a:rPr>
              <a:t>			</a:t>
            </a:r>
            <a:r>
              <a:rPr lang="cs-CZ" i="1" dirty="0" smtClean="0"/>
              <a:t>říci</a:t>
            </a:r>
            <a:r>
              <a:rPr lang="cs-CZ" b="1" i="1" dirty="0" smtClean="0">
                <a:solidFill>
                  <a:srgbClr val="00B050"/>
                </a:solidFill>
              </a:rPr>
              <a:t> (D) – </a:t>
            </a:r>
            <a:r>
              <a:rPr lang="cs-CZ" i="1" dirty="0" smtClean="0"/>
              <a:t>říkat</a:t>
            </a:r>
            <a:r>
              <a:rPr lang="cs-CZ" b="1" i="1" dirty="0" smtClean="0">
                <a:solidFill>
                  <a:srgbClr val="00B050"/>
                </a:solidFill>
              </a:rPr>
              <a:t> (N)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B050"/>
                </a:solidFill>
              </a:rPr>
              <a:t>			</a:t>
            </a:r>
            <a:r>
              <a:rPr lang="cs-CZ" i="1" dirty="0" smtClean="0"/>
              <a:t>psát</a:t>
            </a:r>
            <a:r>
              <a:rPr lang="cs-CZ" b="1" i="1" dirty="0" smtClean="0">
                <a:solidFill>
                  <a:srgbClr val="00B050"/>
                </a:solidFill>
              </a:rPr>
              <a:t> (N) – </a:t>
            </a:r>
            <a:r>
              <a:rPr lang="cs-CZ" i="1" dirty="0" smtClean="0"/>
              <a:t>napsat</a:t>
            </a:r>
            <a:r>
              <a:rPr lang="cs-CZ" b="1" i="1" dirty="0" smtClean="0">
                <a:solidFill>
                  <a:srgbClr val="00B050"/>
                </a:solidFill>
              </a:rPr>
              <a:t> (D)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Obouvidová slovesa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Slovesa vidu dokonavého i nedokonavého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			</a:t>
            </a:r>
            <a:endParaRPr lang="cs-CZ" b="1" i="1" dirty="0" smtClean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7224" y="3143248"/>
            <a:ext cx="392909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dirty="0" smtClean="0">
                <a:solidFill>
                  <a:srgbClr val="00B050"/>
                </a:solidFill>
              </a:rPr>
              <a:t>jmenovat</a:t>
            </a:r>
          </a:p>
          <a:p>
            <a:r>
              <a:rPr lang="cs-CZ" sz="3200" dirty="0" smtClean="0"/>
              <a:t>- </a:t>
            </a:r>
            <a:r>
              <a:rPr lang="cs-CZ" sz="3200" dirty="0" smtClean="0">
                <a:solidFill>
                  <a:srgbClr val="00B050"/>
                </a:solidFill>
              </a:rPr>
              <a:t>obětovat</a:t>
            </a:r>
          </a:p>
          <a:p>
            <a:r>
              <a:rPr lang="cs-CZ" sz="3200" dirty="0" smtClean="0"/>
              <a:t>- </a:t>
            </a:r>
            <a:r>
              <a:rPr lang="cs-CZ" sz="3200" dirty="0" smtClean="0">
                <a:solidFill>
                  <a:srgbClr val="00B050"/>
                </a:solidFill>
              </a:rPr>
              <a:t>absolvovat</a:t>
            </a:r>
          </a:p>
          <a:p>
            <a:r>
              <a:rPr lang="cs-CZ" sz="3200" dirty="0" smtClean="0"/>
              <a:t>- </a:t>
            </a:r>
            <a:r>
              <a:rPr lang="cs-CZ" sz="3200" dirty="0" smtClean="0">
                <a:solidFill>
                  <a:srgbClr val="00B050"/>
                </a:solidFill>
              </a:rPr>
              <a:t>věnovat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Urči u slovesa slovesný vid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Vidět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Vdát se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Dávat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Odnášet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Zpívat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Vyrobit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Sednout si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71472" y="2643182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Urči u slovesa slovesný vid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Vidět </a:t>
            </a:r>
            <a:r>
              <a:rPr lang="cs-CZ" b="1" i="1" dirty="0" smtClean="0">
                <a:solidFill>
                  <a:srgbClr val="00B050"/>
                </a:solidFill>
              </a:rPr>
              <a:t>(N)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Vdát se </a:t>
            </a:r>
            <a:r>
              <a:rPr lang="cs-CZ" b="1" i="1" dirty="0" smtClean="0">
                <a:solidFill>
                  <a:srgbClr val="00B050"/>
                </a:solidFill>
              </a:rPr>
              <a:t>(D)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Dávat </a:t>
            </a:r>
            <a:r>
              <a:rPr lang="cs-CZ" b="1" i="1" dirty="0" smtClean="0">
                <a:solidFill>
                  <a:srgbClr val="00B050"/>
                </a:solidFill>
              </a:rPr>
              <a:t>(N)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Odnášet </a:t>
            </a:r>
            <a:r>
              <a:rPr lang="cs-CZ" b="1" i="1" dirty="0" smtClean="0">
                <a:solidFill>
                  <a:srgbClr val="00B050"/>
                </a:solidFill>
              </a:rPr>
              <a:t>(N)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Zpívat </a:t>
            </a:r>
            <a:r>
              <a:rPr lang="cs-CZ" b="1" i="1" dirty="0" smtClean="0">
                <a:solidFill>
                  <a:srgbClr val="00B050"/>
                </a:solidFill>
              </a:rPr>
              <a:t>(N)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Vyrobit </a:t>
            </a:r>
            <a:r>
              <a:rPr lang="cs-CZ" b="1" i="1" dirty="0" smtClean="0">
                <a:solidFill>
                  <a:srgbClr val="00B050"/>
                </a:solidFill>
              </a:rPr>
              <a:t>(D)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Sednout si </a:t>
            </a:r>
            <a:r>
              <a:rPr lang="cs-CZ" b="1" i="1" dirty="0" smtClean="0">
                <a:solidFill>
                  <a:srgbClr val="00B050"/>
                </a:solidFill>
              </a:rPr>
              <a:t>(D)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71472" y="2643182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Označ slovesný vid a doplň sloveso opačného vidu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Mýt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Pozvat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Kreslit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Psát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Skočit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Učit se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Smát se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71472" y="2643182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Označ slovesný vid a doplň sloveso opačného vidu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Mýt </a:t>
            </a:r>
            <a:r>
              <a:rPr lang="cs-CZ" i="1" dirty="0" smtClean="0">
                <a:solidFill>
                  <a:srgbClr val="00B050"/>
                </a:solidFill>
              </a:rPr>
              <a:t>(N) – umýt (D)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Pozvat </a:t>
            </a:r>
            <a:r>
              <a:rPr lang="cs-CZ" i="1" dirty="0" smtClean="0">
                <a:solidFill>
                  <a:srgbClr val="00B050"/>
                </a:solidFill>
              </a:rPr>
              <a:t>(D) – zvát (N)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Kreslit </a:t>
            </a:r>
            <a:r>
              <a:rPr lang="cs-CZ" i="1" dirty="0" smtClean="0">
                <a:solidFill>
                  <a:srgbClr val="00B050"/>
                </a:solidFill>
              </a:rPr>
              <a:t>(N) – nakreslit (D)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Psát </a:t>
            </a:r>
            <a:r>
              <a:rPr lang="cs-CZ" i="1" dirty="0" smtClean="0">
                <a:solidFill>
                  <a:srgbClr val="00B050"/>
                </a:solidFill>
              </a:rPr>
              <a:t>(N) – napsat (D)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Skočit </a:t>
            </a:r>
            <a:r>
              <a:rPr lang="cs-CZ" i="1" dirty="0" smtClean="0">
                <a:solidFill>
                  <a:srgbClr val="00B050"/>
                </a:solidFill>
              </a:rPr>
              <a:t>(D) – skákat (N)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Učit se </a:t>
            </a:r>
            <a:r>
              <a:rPr lang="cs-CZ" i="1" dirty="0" smtClean="0">
                <a:solidFill>
                  <a:srgbClr val="00B050"/>
                </a:solidFill>
              </a:rPr>
              <a:t>(N) – naučit se (D)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Smát se </a:t>
            </a:r>
            <a:r>
              <a:rPr lang="cs-CZ" i="1" dirty="0" smtClean="0">
                <a:solidFill>
                  <a:srgbClr val="00B050"/>
                </a:solidFill>
              </a:rPr>
              <a:t>(N) – zasmát se (D)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71472" y="2643182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20288</TotalTime>
  <Words>276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Slovesný vid</vt:lpstr>
      <vt:lpstr>Slovesný vid nedokonavý</vt:lpstr>
      <vt:lpstr>Slovesný vid dokonavý</vt:lpstr>
      <vt:lpstr>Vidové dvojice</vt:lpstr>
      <vt:lpstr>Obouvidová slovesa</vt:lpstr>
      <vt:lpstr>Cvičení</vt:lpstr>
      <vt:lpstr>Řešení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388</cp:revision>
  <dcterms:created xsi:type="dcterms:W3CDTF">2011-09-28T13:19:40Z</dcterms:created>
  <dcterms:modified xsi:type="dcterms:W3CDTF">2012-04-03T18:49:48Z</dcterms:modified>
</cp:coreProperties>
</file>