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1" r:id="rId2"/>
    <p:sldId id="272" r:id="rId3"/>
    <p:sldId id="275" r:id="rId4"/>
    <p:sldId id="285" r:id="rId5"/>
    <p:sldId id="280" r:id="rId6"/>
    <p:sldId id="271" r:id="rId7"/>
    <p:sldId id="286" r:id="rId8"/>
    <p:sldId id="28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817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D28B3-428A-4C4F-8836-991341EA51A8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9C3649-32F0-40F6-B4FB-B34B31F9B8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119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CE2299-DEEC-418C-B0EE-7E02467BB7C6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78F53D0-ED07-4631-80FA-669858AA137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2504957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Marie Vališová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VY_32_INOVACE_3228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Rozvíjející větné členy - přívlastek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Přívlastek shodný a neshodný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žáky s druhy přívlastků.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označí v textu přívlastek, rozliší a zdůvodní, zda jde o přívlastek shodný či neshodný.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Přívlastek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i="1" dirty="0" smtClean="0"/>
          </a:p>
          <a:p>
            <a:r>
              <a:rPr lang="cs-CZ" sz="3200" b="1" i="1" dirty="0" smtClean="0"/>
              <a:t>Rozlišujeme:</a:t>
            </a:r>
            <a:r>
              <a:rPr lang="cs-CZ" sz="3200" i="1" dirty="0" smtClean="0"/>
              <a:t>		</a:t>
            </a:r>
            <a:r>
              <a:rPr lang="cs-CZ" sz="2800" i="1" dirty="0" smtClean="0"/>
              <a:t>a) shodný </a:t>
            </a:r>
            <a:r>
              <a:rPr lang="cs-CZ" sz="2800" b="1" i="1" dirty="0" smtClean="0">
                <a:solidFill>
                  <a:srgbClr val="00B050"/>
                </a:solidFill>
              </a:rPr>
              <a:t>(</a:t>
            </a:r>
            <a:r>
              <a:rPr lang="cs-CZ" sz="2800" b="1" i="1" dirty="0" err="1" smtClean="0">
                <a:solidFill>
                  <a:srgbClr val="00B050"/>
                </a:solidFill>
              </a:rPr>
              <a:t>Pk</a:t>
            </a:r>
            <a:r>
              <a:rPr lang="cs-CZ" sz="2800" b="1" i="1" dirty="0" smtClean="0">
                <a:solidFill>
                  <a:srgbClr val="00B050"/>
                </a:solidFill>
              </a:rPr>
              <a:t>. s.)</a:t>
            </a:r>
          </a:p>
          <a:p>
            <a:pPr>
              <a:buNone/>
            </a:pPr>
            <a:endParaRPr lang="cs-CZ" sz="2800" i="1" dirty="0" smtClean="0"/>
          </a:p>
          <a:p>
            <a:pPr>
              <a:buNone/>
            </a:pPr>
            <a:r>
              <a:rPr lang="cs-CZ" sz="2800" i="1" dirty="0" smtClean="0"/>
              <a:t>					b) neshodný </a:t>
            </a:r>
            <a:r>
              <a:rPr lang="cs-CZ" sz="2800" b="1" i="1" dirty="0" smtClean="0">
                <a:solidFill>
                  <a:srgbClr val="00B050"/>
                </a:solidFill>
              </a:rPr>
              <a:t>(</a:t>
            </a:r>
            <a:r>
              <a:rPr lang="cs-CZ" sz="2800" b="1" i="1" dirty="0" err="1" smtClean="0">
                <a:solidFill>
                  <a:srgbClr val="00B050"/>
                </a:solidFill>
              </a:rPr>
              <a:t>Pk</a:t>
            </a:r>
            <a:r>
              <a:rPr lang="cs-CZ" sz="2800" b="1" i="1" dirty="0" smtClean="0">
                <a:solidFill>
                  <a:srgbClr val="00B050"/>
                </a:solidFill>
              </a:rPr>
              <a:t>. n.)</a:t>
            </a:r>
            <a:endParaRPr lang="cs-CZ" sz="100" b="1" i="1" dirty="0" smtClean="0">
              <a:solidFill>
                <a:srgbClr val="00B050"/>
              </a:solidFill>
            </a:endParaRPr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Přívlastek shodný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Vyjádřen slovním druhem:</a:t>
            </a:r>
            <a:r>
              <a:rPr lang="cs-CZ" sz="2000" dirty="0" smtClean="0"/>
              <a:t>	</a:t>
            </a:r>
          </a:p>
          <a:p>
            <a:pPr marL="457200" indent="-457200">
              <a:buNone/>
            </a:pPr>
            <a:r>
              <a:rPr lang="cs-CZ" sz="2000" dirty="0" smtClean="0"/>
              <a:t>a) přídavným jménem</a:t>
            </a:r>
          </a:p>
          <a:p>
            <a:pPr marL="457200" indent="-457200">
              <a:buNone/>
            </a:pPr>
            <a:r>
              <a:rPr lang="cs-CZ" sz="2000" dirty="0" smtClean="0"/>
              <a:t>b) zájmenem</a:t>
            </a:r>
          </a:p>
          <a:p>
            <a:pPr>
              <a:buNone/>
            </a:pPr>
            <a:r>
              <a:rPr lang="cs-CZ" sz="2000" dirty="0" smtClean="0"/>
              <a:t>c) číslovkou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Příklady: 	</a:t>
            </a:r>
            <a:r>
              <a:rPr lang="cs-CZ" sz="2400" i="1" dirty="0" smtClean="0"/>
              <a:t>Dnes si obléknu </a:t>
            </a:r>
            <a:r>
              <a:rPr lang="cs-CZ" sz="2400" i="1" dirty="0" smtClean="0">
                <a:solidFill>
                  <a:srgbClr val="00B050"/>
                </a:solidFill>
              </a:rPr>
              <a:t>modrý</a:t>
            </a:r>
            <a:r>
              <a:rPr lang="cs-CZ" sz="2400" i="1" dirty="0" smtClean="0"/>
              <a:t> svetr.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			U </a:t>
            </a:r>
            <a:r>
              <a:rPr lang="cs-CZ" sz="2400" i="1" dirty="0" smtClean="0">
                <a:solidFill>
                  <a:srgbClr val="00B050"/>
                </a:solidFill>
              </a:rPr>
              <a:t>tohoto</a:t>
            </a:r>
            <a:r>
              <a:rPr lang="cs-CZ" sz="2400" i="1" dirty="0" smtClean="0"/>
              <a:t> domu vyrostl ořech.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			V soutěži získala Jana </a:t>
            </a:r>
            <a:r>
              <a:rPr lang="cs-CZ" sz="2400" i="1" dirty="0" smtClean="0">
                <a:solidFill>
                  <a:srgbClr val="00B050"/>
                </a:solidFill>
              </a:rPr>
              <a:t>první</a:t>
            </a:r>
            <a:r>
              <a:rPr lang="cs-CZ" sz="2400" i="1" dirty="0" smtClean="0"/>
              <a:t> místo.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2643174" y="4500570"/>
            <a:ext cx="75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s.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00562" y="3714752"/>
            <a:ext cx="75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s.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14942" y="5429264"/>
            <a:ext cx="75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s.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500034" y="3571876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Přívlastek neshodný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Vyjádřen slovním druhem:</a:t>
            </a:r>
          </a:p>
          <a:p>
            <a:pPr>
              <a:buNone/>
            </a:pPr>
            <a:r>
              <a:rPr lang="cs-CZ" sz="2000" dirty="0" smtClean="0"/>
              <a:t>	a) podstatným jménem (někdy s předložkou)</a:t>
            </a:r>
          </a:p>
          <a:p>
            <a:pPr>
              <a:buNone/>
            </a:pPr>
            <a:r>
              <a:rPr lang="cs-CZ" sz="2000" dirty="0" smtClean="0"/>
              <a:t>	b) příslovcem</a:t>
            </a:r>
          </a:p>
          <a:p>
            <a:pPr>
              <a:buNone/>
            </a:pPr>
            <a:r>
              <a:rPr lang="cs-CZ" sz="2000" dirty="0" smtClean="0"/>
              <a:t>	c) infinitivem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Příklady: 	</a:t>
            </a:r>
            <a:r>
              <a:rPr lang="cs-CZ" sz="2400" i="1" dirty="0" smtClean="0"/>
              <a:t>Salát </a:t>
            </a:r>
            <a:r>
              <a:rPr lang="cs-CZ" sz="2400" i="1" dirty="0" smtClean="0">
                <a:solidFill>
                  <a:srgbClr val="00B050"/>
                </a:solidFill>
              </a:rPr>
              <a:t>z mrkve </a:t>
            </a:r>
            <a:r>
              <a:rPr lang="cs-CZ" sz="2400" i="1" dirty="0" smtClean="0"/>
              <a:t>je zdravý.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			Cesta </a:t>
            </a:r>
            <a:r>
              <a:rPr lang="cs-CZ" sz="2400" i="1" dirty="0" smtClean="0">
                <a:solidFill>
                  <a:srgbClr val="00B050"/>
                </a:solidFill>
              </a:rPr>
              <a:t>zpátky</a:t>
            </a:r>
            <a:r>
              <a:rPr lang="cs-CZ" sz="2400" i="1" dirty="0" smtClean="0"/>
              <a:t> byla dlouhá.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			Povinnost </a:t>
            </a:r>
            <a:r>
              <a:rPr lang="cs-CZ" sz="2400" i="1" dirty="0" smtClean="0">
                <a:solidFill>
                  <a:srgbClr val="00B050"/>
                </a:solidFill>
              </a:rPr>
              <a:t>pomoci</a:t>
            </a:r>
            <a:r>
              <a:rPr lang="cs-CZ" sz="2400" i="1" dirty="0" smtClean="0"/>
              <a:t> bližnímu stále platí.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4572008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n.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43240" y="3714752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n.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7620" y="5429264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n.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00034" y="3571876"/>
            <a:ext cx="79296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Přívlastek shodný a neshodný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PAMATUJ!!!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Přívlastek závisí vždy na podstatném jméně.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Přívlastek shodný </a:t>
            </a:r>
            <a:r>
              <a:rPr lang="cs-CZ" i="1" dirty="0" smtClean="0"/>
              <a:t>obvykle stojí </a:t>
            </a:r>
            <a:r>
              <a:rPr lang="cs-CZ" i="1" dirty="0" smtClean="0">
                <a:solidFill>
                  <a:srgbClr val="00B050"/>
                </a:solidFill>
              </a:rPr>
              <a:t>před podstatným jménem.</a:t>
            </a:r>
          </a:p>
          <a:p>
            <a:r>
              <a:rPr lang="cs-CZ" i="1" dirty="0" smtClean="0"/>
              <a:t>Přívlastek shodný se shoduje s podstatným jménem v rodě, čísle a pádě.</a:t>
            </a:r>
          </a:p>
          <a:p>
            <a:r>
              <a:rPr lang="cs-CZ" i="1" dirty="0" smtClean="0">
                <a:solidFill>
                  <a:srgbClr val="00B050"/>
                </a:solidFill>
              </a:rPr>
              <a:t>Přívlastek neshodný </a:t>
            </a:r>
            <a:r>
              <a:rPr lang="cs-CZ" i="1" dirty="0" smtClean="0"/>
              <a:t>obvykle stojí </a:t>
            </a:r>
            <a:r>
              <a:rPr lang="cs-CZ" i="1" dirty="0" smtClean="0">
                <a:solidFill>
                  <a:srgbClr val="00B050"/>
                </a:solidFill>
              </a:rPr>
              <a:t>za podstatným jménem</a:t>
            </a:r>
            <a:r>
              <a:rPr lang="cs-CZ" i="1" dirty="0" smtClean="0"/>
              <a:t> a neshoduje se s ním.</a:t>
            </a: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větách označ přívlastek, urči, zda je shodný či neshodný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Navštívili jsme Slapskou přehradu.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Sbíral jsem semena lípy.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Zhlédli jsme film z festivalu.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Dítě si hrálo s barevným míčem.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Kožené boty jsou dost drahé.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Hokejisté z Pardubic budou hrát v extralize.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1472" y="278605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 větách označ přívlastek, urči, zda je shodný či neshodný</a:t>
            </a:r>
          </a:p>
          <a:p>
            <a:pPr>
              <a:buNone/>
            </a:pPr>
            <a:endParaRPr lang="cs-CZ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i="1" dirty="0" smtClean="0"/>
              <a:t>Navštívili jsme </a:t>
            </a:r>
            <a:r>
              <a:rPr lang="cs-CZ" sz="2000" i="1" dirty="0" smtClean="0">
                <a:solidFill>
                  <a:srgbClr val="00B050"/>
                </a:solidFill>
              </a:rPr>
              <a:t>Slapskou</a:t>
            </a:r>
            <a:r>
              <a:rPr lang="cs-CZ" sz="2000" i="1" dirty="0" smtClean="0"/>
              <a:t> přehradu.</a:t>
            </a:r>
          </a:p>
          <a:p>
            <a:pPr marL="514350" indent="-514350">
              <a:buFont typeface="+mj-lt"/>
              <a:buAutoNum type="arabicPeriod"/>
            </a:pPr>
            <a:endParaRPr lang="cs-CZ" sz="2000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i="1" dirty="0" smtClean="0"/>
              <a:t>Sbíral jsem semena </a:t>
            </a:r>
            <a:r>
              <a:rPr lang="cs-CZ" sz="2000" i="1" dirty="0" smtClean="0">
                <a:solidFill>
                  <a:srgbClr val="00B050"/>
                </a:solidFill>
              </a:rPr>
              <a:t>lípy</a:t>
            </a:r>
            <a:r>
              <a:rPr lang="cs-CZ" sz="20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2000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i="1" dirty="0" smtClean="0"/>
              <a:t>Zhlédli jsme film </a:t>
            </a:r>
            <a:r>
              <a:rPr lang="cs-CZ" sz="2000" i="1" dirty="0" smtClean="0">
                <a:solidFill>
                  <a:srgbClr val="00B050"/>
                </a:solidFill>
              </a:rPr>
              <a:t>z festivalu</a:t>
            </a:r>
            <a:r>
              <a:rPr lang="cs-CZ" sz="2000" i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sz="2000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i="1" dirty="0" smtClean="0"/>
              <a:t>Dítě si hrálo s </a:t>
            </a:r>
            <a:r>
              <a:rPr lang="cs-CZ" sz="2000" i="1" dirty="0" smtClean="0">
                <a:solidFill>
                  <a:srgbClr val="00B050"/>
                </a:solidFill>
              </a:rPr>
              <a:t>barevným</a:t>
            </a:r>
            <a:r>
              <a:rPr lang="cs-CZ" sz="2000" i="1" dirty="0" smtClean="0"/>
              <a:t> míčem.</a:t>
            </a:r>
          </a:p>
          <a:p>
            <a:pPr marL="514350" indent="-514350">
              <a:buFont typeface="+mj-lt"/>
              <a:buAutoNum type="arabicPeriod"/>
            </a:pPr>
            <a:endParaRPr lang="cs-CZ" sz="2000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i="1" dirty="0" smtClean="0">
                <a:solidFill>
                  <a:srgbClr val="00B050"/>
                </a:solidFill>
              </a:rPr>
              <a:t>Kožené</a:t>
            </a:r>
            <a:r>
              <a:rPr lang="cs-CZ" sz="2000" i="1" dirty="0" smtClean="0"/>
              <a:t> boty jsou dost drahé.</a:t>
            </a:r>
          </a:p>
          <a:p>
            <a:pPr marL="514350" indent="-514350">
              <a:buFont typeface="+mj-lt"/>
              <a:buAutoNum type="arabicPeriod"/>
            </a:pPr>
            <a:endParaRPr lang="cs-CZ" sz="2000" i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000" i="1" dirty="0" smtClean="0"/>
              <a:t>Hokejisté </a:t>
            </a:r>
            <a:r>
              <a:rPr lang="cs-CZ" sz="2000" i="1" dirty="0" smtClean="0">
                <a:solidFill>
                  <a:srgbClr val="00B050"/>
                </a:solidFill>
              </a:rPr>
              <a:t>z Pardubic </a:t>
            </a:r>
            <a:r>
              <a:rPr lang="cs-CZ" sz="2000" i="1" dirty="0" smtClean="0"/>
              <a:t>budou hrát v extralize.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1472" y="235743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714612" y="2428868"/>
            <a:ext cx="75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s.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071810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n.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00364" y="3714752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n.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43174" y="4357694"/>
            <a:ext cx="75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s.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42976" y="5000636"/>
            <a:ext cx="756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s.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3108" y="5643578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Pk</a:t>
            </a:r>
            <a:r>
              <a:rPr lang="cs-CZ" b="1" dirty="0" smtClean="0">
                <a:solidFill>
                  <a:srgbClr val="0070C0"/>
                </a:solidFill>
              </a:rPr>
              <a:t>. n.</a:t>
            </a:r>
            <a:endParaRPr lang="cs-CZ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</a:p>
          <a:p>
            <a:pPr marL="514350" indent="-514350"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20326</TotalTime>
  <Words>282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Přívlastek</vt:lpstr>
      <vt:lpstr>Přívlastek shodný</vt:lpstr>
      <vt:lpstr>Přívlastek neshodný</vt:lpstr>
      <vt:lpstr>Přívlastek shodný a neshodný</vt:lpstr>
      <vt:lpstr>Cvičení</vt:lpstr>
      <vt:lpstr>Řešení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Lksdfjsdfůhfůsdhasdfůh ů dfhsdfůhsdfůh</dc:title>
  <dc:creator>Počítač</dc:creator>
  <cp:lastModifiedBy>ZSTREBON</cp:lastModifiedBy>
  <cp:revision>404</cp:revision>
  <dcterms:created xsi:type="dcterms:W3CDTF">2011-09-28T13:19:40Z</dcterms:created>
  <dcterms:modified xsi:type="dcterms:W3CDTF">2012-04-03T18:50:26Z</dcterms:modified>
</cp:coreProperties>
</file>