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75" r:id="rId3"/>
    <p:sldId id="278" r:id="rId4"/>
    <p:sldId id="280" r:id="rId5"/>
    <p:sldId id="286" r:id="rId6"/>
    <p:sldId id="287" r:id="rId7"/>
    <p:sldId id="276" r:id="rId8"/>
    <p:sldId id="274" r:id="rId9"/>
    <p:sldId id="285" r:id="rId10"/>
    <p:sldId id="266" r:id="rId11"/>
    <p:sldId id="28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6FE40"/>
    <a:srgbClr val="9BFC42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3_5" csCatId="accent3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12_ PŘÍRODOVĚDA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SUBTROPICKÉ A TROPICKÉ OVOCE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52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6875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01682" custLinFactY="20859" custLinFactNeighborX="340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DA7AF1CD-D967-4ABF-9B8F-BFCEEB2B154D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A85F2491-7125-41D5-9F44-6B9A6758523D}" type="presOf" srcId="{D14199FD-C0E7-4C1B-9738-0FA9E56F2803}" destId="{E915DD33-C422-48D7-A147-9DF518074CD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71C1ED37-1486-4F0A-92AB-40FB020564C2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2D9C65F9-FD62-4931-A88B-52BD3AB5B8B5}" type="presOf" srcId="{4998EED1-9AAF-4045-BAC6-AA54B1A3E015}" destId="{6E27EA9C-C67C-450A-8A3C-DF1F4862AEAB}" srcOrd="0" destOrd="0" presId="urn:microsoft.com/office/officeart/2005/8/layout/pyramid2"/>
    <dgm:cxn modelId="{61649E35-EB09-4446-BBE4-CFA54EAC511E}" type="presParOf" srcId="{E915DD33-C422-48D7-A147-9DF518074CD6}" destId="{AA8D1857-C2BD-4E9B-945E-6C696E0FAF33}" srcOrd="0" destOrd="0" presId="urn:microsoft.com/office/officeart/2005/8/layout/pyramid2"/>
    <dgm:cxn modelId="{255B55B3-4FA0-4927-9CF8-3AC1E0FEDDB1}" type="presParOf" srcId="{E915DD33-C422-48D7-A147-9DF518074CD6}" destId="{3BAA9B1B-BFD6-4CA9-90A9-730241A0D9F7}" srcOrd="1" destOrd="0" presId="urn:microsoft.com/office/officeart/2005/8/layout/pyramid2"/>
    <dgm:cxn modelId="{CD2BFD56-8797-41EF-9AF0-80A7DB5B3AD8}" type="presParOf" srcId="{3BAA9B1B-BFD6-4CA9-90A9-730241A0D9F7}" destId="{908BA98C-A95B-4D99-AB45-D03C9BA08086}" srcOrd="0" destOrd="0" presId="urn:microsoft.com/office/officeart/2005/8/layout/pyramid2"/>
    <dgm:cxn modelId="{16A13B3D-1DD0-4C31-9149-F544A52EC6CB}" type="presParOf" srcId="{3BAA9B1B-BFD6-4CA9-90A9-730241A0D9F7}" destId="{259FFE0E-3104-4C28-90A5-34C9081B2D21}" srcOrd="1" destOrd="0" presId="urn:microsoft.com/office/officeart/2005/8/layout/pyramid2"/>
    <dgm:cxn modelId="{0CA21D12-047A-49F3-B54F-5BA29F0A39C8}" type="presParOf" srcId="{3BAA9B1B-BFD6-4CA9-90A9-730241A0D9F7}" destId="{ED2230FF-1096-48BA-B691-CB70E3195D4E}" srcOrd="2" destOrd="0" presId="urn:microsoft.com/office/officeart/2005/8/layout/pyramid2"/>
    <dgm:cxn modelId="{5C0F9041-2B61-41FE-A125-D1B881FC9338}" type="presParOf" srcId="{3BAA9B1B-BFD6-4CA9-90A9-730241A0D9F7}" destId="{73724FA6-330F-43B7-BA60-483C4E413C56}" srcOrd="3" destOrd="0" presId="urn:microsoft.com/office/officeart/2005/8/layout/pyramid2"/>
    <dgm:cxn modelId="{48055469-257F-49F7-BC1D-8453F849CC99}" type="presParOf" srcId="{3BAA9B1B-BFD6-4CA9-90A9-730241A0D9F7}" destId="{6E27EA9C-C67C-450A-8A3C-DF1F4862AEAB}" srcOrd="4" destOrd="0" presId="urn:microsoft.com/office/officeart/2005/8/layout/pyramid2"/>
    <dgm:cxn modelId="{DB38DA90-97E1-4CEC-B3A4-B838C184736E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62236" y="0"/>
          <a:ext cx="4714907" cy="4714907"/>
        </a:xfrm>
        <a:prstGeom prst="triangle">
          <a:avLst/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1829288" y="474023"/>
          <a:ext cx="5678687" cy="111610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VY_32_ INOVACE_ 12_ PŘÍRODOVĚDA 5</a:t>
          </a:r>
          <a:endParaRPr lang="cs-CZ" sz="2500" kern="1200" dirty="0"/>
        </a:p>
      </dsp:txBody>
      <dsp:txXfrm>
        <a:off x="1829288" y="474023"/>
        <a:ext cx="5678687" cy="1116107"/>
      </dsp:txXfrm>
    </dsp:sp>
    <dsp:sp modelId="{ED2230FF-1096-48BA-B691-CB70E3195D4E}">
      <dsp:nvSpPr>
        <dsp:cNvPr id="0" name=""/>
        <dsp:cNvSpPr/>
      </dsp:nvSpPr>
      <dsp:spPr>
        <a:xfrm>
          <a:off x="2082753" y="1729643"/>
          <a:ext cx="5171756" cy="111610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2082753" y="1729643"/>
        <a:ext cx="5171756" cy="1116107"/>
      </dsp:txXfrm>
    </dsp:sp>
    <dsp:sp modelId="{6E27EA9C-C67C-450A-8A3C-DF1F4862AEAB}">
      <dsp:nvSpPr>
        <dsp:cNvPr id="0" name=""/>
        <dsp:cNvSpPr/>
      </dsp:nvSpPr>
      <dsp:spPr>
        <a:xfrm>
          <a:off x="3214712" y="3357586"/>
          <a:ext cx="3116238" cy="111610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SUBTROPICKÉ A TROPICKÉ OVOCE</a:t>
          </a:r>
          <a:endParaRPr lang="cs-CZ" sz="2500" b="1" kern="1200" dirty="0"/>
        </a:p>
      </dsp:txBody>
      <dsp:txXfrm>
        <a:off x="3214712" y="3357586"/>
        <a:ext cx="3116238" cy="11161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4658C-4326-4281-AA11-F8DA64433C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678A2-FB56-42B9-8D03-7A8AE3043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4658C-4326-4281-AA11-F8DA64433C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678A2-FB56-42B9-8D03-7A8AE3043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4658C-4326-4281-AA11-F8DA64433C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678A2-FB56-42B9-8D03-7A8AE3043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4658C-4326-4281-AA11-F8DA64433C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678A2-FB56-42B9-8D03-7A8AE3043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4658C-4326-4281-AA11-F8DA64433C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678A2-FB56-42B9-8D03-7A8AE3043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4658C-4326-4281-AA11-F8DA64433C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678A2-FB56-42B9-8D03-7A8AE3043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4658C-4326-4281-AA11-F8DA64433C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678A2-FB56-42B9-8D03-7A8AE3043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4658C-4326-4281-AA11-F8DA64433C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678A2-FB56-42B9-8D03-7A8AE3043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4658C-4326-4281-AA11-F8DA64433C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678A2-FB56-42B9-8D03-7A8AE3043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4658C-4326-4281-AA11-F8DA64433C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678A2-FB56-42B9-8D03-7A8AE3043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4658C-4326-4281-AA11-F8DA64433C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678A2-FB56-42B9-8D03-7A8AE3043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44658C-4326-4281-AA11-F8DA64433C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7678A2-FB56-42B9-8D03-7A8AE3043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  <p:sndAc>
      <p:stSnd>
        <p:snd r:embed="rId13" name="voltag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428596" y="1714488"/>
          <a:ext cx="8286808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286116" y="4357694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SUBTROPICKÉ  A TROPICKÉ OVOCE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  <a:solidFill>
            <a:srgbClr val="9BFC42"/>
          </a:solidFill>
        </p:spPr>
        <p:txBody>
          <a:bodyPr>
            <a:normAutofit fontScale="92500"/>
          </a:bodyPr>
          <a:lstStyle/>
          <a:p>
            <a:r>
              <a:rPr lang="cs-CZ" b="1" dirty="0" smtClean="0"/>
              <a:t>OVĚŘENÍ VE VÝUCE:</a:t>
            </a:r>
            <a:r>
              <a:rPr lang="cs-CZ" dirty="0" smtClean="0"/>
              <a:t> 18.10.2011</a:t>
            </a:r>
            <a:endParaRPr lang="cs-CZ" b="1" dirty="0" smtClean="0"/>
          </a:p>
          <a:p>
            <a:r>
              <a:rPr lang="cs-CZ" b="1" dirty="0" smtClean="0"/>
              <a:t>PŘEDMĚT: </a:t>
            </a:r>
            <a:r>
              <a:rPr lang="cs-CZ" dirty="0" smtClean="0"/>
              <a:t>Přírodověda</a:t>
            </a:r>
            <a:r>
              <a:rPr lang="cs-CZ" b="1" dirty="0" smtClean="0"/>
              <a:t>        ROČNÍK: </a:t>
            </a:r>
            <a:r>
              <a:rPr lang="cs-CZ" dirty="0" smtClean="0"/>
              <a:t>5.</a:t>
            </a:r>
            <a:endParaRPr lang="cs-CZ" b="1" dirty="0" smtClean="0"/>
          </a:p>
          <a:p>
            <a:r>
              <a:rPr lang="cs-CZ" b="1" dirty="0" smtClean="0"/>
              <a:t>KLÍČOVÁ SLOVA:</a:t>
            </a:r>
            <a:r>
              <a:rPr lang="cs-CZ" dirty="0" smtClean="0"/>
              <a:t> dužnaté a suché plody, malvice, peckovice, bobule, subtropické a tropické ovoce</a:t>
            </a:r>
            <a:endParaRPr lang="cs-CZ" b="1" dirty="0" smtClean="0"/>
          </a:p>
          <a:p>
            <a:r>
              <a:rPr lang="cs-CZ" b="1" dirty="0" smtClean="0"/>
              <a:t>MEZIPŘEDMĚTOVÉ VZTAHY:</a:t>
            </a:r>
            <a:r>
              <a:rPr lang="cs-CZ" dirty="0" smtClean="0"/>
              <a:t> Informatika – vyhledávání informací na internetu</a:t>
            </a:r>
            <a:endParaRPr lang="cs-CZ" b="1" dirty="0" smtClean="0"/>
          </a:p>
          <a:p>
            <a:r>
              <a:rPr lang="cs-CZ" b="1" dirty="0" smtClean="0"/>
              <a:t>ANOTACE:</a:t>
            </a:r>
            <a:r>
              <a:rPr lang="cs-CZ" dirty="0" smtClean="0"/>
              <a:t> DUM opakuje rozdělení dužnatých plodů. Vede žáky ke spolupráci při vyhledávání informací o tropickém a subtropickém ovoci.</a:t>
            </a:r>
            <a:endParaRPr lang="cs-CZ" b="1" dirty="0"/>
          </a:p>
        </p:txBody>
      </p:sp>
    </p:spTree>
  </p:cSld>
  <p:clrMapOvr>
    <a:masterClrMapping/>
  </p:clrMapOvr>
  <p:transition spd="slow">
    <p:dissolve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správně tato tvrzení: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471490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Plody vznikají z _______ a obsahují ________ .</a:t>
            </a:r>
          </a:p>
          <a:p>
            <a:r>
              <a:rPr lang="cs-CZ" sz="2800" dirty="0" smtClean="0"/>
              <a:t>Plody, ve kterých jsou semena chráněna silnou dužninou se nazývají _____________.</a:t>
            </a:r>
          </a:p>
          <a:p>
            <a:r>
              <a:rPr lang="cs-CZ" sz="2800" dirty="0" smtClean="0"/>
              <a:t>Dužnaté plody dělíme na ________ , ___________ a ____________.</a:t>
            </a:r>
          </a:p>
          <a:p>
            <a:r>
              <a:rPr lang="cs-CZ" sz="2800" dirty="0" smtClean="0"/>
              <a:t>Plody, které nemají dužnatý obal, se nazývají _________.</a:t>
            </a:r>
          </a:p>
          <a:p>
            <a:r>
              <a:rPr lang="cs-CZ" sz="2800" dirty="0" smtClean="0"/>
              <a:t>Suché plody někdy pukají a semena se z nich __________. Jsou to plody __________ 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714348" y="5500702"/>
            <a:ext cx="100013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suché</a:t>
            </a:r>
            <a:endParaRPr lang="cs-CZ" sz="20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1857356" y="5500702"/>
            <a:ext cx="928694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květů</a:t>
            </a:r>
            <a:endParaRPr lang="cs-CZ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2928926" y="5500702"/>
            <a:ext cx="100013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malvice</a:t>
            </a:r>
            <a:endParaRPr lang="cs-CZ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5214942" y="5500702"/>
            <a:ext cx="1214446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peckovice</a:t>
            </a:r>
            <a:endParaRPr lang="cs-CZ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6500826" y="5500702"/>
            <a:ext cx="928694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bobule</a:t>
            </a:r>
            <a:endParaRPr lang="cs-CZ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2285984" y="5857892"/>
            <a:ext cx="1071570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sypou</a:t>
            </a:r>
            <a:endParaRPr lang="cs-CZ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4000496" y="5500702"/>
            <a:ext cx="114300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dužnaté</a:t>
            </a:r>
            <a:endParaRPr lang="cs-CZ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4643438" y="5857892"/>
            <a:ext cx="1071570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pukavé</a:t>
            </a:r>
            <a:endParaRPr lang="cs-CZ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7500958" y="5500702"/>
            <a:ext cx="100013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semena</a:t>
            </a:r>
            <a:endParaRPr lang="cs-CZ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714348" y="357166"/>
            <a:ext cx="7643866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Zvládneš to bez nápovědy?</a:t>
            </a:r>
            <a:endParaRPr lang="cs-CZ" sz="4400" b="1" dirty="0"/>
          </a:p>
        </p:txBody>
      </p:sp>
    </p:spTree>
  </p:cSld>
  <p:clrMapOvr>
    <a:masterClrMapping/>
  </p:clrMapOvr>
  <p:transition spd="slow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Jak rozdělujeme dužnaté plody?</a:t>
            </a:r>
            <a:endParaRPr lang="cs-CZ" b="1" dirty="0"/>
          </a:p>
        </p:txBody>
      </p:sp>
      <p:pic>
        <p:nvPicPr>
          <p:cNvPr id="4" name="Zástupný symbol pro obsah 3" descr="44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13302" t="4104" r="3832" b="4349"/>
          <a:stretch>
            <a:fillRect/>
          </a:stretch>
        </p:blipFill>
        <p:spPr>
          <a:xfrm>
            <a:off x="642910" y="1643050"/>
            <a:ext cx="3707385" cy="307183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6" name="Obrázek 5" descr="DSC00153.JPG"/>
          <p:cNvPicPr>
            <a:picLocks noChangeAspect="1"/>
          </p:cNvPicPr>
          <p:nvPr/>
        </p:nvPicPr>
        <p:blipFill>
          <a:blip r:embed="rId4" cstate="print"/>
          <a:srcRect l="10937" t="12500" r="14844" b="4167"/>
          <a:stretch>
            <a:fillRect/>
          </a:stretch>
        </p:blipFill>
        <p:spPr>
          <a:xfrm>
            <a:off x="4500562" y="1643050"/>
            <a:ext cx="3732635" cy="307183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7" name="Obrázek 6" descr="DSC00110.JPG"/>
          <p:cNvPicPr>
            <a:picLocks noChangeAspect="1"/>
          </p:cNvPicPr>
          <p:nvPr/>
        </p:nvPicPr>
        <p:blipFill>
          <a:blip r:embed="rId5" cstate="print"/>
          <a:srcRect l="10156" t="20833" r="14062" b="14583"/>
          <a:stretch>
            <a:fillRect/>
          </a:stretch>
        </p:blipFill>
        <p:spPr>
          <a:xfrm>
            <a:off x="2714612" y="4214818"/>
            <a:ext cx="3688274" cy="235745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1143000"/>
          </a:xfrm>
        </p:spPr>
        <p:txBody>
          <a:bodyPr/>
          <a:lstStyle/>
          <a:p>
            <a:r>
              <a:rPr lang="cs-CZ" b="1" dirty="0" smtClean="0"/>
              <a:t>Přiřaď správně k obrázku:</a:t>
            </a:r>
            <a:endParaRPr lang="cs-CZ" b="1" dirty="0"/>
          </a:p>
        </p:txBody>
      </p:sp>
      <p:pic>
        <p:nvPicPr>
          <p:cNvPr id="4" name="Obrázek 3" descr="DSC00039.JPG"/>
          <p:cNvPicPr>
            <a:picLocks noChangeAspect="1"/>
          </p:cNvPicPr>
          <p:nvPr/>
        </p:nvPicPr>
        <p:blipFill>
          <a:blip r:embed="rId3" cstate="print"/>
          <a:srcRect l="14844" t="6250" r="7031" b="6250"/>
          <a:stretch>
            <a:fillRect/>
          </a:stretch>
        </p:blipFill>
        <p:spPr>
          <a:xfrm>
            <a:off x="1571604" y="1500174"/>
            <a:ext cx="5214974" cy="4380578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1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5" name="Šipka doleva 4"/>
          <p:cNvSpPr/>
          <p:nvPr/>
        </p:nvSpPr>
        <p:spPr>
          <a:xfrm>
            <a:off x="7143768" y="1714488"/>
            <a:ext cx="1357322" cy="5715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SLUPKA</a:t>
            </a:r>
            <a:endParaRPr lang="cs-CZ" sz="2000" b="1" dirty="0"/>
          </a:p>
        </p:txBody>
      </p:sp>
      <p:sp>
        <p:nvSpPr>
          <p:cNvPr id="6" name="Šipka doleva 5"/>
          <p:cNvSpPr/>
          <p:nvPr/>
        </p:nvSpPr>
        <p:spPr>
          <a:xfrm>
            <a:off x="7143768" y="2428868"/>
            <a:ext cx="1357322" cy="5715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DUŽINA</a:t>
            </a:r>
            <a:endParaRPr lang="cs-CZ" sz="2000" b="1" dirty="0"/>
          </a:p>
        </p:txBody>
      </p:sp>
      <p:sp>
        <p:nvSpPr>
          <p:cNvPr id="7" name="Šipka doleva 6"/>
          <p:cNvSpPr/>
          <p:nvPr/>
        </p:nvSpPr>
        <p:spPr>
          <a:xfrm>
            <a:off x="7143768" y="3143248"/>
            <a:ext cx="1357322" cy="5715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JÁDŘINEC</a:t>
            </a:r>
            <a:endParaRPr lang="cs-CZ" sz="2000" b="1" dirty="0"/>
          </a:p>
        </p:txBody>
      </p:sp>
      <p:sp>
        <p:nvSpPr>
          <p:cNvPr id="8" name="Šipka doleva 7"/>
          <p:cNvSpPr/>
          <p:nvPr/>
        </p:nvSpPr>
        <p:spPr>
          <a:xfrm>
            <a:off x="7143768" y="3929066"/>
            <a:ext cx="1357322" cy="5715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SEMENA</a:t>
            </a:r>
            <a:endParaRPr lang="cs-CZ" sz="2000" b="1" dirty="0"/>
          </a:p>
        </p:txBody>
      </p:sp>
      <p:sp>
        <p:nvSpPr>
          <p:cNvPr id="9" name="Šipka doleva 8"/>
          <p:cNvSpPr/>
          <p:nvPr/>
        </p:nvSpPr>
        <p:spPr>
          <a:xfrm>
            <a:off x="7143768" y="1071546"/>
            <a:ext cx="1357322" cy="5715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STOPKA</a:t>
            </a:r>
            <a:endParaRPr lang="cs-CZ" sz="2000" b="1" dirty="0"/>
          </a:p>
        </p:txBody>
      </p:sp>
      <p:sp>
        <p:nvSpPr>
          <p:cNvPr id="10" name="Vodorovný svitek 9"/>
          <p:cNvSpPr/>
          <p:nvPr/>
        </p:nvSpPr>
        <p:spPr>
          <a:xfrm>
            <a:off x="7072330" y="4786322"/>
            <a:ext cx="1785950" cy="571504"/>
          </a:xfrm>
          <a:prstGeom prst="horizontalScroll">
            <a:avLst/>
          </a:prstGeom>
          <a:solidFill>
            <a:srgbClr val="B6FE4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PECKOVICE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Vodorovný svitek 10"/>
          <p:cNvSpPr/>
          <p:nvPr/>
        </p:nvSpPr>
        <p:spPr>
          <a:xfrm>
            <a:off x="7072330" y="5429264"/>
            <a:ext cx="1785950" cy="571504"/>
          </a:xfrm>
          <a:prstGeom prst="horizontalScroll">
            <a:avLst/>
          </a:prstGeom>
          <a:solidFill>
            <a:srgbClr val="B6FE4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MALVICE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Vodorovný svitek 11"/>
          <p:cNvSpPr/>
          <p:nvPr/>
        </p:nvSpPr>
        <p:spPr>
          <a:xfrm>
            <a:off x="7072330" y="6000768"/>
            <a:ext cx="1785950" cy="571504"/>
          </a:xfrm>
          <a:prstGeom prst="horizontalScroll">
            <a:avLst/>
          </a:prstGeom>
          <a:solidFill>
            <a:srgbClr val="B6FE4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BOBULE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1143000"/>
          </a:xfrm>
        </p:spPr>
        <p:txBody>
          <a:bodyPr/>
          <a:lstStyle/>
          <a:p>
            <a:r>
              <a:rPr lang="cs-CZ" b="1" dirty="0" smtClean="0"/>
              <a:t>Přiřaď správně k obrázkům:</a:t>
            </a:r>
            <a:endParaRPr lang="cs-CZ" b="1" dirty="0"/>
          </a:p>
        </p:txBody>
      </p:sp>
      <p:sp>
        <p:nvSpPr>
          <p:cNvPr id="5" name="Šipka doleva 4"/>
          <p:cNvSpPr/>
          <p:nvPr/>
        </p:nvSpPr>
        <p:spPr>
          <a:xfrm>
            <a:off x="3357554" y="5643578"/>
            <a:ext cx="1357322" cy="5715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SLUPKA</a:t>
            </a:r>
            <a:endParaRPr lang="cs-CZ" sz="2000" b="1" dirty="0"/>
          </a:p>
        </p:txBody>
      </p:sp>
      <p:sp>
        <p:nvSpPr>
          <p:cNvPr id="6" name="Šipka doleva 5"/>
          <p:cNvSpPr/>
          <p:nvPr/>
        </p:nvSpPr>
        <p:spPr>
          <a:xfrm>
            <a:off x="3286116" y="5072074"/>
            <a:ext cx="1357322" cy="5715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DUŽINA</a:t>
            </a:r>
            <a:endParaRPr lang="cs-CZ" sz="2000" b="1" dirty="0"/>
          </a:p>
        </p:txBody>
      </p:sp>
      <p:sp>
        <p:nvSpPr>
          <p:cNvPr id="7" name="Šipka doleva 6"/>
          <p:cNvSpPr/>
          <p:nvPr/>
        </p:nvSpPr>
        <p:spPr>
          <a:xfrm>
            <a:off x="714348" y="5500702"/>
            <a:ext cx="1357322" cy="5715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JÁDŘINEC</a:t>
            </a:r>
            <a:endParaRPr lang="cs-CZ" sz="2000" b="1" dirty="0"/>
          </a:p>
        </p:txBody>
      </p:sp>
      <p:sp>
        <p:nvSpPr>
          <p:cNvPr id="8" name="Šipka doleva 7"/>
          <p:cNvSpPr/>
          <p:nvPr/>
        </p:nvSpPr>
        <p:spPr>
          <a:xfrm>
            <a:off x="1928794" y="5072074"/>
            <a:ext cx="1357322" cy="5715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SEMENA</a:t>
            </a:r>
            <a:endParaRPr lang="cs-CZ" sz="2000" b="1" dirty="0"/>
          </a:p>
        </p:txBody>
      </p:sp>
      <p:sp>
        <p:nvSpPr>
          <p:cNvPr id="9" name="Šipka doleva 8"/>
          <p:cNvSpPr/>
          <p:nvPr/>
        </p:nvSpPr>
        <p:spPr>
          <a:xfrm>
            <a:off x="714348" y="6072206"/>
            <a:ext cx="1357322" cy="5715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STOPKA</a:t>
            </a:r>
            <a:endParaRPr lang="cs-CZ" sz="2000" b="1" dirty="0"/>
          </a:p>
        </p:txBody>
      </p:sp>
      <p:sp>
        <p:nvSpPr>
          <p:cNvPr id="10" name="Vodorovný svitek 9"/>
          <p:cNvSpPr/>
          <p:nvPr/>
        </p:nvSpPr>
        <p:spPr>
          <a:xfrm>
            <a:off x="7072330" y="4714884"/>
            <a:ext cx="1785950" cy="571504"/>
          </a:xfrm>
          <a:prstGeom prst="horizontalScroll">
            <a:avLst/>
          </a:prstGeom>
          <a:solidFill>
            <a:srgbClr val="B6FE4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PECKOVICE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Vodorovný svitek 10"/>
          <p:cNvSpPr/>
          <p:nvPr/>
        </p:nvSpPr>
        <p:spPr>
          <a:xfrm>
            <a:off x="7072330" y="5286388"/>
            <a:ext cx="1785950" cy="571504"/>
          </a:xfrm>
          <a:prstGeom prst="horizontalScroll">
            <a:avLst/>
          </a:prstGeom>
          <a:solidFill>
            <a:srgbClr val="B6FE4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MALVICE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Vodorovný svitek 11"/>
          <p:cNvSpPr/>
          <p:nvPr/>
        </p:nvSpPr>
        <p:spPr>
          <a:xfrm>
            <a:off x="7072330" y="5857892"/>
            <a:ext cx="1785950" cy="571504"/>
          </a:xfrm>
          <a:prstGeom prst="horizontalScroll">
            <a:avLst/>
          </a:prstGeom>
          <a:solidFill>
            <a:srgbClr val="B6FE4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BOBULE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pic>
        <p:nvPicPr>
          <p:cNvPr id="13" name="Obrázek 12" descr="DSC00155.JPG"/>
          <p:cNvPicPr>
            <a:picLocks noChangeAspect="1"/>
          </p:cNvPicPr>
          <p:nvPr/>
        </p:nvPicPr>
        <p:blipFill>
          <a:blip r:embed="rId3" cstate="print"/>
          <a:srcRect l="18750" t="21875" r="17187" b="6250"/>
          <a:stretch>
            <a:fillRect/>
          </a:stretch>
        </p:blipFill>
        <p:spPr>
          <a:xfrm>
            <a:off x="357158" y="1357298"/>
            <a:ext cx="3395893" cy="285752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14" name="Šipka doleva 13"/>
          <p:cNvSpPr/>
          <p:nvPr/>
        </p:nvSpPr>
        <p:spPr>
          <a:xfrm>
            <a:off x="571472" y="5000636"/>
            <a:ext cx="1357322" cy="5715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SEMENA</a:t>
            </a:r>
            <a:endParaRPr lang="cs-CZ" sz="2000" b="1" dirty="0"/>
          </a:p>
        </p:txBody>
      </p:sp>
      <p:sp>
        <p:nvSpPr>
          <p:cNvPr id="15" name="Šipka doleva 14"/>
          <p:cNvSpPr/>
          <p:nvPr/>
        </p:nvSpPr>
        <p:spPr>
          <a:xfrm>
            <a:off x="4714876" y="5143512"/>
            <a:ext cx="1357322" cy="5715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DUŽINA</a:t>
            </a:r>
            <a:endParaRPr lang="cs-CZ" sz="2000" b="1" dirty="0"/>
          </a:p>
        </p:txBody>
      </p:sp>
      <p:sp>
        <p:nvSpPr>
          <p:cNvPr id="16" name="Šipka doleva 15"/>
          <p:cNvSpPr/>
          <p:nvPr/>
        </p:nvSpPr>
        <p:spPr>
          <a:xfrm>
            <a:off x="1928794" y="5572140"/>
            <a:ext cx="1357322" cy="5715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JÁDŘINEC</a:t>
            </a:r>
            <a:endParaRPr lang="cs-CZ" sz="2000" b="1" dirty="0"/>
          </a:p>
        </p:txBody>
      </p:sp>
      <p:sp>
        <p:nvSpPr>
          <p:cNvPr id="17" name="Šipka doleva 16"/>
          <p:cNvSpPr/>
          <p:nvPr/>
        </p:nvSpPr>
        <p:spPr>
          <a:xfrm>
            <a:off x="4786314" y="5643578"/>
            <a:ext cx="1357322" cy="5715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SLUPKA</a:t>
            </a:r>
            <a:endParaRPr lang="cs-CZ" sz="2000" b="1" dirty="0"/>
          </a:p>
        </p:txBody>
      </p:sp>
      <p:sp>
        <p:nvSpPr>
          <p:cNvPr id="18" name="Šipka doleva 17"/>
          <p:cNvSpPr/>
          <p:nvPr/>
        </p:nvSpPr>
        <p:spPr>
          <a:xfrm>
            <a:off x="2285984" y="6143644"/>
            <a:ext cx="1357322" cy="5715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STOPKA</a:t>
            </a:r>
            <a:endParaRPr lang="cs-CZ" sz="2000" b="1" dirty="0"/>
          </a:p>
        </p:txBody>
      </p:sp>
      <p:sp>
        <p:nvSpPr>
          <p:cNvPr id="19" name="Šipka doleva 18"/>
          <p:cNvSpPr/>
          <p:nvPr/>
        </p:nvSpPr>
        <p:spPr>
          <a:xfrm>
            <a:off x="3857620" y="6143644"/>
            <a:ext cx="1357322" cy="5715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PECKA</a:t>
            </a:r>
            <a:endParaRPr lang="cs-CZ" sz="2000" b="1" dirty="0"/>
          </a:p>
        </p:txBody>
      </p:sp>
      <p:sp>
        <p:nvSpPr>
          <p:cNvPr id="20" name="Šipka doleva 19"/>
          <p:cNvSpPr/>
          <p:nvPr/>
        </p:nvSpPr>
        <p:spPr>
          <a:xfrm>
            <a:off x="5357818" y="6143644"/>
            <a:ext cx="1357322" cy="5715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PECKA</a:t>
            </a:r>
            <a:endParaRPr lang="cs-CZ" sz="2000" b="1" dirty="0"/>
          </a:p>
        </p:txBody>
      </p:sp>
      <p:pic>
        <p:nvPicPr>
          <p:cNvPr id="22" name="Obrázek 21" descr="DSC00035.JPG"/>
          <p:cNvPicPr>
            <a:picLocks noChangeAspect="1"/>
          </p:cNvPicPr>
          <p:nvPr/>
        </p:nvPicPr>
        <p:blipFill>
          <a:blip r:embed="rId4" cstate="print"/>
          <a:srcRect l="25000" t="14583" r="15625" b="18750"/>
          <a:stretch>
            <a:fillRect/>
          </a:stretch>
        </p:blipFill>
        <p:spPr>
          <a:xfrm rot="5400000">
            <a:off x="5973970" y="1526964"/>
            <a:ext cx="3053975" cy="2571768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ransition spd="slow">
    <p:dissolve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12" descr="DSC00170.JPG"/>
          <p:cNvPicPr>
            <a:picLocks noChangeAspect="1"/>
          </p:cNvPicPr>
          <p:nvPr/>
        </p:nvPicPr>
        <p:blipFill>
          <a:blip r:embed="rId3" cstate="print"/>
          <a:srcRect l="19531" t="10416" r="17969" b="11458"/>
          <a:stretch>
            <a:fillRect/>
          </a:stretch>
        </p:blipFill>
        <p:spPr>
          <a:xfrm>
            <a:off x="5643570" y="4286256"/>
            <a:ext cx="2286016" cy="178595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 subtropickém pásu jsou velmi příznivé podmínky pro zemědělství:</a:t>
            </a:r>
            <a:endParaRPr lang="cs-CZ" dirty="0"/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>
          <a:xfrm>
            <a:off x="428596" y="285728"/>
            <a:ext cx="8229600" cy="135732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 do našich zemí se dostávají plody z tropického a subtropického pásu. Hovoříme o exotických plodech.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9" name="Obrázek 18" descr="445.JPG"/>
          <p:cNvPicPr>
            <a:picLocks noChangeAspect="1"/>
          </p:cNvPicPr>
          <p:nvPr/>
        </p:nvPicPr>
        <p:blipFill>
          <a:blip r:embed="rId4" cstate="print"/>
          <a:srcRect t="14925" r="373" b="16418"/>
          <a:stretch>
            <a:fillRect/>
          </a:stretch>
        </p:blipFill>
        <p:spPr>
          <a:xfrm rot="5400000">
            <a:off x="-359224" y="3002373"/>
            <a:ext cx="4071966" cy="2067699"/>
          </a:xfrm>
          <a:prstGeom prst="rect">
            <a:avLst/>
          </a:prstGeom>
          <a:ln w="190500" cap="sq">
            <a:solidFill>
              <a:schemeClr val="bg1">
                <a:lumMod val="75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0" name="Obrázek 19" descr="452.JPG"/>
          <p:cNvPicPr>
            <a:picLocks noChangeAspect="1"/>
          </p:cNvPicPr>
          <p:nvPr/>
        </p:nvPicPr>
        <p:blipFill>
          <a:blip r:embed="rId5" cstate="print"/>
          <a:srcRect l="19531" t="6249" r="36719" b="51042"/>
          <a:stretch>
            <a:fillRect/>
          </a:stretch>
        </p:blipFill>
        <p:spPr>
          <a:xfrm>
            <a:off x="2857488" y="2000240"/>
            <a:ext cx="2732068" cy="2000264"/>
          </a:xfrm>
          <a:prstGeom prst="rect">
            <a:avLst/>
          </a:prstGeom>
          <a:ln w="190500" cap="sq">
            <a:solidFill>
              <a:schemeClr val="bg1">
                <a:lumMod val="75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1" name="Obrázek 20" descr="447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857488" y="4143380"/>
            <a:ext cx="2714644" cy="192882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2" name="Obrázek 21" descr="461.JPG"/>
          <p:cNvPicPr>
            <a:picLocks noChangeAspect="1"/>
          </p:cNvPicPr>
          <p:nvPr/>
        </p:nvPicPr>
        <p:blipFill>
          <a:blip r:embed="rId7" cstate="print"/>
          <a:srcRect l="31250" t="15625" r="15625" b="4166"/>
          <a:stretch>
            <a:fillRect/>
          </a:stretch>
        </p:blipFill>
        <p:spPr>
          <a:xfrm>
            <a:off x="2357422" y="2000240"/>
            <a:ext cx="1571636" cy="192882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9" name="Obrázek 8" descr="DSC00167.JPG"/>
          <p:cNvPicPr>
            <a:picLocks noChangeAspect="1"/>
          </p:cNvPicPr>
          <p:nvPr/>
        </p:nvPicPr>
        <p:blipFill>
          <a:blip r:embed="rId8" cstate="print"/>
          <a:srcRect l="16406" t="4166" r="17187" b="3125"/>
          <a:stretch>
            <a:fillRect/>
          </a:stretch>
        </p:blipFill>
        <p:spPr>
          <a:xfrm>
            <a:off x="5715008" y="2000240"/>
            <a:ext cx="2183273" cy="228601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" name="Obrázek 9" descr="DSC00165.JPG"/>
          <p:cNvPicPr>
            <a:picLocks noChangeAspect="1"/>
          </p:cNvPicPr>
          <p:nvPr/>
        </p:nvPicPr>
        <p:blipFill>
          <a:blip r:embed="rId9" cstate="print"/>
          <a:srcRect l="10156" t="5208" r="3906"/>
          <a:stretch>
            <a:fillRect/>
          </a:stretch>
        </p:blipFill>
        <p:spPr>
          <a:xfrm>
            <a:off x="4000496" y="2000240"/>
            <a:ext cx="2072494" cy="192882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5" name="Obrázek 14" descr="DSC00175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2786050" y="4000504"/>
            <a:ext cx="2857488" cy="207170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7346"/>
                <a:gridCol w="2357454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Název</a:t>
                      </a:r>
                      <a:r>
                        <a:rPr lang="cs-CZ" b="1" baseline="0" dirty="0" smtClean="0">
                          <a:solidFill>
                            <a:sysClr val="windowText" lastClr="000000"/>
                          </a:solidFill>
                        </a:rPr>
                        <a:t> rostliny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Co</a:t>
                      </a:r>
                      <a:r>
                        <a:rPr lang="cs-CZ" b="1" baseline="0" dirty="0" smtClean="0">
                          <a:solidFill>
                            <a:sysClr val="windowText" lastClr="000000"/>
                          </a:solidFill>
                        </a:rPr>
                        <a:t> jíme?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Země původu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Podnebný</a:t>
                      </a:r>
                      <a:r>
                        <a:rPr lang="cs-CZ" b="1" baseline="0" dirty="0" smtClean="0">
                          <a:solidFill>
                            <a:sysClr val="windowText" lastClr="000000"/>
                          </a:solidFill>
                        </a:rPr>
                        <a:t> pás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Olivovník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>
                          <a:solidFill>
                            <a:sysClr val="windowText" lastClr="000000"/>
                          </a:solidFill>
                        </a:rPr>
                        <a:t>Ananasovník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Pomerančovník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Mandarinka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Citronovník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Mandloň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Fíkovník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Kokosovník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>
                          <a:solidFill>
                            <a:sysClr val="windowText" lastClr="000000"/>
                          </a:solidFill>
                        </a:rPr>
                        <a:t>Pomelo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Réva vinná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Ořešák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smtClean="0">
                <a:solidFill>
                  <a:sysClr val="windowText" lastClr="000000"/>
                </a:solidFill>
              </a:rPr>
              <a:t>Vytvořte </a:t>
            </a:r>
            <a:r>
              <a:rPr lang="cs-CZ" sz="2800" b="1" smtClean="0">
                <a:solidFill>
                  <a:sysClr val="windowText" lastClr="000000"/>
                </a:solidFill>
              </a:rPr>
              <a:t>skupinky.</a:t>
            </a:r>
            <a:endParaRPr lang="cs-CZ" sz="2800" b="1" dirty="0" smtClean="0">
              <a:solidFill>
                <a:sysClr val="windowText" lastClr="000000"/>
              </a:solidFill>
            </a:endParaRPr>
          </a:p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Vyhledejte  informace a doplňte tabulku.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286248" y="3000372"/>
            <a:ext cx="2571768" cy="1214446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Kde můžeme hledat informace?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143240" y="4857760"/>
            <a:ext cx="2428892" cy="128588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Jaká klíčová slova můžeme použít?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715008" y="4357694"/>
            <a:ext cx="3000396" cy="185738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Název rostliny</a:t>
            </a:r>
          </a:p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Název plodu</a:t>
            </a:r>
          </a:p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Exotické ovoce</a:t>
            </a:r>
          </a:p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Tropické ovoce Subtropické ovoce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7" grpId="0" build="allAtOnce" animBg="1"/>
      <p:bldP spid="8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500034" y="1071546"/>
          <a:ext cx="8229600" cy="5524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7346"/>
                <a:gridCol w="2357454"/>
                <a:gridCol w="2057400"/>
                <a:gridCol w="2057400"/>
              </a:tblGrid>
              <a:tr h="4005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Název</a:t>
                      </a:r>
                      <a:r>
                        <a:rPr lang="cs-CZ" b="1" baseline="0" dirty="0" smtClean="0">
                          <a:solidFill>
                            <a:sysClr val="windowText" lastClr="000000"/>
                          </a:solidFill>
                        </a:rPr>
                        <a:t> rostliny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Co</a:t>
                      </a:r>
                      <a:r>
                        <a:rPr lang="cs-CZ" b="1" baseline="0" dirty="0" smtClean="0">
                          <a:solidFill>
                            <a:sysClr val="windowText" lastClr="000000"/>
                          </a:solidFill>
                        </a:rPr>
                        <a:t> jíme?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Země původu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Podnebný</a:t>
                      </a:r>
                      <a:r>
                        <a:rPr lang="cs-CZ" b="1" baseline="0" dirty="0" smtClean="0">
                          <a:solidFill>
                            <a:sysClr val="windowText" lastClr="000000"/>
                          </a:solidFill>
                        </a:rPr>
                        <a:t> pás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400515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Olivovník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Plod (peckovice) - oliva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Asie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subtropický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400515"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>
                          <a:solidFill>
                            <a:sysClr val="windowText" lastClr="000000"/>
                          </a:solidFill>
                        </a:rPr>
                        <a:t>Ananasovník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Thajsko,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Filipíny, Brazílie, Čína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400515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Pomerančovník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Čína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400515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Mandarinka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Vietnam, Čína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400515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Citronovník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Indie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400515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Mandloň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Severní Afrika, západní Asie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400515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Fíkovník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Asie, Španělsko,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Turecko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400515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Kokosovník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Malajsie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400515"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>
                          <a:solidFill>
                            <a:sysClr val="windowText" lastClr="000000"/>
                          </a:solidFill>
                        </a:rPr>
                        <a:t>Pomelo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Kalifornie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400515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Réva vinná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Jižní Evropa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  <a:tr h="400515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Ořešák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>
                          <a:solidFill>
                            <a:sysClr val="windowText" lastClr="000000"/>
                          </a:solidFill>
                        </a:rPr>
                        <a:t>Francie,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Asie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Pracovní list 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</p:nvPr>
        </p:nvGraphicFramePr>
        <p:xfrm>
          <a:off x="214282" y="571480"/>
          <a:ext cx="8715436" cy="57760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3992"/>
                <a:gridCol w="2808041"/>
                <a:gridCol w="1964544"/>
                <a:gridCol w="2178859"/>
              </a:tblGrid>
              <a:tr h="36616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Název rostliny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Co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jíme?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Země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původu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Podnebný pás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6616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Olivovník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Plod (peckovice)</a:t>
                      </a:r>
                      <a:r>
                        <a:rPr lang="cs-CZ" baseline="0" dirty="0" smtClean="0"/>
                        <a:t> - oliva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subtropický</a:t>
                      </a:r>
                      <a:endParaRPr lang="cs-CZ" dirty="0"/>
                    </a:p>
                  </a:txBody>
                  <a:tcPr/>
                </a:tc>
              </a:tr>
              <a:tr h="640782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Ananasovník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Plod  (bobule) - ananas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Thajsko, Filipíny, Brazílie, Čína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tropický</a:t>
                      </a:r>
                      <a:endParaRPr lang="cs-CZ" dirty="0"/>
                    </a:p>
                  </a:txBody>
                  <a:tcPr/>
                </a:tc>
              </a:tr>
              <a:tr h="375176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Pomerančovník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Plod </a:t>
                      </a:r>
                      <a:r>
                        <a:rPr lang="cs-CZ" baseline="0" dirty="0" smtClean="0"/>
                        <a:t> (bobule) - pomeranč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subtropický</a:t>
                      </a:r>
                      <a:endParaRPr lang="cs-CZ" dirty="0"/>
                    </a:p>
                  </a:txBody>
                  <a:tcPr/>
                </a:tc>
              </a:tr>
              <a:tr h="36616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Mandarinka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Plod </a:t>
                      </a:r>
                      <a:r>
                        <a:rPr lang="cs-CZ" baseline="0" dirty="0" smtClean="0"/>
                        <a:t> (bobule) - mandarinka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Vietnam, Čína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tropický</a:t>
                      </a:r>
                      <a:endParaRPr lang="cs-CZ" dirty="0"/>
                    </a:p>
                  </a:txBody>
                  <a:tcPr/>
                </a:tc>
              </a:tr>
              <a:tr h="36616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Citronovník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Plod </a:t>
                      </a:r>
                      <a:r>
                        <a:rPr lang="cs-CZ" baseline="0" dirty="0" smtClean="0"/>
                        <a:t> (bobule) - citron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Indie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subtropický</a:t>
                      </a:r>
                      <a:endParaRPr lang="cs-CZ" dirty="0"/>
                    </a:p>
                  </a:txBody>
                  <a:tcPr/>
                </a:tc>
              </a:tr>
              <a:tr h="64078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Mandloň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Semeno z</a:t>
                      </a:r>
                      <a:r>
                        <a:rPr lang="cs-CZ" baseline="0" dirty="0" smtClean="0"/>
                        <a:t> plodu </a:t>
                      </a:r>
                      <a:r>
                        <a:rPr lang="cs-CZ" dirty="0" smtClean="0"/>
                        <a:t>(peckovice) - mandle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Severní Afrika, západní Asie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subtropický</a:t>
                      </a:r>
                      <a:endParaRPr lang="cs-CZ" dirty="0"/>
                    </a:p>
                  </a:txBody>
                  <a:tcPr/>
                </a:tc>
              </a:tr>
              <a:tr h="64078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Fíkovník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Dozrálé zavřené květenství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 květy a semeny </a:t>
                      </a:r>
                      <a:r>
                        <a:rPr lang="cs-CZ" baseline="0" dirty="0" smtClean="0"/>
                        <a:t> - fík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Asie, Španělsko,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Turecko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subtropický</a:t>
                      </a:r>
                      <a:endParaRPr lang="cs-CZ" dirty="0"/>
                    </a:p>
                  </a:txBody>
                  <a:tcPr/>
                </a:tc>
              </a:tr>
              <a:tr h="64078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Kokosovník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Semeno z plodu (peckovice)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– kokosový ořech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Malajsie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tropický</a:t>
                      </a:r>
                      <a:endParaRPr lang="cs-CZ" dirty="0"/>
                    </a:p>
                  </a:txBody>
                  <a:tcPr/>
                </a:tc>
              </a:tr>
              <a:tr h="366161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Pomelo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Plod </a:t>
                      </a:r>
                      <a:r>
                        <a:rPr lang="cs-CZ" baseline="0" dirty="0" smtClean="0"/>
                        <a:t> (bobule)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Kalifornie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subtropický</a:t>
                      </a:r>
                      <a:endParaRPr lang="cs-CZ" dirty="0"/>
                    </a:p>
                  </a:txBody>
                  <a:tcPr/>
                </a:tc>
              </a:tr>
              <a:tr h="36616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Réva vinná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Plod (bobule)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Jižní Evropa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subtropický</a:t>
                      </a:r>
                      <a:endParaRPr lang="cs-CZ" dirty="0"/>
                    </a:p>
                  </a:txBody>
                  <a:tcPr/>
                </a:tc>
              </a:tr>
              <a:tr h="64078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Ořešák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Semeno</a:t>
                      </a:r>
                      <a:r>
                        <a:rPr lang="cs-CZ" baseline="0" dirty="0" smtClean="0"/>
                        <a:t> z plodu </a:t>
                      </a:r>
                      <a:r>
                        <a:rPr lang="cs-CZ" dirty="0" smtClean="0"/>
                        <a:t>(peckovice) - vlašský</a:t>
                      </a:r>
                      <a:r>
                        <a:rPr lang="cs-CZ" baseline="0" dirty="0" smtClean="0"/>
                        <a:t> ořech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Francie, Asie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subtropický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fotografie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419</TotalTime>
  <Words>482</Words>
  <Application>Microsoft Office PowerPoint</Application>
  <PresentationFormat>Předvádění na obrazovce (4:3)</PresentationFormat>
  <Paragraphs>158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SUBTROPICKÉ  A TROPICKÉ OVOCE</vt:lpstr>
      <vt:lpstr>Doplň správně tato tvrzení:</vt:lpstr>
      <vt:lpstr>Jak rozdělujeme dužnaté plody?</vt:lpstr>
      <vt:lpstr>Přiřaď správně k obrázku:</vt:lpstr>
      <vt:lpstr>Přiřaď správně k obrázkům:</vt:lpstr>
      <vt:lpstr>V subtropickém pásu jsou velmi příznivé podmínky pro zemědělství:</vt:lpstr>
      <vt:lpstr>Vytvořte skupinky. Vyhledejte  informace a doplňte tabulku.</vt:lpstr>
      <vt:lpstr>Pracovní list </vt:lpstr>
      <vt:lpstr>Snímek 10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Dumy</cp:lastModifiedBy>
  <cp:revision>41</cp:revision>
  <dcterms:created xsi:type="dcterms:W3CDTF">2011-06-25T10:48:02Z</dcterms:created>
  <dcterms:modified xsi:type="dcterms:W3CDTF">2012-02-29T11:14:51Z</dcterms:modified>
</cp:coreProperties>
</file>