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61" r:id="rId2"/>
    <p:sldId id="272" r:id="rId3"/>
    <p:sldId id="287" r:id="rId4"/>
    <p:sldId id="275" r:id="rId5"/>
    <p:sldId id="288" r:id="rId6"/>
    <p:sldId id="271" r:id="rId7"/>
    <p:sldId id="289" r:id="rId8"/>
    <p:sldId id="29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4817" autoAdjust="0"/>
    <p:restoredTop sz="94660"/>
  </p:normalViewPr>
  <p:slideViewPr>
    <p:cSldViewPr>
      <p:cViewPr varScale="1">
        <p:scale>
          <a:sx n="69" d="100"/>
          <a:sy n="69" d="100"/>
        </p:scale>
        <p:origin x="-118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D28B3-428A-4C4F-8836-991341EA51A8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9C3649-32F0-40F6-B4FB-B34B31F9B87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8521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strips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strips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strips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strips dir="ru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9143138"/>
              </p:ext>
            </p:extLst>
          </p:nvPr>
        </p:nvGraphicFramePr>
        <p:xfrm>
          <a:off x="1665288" y="2414588"/>
          <a:ext cx="5813425" cy="282067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Marie Vališová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VY_32_INOVACE_3229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Slovní druhy - číslovky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Číslovky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6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seznamuje žáky s jednotlivými druhy číslovek.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Žák rozpozná a určí v textu druh číslovek, dovede užít jejich spisovné tvary.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Číslovky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i="1" dirty="0" smtClean="0"/>
              <a:t>Jsou slova významu číselného</a:t>
            </a:r>
          </a:p>
          <a:p>
            <a:pPr>
              <a:buNone/>
            </a:pPr>
            <a:endParaRPr lang="cs-CZ" sz="2800" i="1" dirty="0" smtClean="0"/>
          </a:p>
          <a:p>
            <a:r>
              <a:rPr lang="cs-CZ" sz="2800" i="1" dirty="0" smtClean="0"/>
              <a:t>Označují počet, pořadí apod.</a:t>
            </a: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Číslovky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Podle významu rozeznáváme číslovky:</a:t>
            </a:r>
          </a:p>
          <a:p>
            <a:pPr>
              <a:buNone/>
            </a:pPr>
            <a:endParaRPr lang="cs-CZ" sz="2800" i="1" dirty="0" smtClean="0"/>
          </a:p>
          <a:p>
            <a:pPr marL="514350" indent="-514350">
              <a:buNone/>
            </a:pPr>
            <a:r>
              <a:rPr lang="cs-CZ" i="1" dirty="0" smtClean="0"/>
              <a:t>a) </a:t>
            </a:r>
            <a:r>
              <a:rPr lang="cs-CZ" b="1" i="1" dirty="0" smtClean="0">
                <a:solidFill>
                  <a:srgbClr val="00B050"/>
                </a:solidFill>
              </a:rPr>
              <a:t>určité</a:t>
            </a:r>
            <a:r>
              <a:rPr lang="cs-CZ" i="1" dirty="0" smtClean="0"/>
              <a:t> – označují určitý, přesný počet, určité pořadí apod. (lze je vyjádřit čísly, např. čtyři, tři…)</a:t>
            </a:r>
          </a:p>
          <a:p>
            <a:pPr marL="514350" indent="-514350">
              <a:buNone/>
            </a:pPr>
            <a:endParaRPr lang="cs-CZ" i="1" dirty="0" smtClean="0"/>
          </a:p>
          <a:p>
            <a:pPr marL="514350" indent="-514350">
              <a:buNone/>
            </a:pPr>
            <a:r>
              <a:rPr lang="cs-CZ" i="1" dirty="0" smtClean="0"/>
              <a:t>b) </a:t>
            </a:r>
            <a:r>
              <a:rPr lang="cs-CZ" b="1" i="1" dirty="0" smtClean="0">
                <a:solidFill>
                  <a:srgbClr val="00B050"/>
                </a:solidFill>
              </a:rPr>
              <a:t>neurčité</a:t>
            </a:r>
            <a:r>
              <a:rPr lang="cs-CZ" i="1" dirty="0" smtClean="0"/>
              <a:t> – nevyjadřují určitý, přesný počet (nelze je vyjádřit čísly, např. několik, mnoho…)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Druhy číslovek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rozlišujeme</a:t>
            </a:r>
            <a:r>
              <a:rPr lang="cs-CZ" sz="2000" dirty="0" smtClean="0"/>
              <a:t>	</a:t>
            </a:r>
          </a:p>
          <a:p>
            <a:pPr>
              <a:buNone/>
            </a:pPr>
            <a:endParaRPr lang="cs-CZ" sz="2400" dirty="0" smtClean="0"/>
          </a:p>
          <a:p>
            <a:pPr marL="457200" indent="-457200">
              <a:buNone/>
            </a:pPr>
            <a:r>
              <a:rPr lang="cs-CZ" sz="2400" dirty="0" smtClean="0"/>
              <a:t>1) </a:t>
            </a:r>
            <a:r>
              <a:rPr lang="cs-CZ" sz="2400" b="1" dirty="0" smtClean="0">
                <a:solidFill>
                  <a:srgbClr val="00B050"/>
                </a:solidFill>
              </a:rPr>
              <a:t>Základní</a:t>
            </a:r>
            <a:r>
              <a:rPr lang="cs-CZ" sz="2400" dirty="0" smtClean="0"/>
              <a:t> – </a:t>
            </a:r>
            <a:r>
              <a:rPr lang="cs-CZ" sz="2000" dirty="0" smtClean="0"/>
              <a:t>vyjadřují počet. Ptáme se: kolik?</a:t>
            </a:r>
            <a:endParaRPr lang="cs-CZ" sz="2400" dirty="0" smtClean="0"/>
          </a:p>
          <a:p>
            <a:pPr marL="457200" indent="-457200">
              <a:buNone/>
            </a:pPr>
            <a:r>
              <a:rPr lang="cs-CZ" sz="2400" dirty="0" smtClean="0"/>
              <a:t>			</a:t>
            </a:r>
            <a:r>
              <a:rPr lang="cs-CZ" sz="2400" b="1" dirty="0" smtClean="0"/>
              <a:t>a) určité </a:t>
            </a:r>
            <a:r>
              <a:rPr lang="cs-CZ" sz="2400" dirty="0" smtClean="0"/>
              <a:t>– jeden, dva	</a:t>
            </a:r>
          </a:p>
          <a:p>
            <a:pPr marL="457200" indent="-457200">
              <a:buNone/>
            </a:pPr>
            <a:r>
              <a:rPr lang="cs-CZ" sz="2400" dirty="0" smtClean="0"/>
              <a:t>			</a:t>
            </a:r>
            <a:r>
              <a:rPr lang="cs-CZ" sz="2400" b="1" dirty="0" smtClean="0"/>
              <a:t>b) neurčité </a:t>
            </a:r>
            <a:r>
              <a:rPr lang="cs-CZ" sz="2400" dirty="0" smtClean="0"/>
              <a:t>– několik, mnoho</a:t>
            </a:r>
          </a:p>
          <a:p>
            <a:pPr marL="457200" indent="-457200">
              <a:buNone/>
            </a:pPr>
            <a:r>
              <a:rPr lang="cs-CZ" sz="2400" dirty="0" smtClean="0"/>
              <a:t>2) </a:t>
            </a:r>
            <a:r>
              <a:rPr lang="cs-CZ" sz="2400" b="1" dirty="0" smtClean="0">
                <a:solidFill>
                  <a:srgbClr val="00B050"/>
                </a:solidFill>
              </a:rPr>
              <a:t>Řadové</a:t>
            </a:r>
            <a:r>
              <a:rPr lang="cs-CZ" sz="2400" dirty="0" smtClean="0"/>
              <a:t> – </a:t>
            </a:r>
            <a:r>
              <a:rPr lang="cs-CZ" sz="2000" dirty="0" smtClean="0"/>
              <a:t>označují místo v číselné řadě, pořadí. Ptáme se: kolikátý?</a:t>
            </a:r>
          </a:p>
          <a:p>
            <a:pPr marL="457200" indent="-457200">
              <a:buNone/>
            </a:pPr>
            <a:r>
              <a:rPr lang="cs-CZ" sz="2400" dirty="0" smtClean="0"/>
              <a:t>			</a:t>
            </a:r>
            <a:r>
              <a:rPr lang="cs-CZ" sz="2400" b="1" dirty="0" smtClean="0"/>
              <a:t>a) určité </a:t>
            </a:r>
            <a:r>
              <a:rPr lang="cs-CZ" sz="2400" dirty="0" smtClean="0"/>
              <a:t>– první, druhý, stý</a:t>
            </a:r>
          </a:p>
          <a:p>
            <a:pPr marL="457200" indent="-457200">
              <a:buNone/>
            </a:pPr>
            <a:r>
              <a:rPr lang="cs-CZ" sz="2400" dirty="0" smtClean="0"/>
              <a:t>			</a:t>
            </a:r>
            <a:r>
              <a:rPr lang="cs-CZ" sz="2400" b="1" dirty="0" smtClean="0"/>
              <a:t>b) neurčité </a:t>
            </a:r>
            <a:r>
              <a:rPr lang="cs-CZ" sz="2400" dirty="0" smtClean="0"/>
              <a:t>- několikátý</a:t>
            </a:r>
          </a:p>
          <a:p>
            <a:pPr>
              <a:buNone/>
            </a:pPr>
            <a:endParaRPr lang="cs-CZ" sz="2400" i="1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i="1" dirty="0" smtClean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Druhy číslovek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rozlišujeme</a:t>
            </a:r>
            <a:r>
              <a:rPr lang="cs-CZ" sz="2000" dirty="0" smtClean="0"/>
              <a:t>	</a:t>
            </a:r>
          </a:p>
          <a:p>
            <a:pPr>
              <a:buNone/>
            </a:pPr>
            <a:endParaRPr lang="cs-CZ" sz="2400" dirty="0" smtClean="0"/>
          </a:p>
          <a:p>
            <a:pPr marL="457200" indent="-457200">
              <a:buNone/>
            </a:pPr>
            <a:r>
              <a:rPr lang="cs-CZ" sz="2400" dirty="0" smtClean="0"/>
              <a:t>3) </a:t>
            </a:r>
            <a:r>
              <a:rPr lang="cs-CZ" sz="2400" b="1" dirty="0" smtClean="0">
                <a:solidFill>
                  <a:srgbClr val="00B050"/>
                </a:solidFill>
              </a:rPr>
              <a:t>Druhové</a:t>
            </a:r>
            <a:r>
              <a:rPr lang="cs-CZ" sz="2400" dirty="0" smtClean="0"/>
              <a:t> – </a:t>
            </a:r>
            <a:r>
              <a:rPr lang="cs-CZ" sz="2000" dirty="0" smtClean="0"/>
              <a:t>označují množství druhů. Ptáme se: kolikerý, kolikery?</a:t>
            </a:r>
            <a:endParaRPr lang="cs-CZ" sz="2400" dirty="0" smtClean="0"/>
          </a:p>
          <a:p>
            <a:pPr marL="457200" indent="-457200">
              <a:buNone/>
            </a:pPr>
            <a:r>
              <a:rPr lang="cs-CZ" sz="2400" dirty="0" smtClean="0"/>
              <a:t>			</a:t>
            </a:r>
            <a:r>
              <a:rPr lang="cs-CZ" sz="2400" b="1" dirty="0" smtClean="0"/>
              <a:t>a) určité</a:t>
            </a:r>
            <a:r>
              <a:rPr lang="cs-CZ" sz="2400" dirty="0" smtClean="0"/>
              <a:t> – dvojí, troje	</a:t>
            </a:r>
          </a:p>
          <a:p>
            <a:pPr marL="457200" indent="-457200">
              <a:buNone/>
            </a:pPr>
            <a:r>
              <a:rPr lang="cs-CZ" sz="2400" dirty="0" smtClean="0"/>
              <a:t>			</a:t>
            </a:r>
            <a:r>
              <a:rPr lang="cs-CZ" sz="2400" b="1" dirty="0" smtClean="0"/>
              <a:t>b) neurčité</a:t>
            </a:r>
            <a:r>
              <a:rPr lang="cs-CZ" sz="2400" dirty="0" smtClean="0"/>
              <a:t> – několikerý, několikery</a:t>
            </a:r>
          </a:p>
          <a:p>
            <a:pPr marL="457200" indent="-457200">
              <a:buNone/>
            </a:pPr>
            <a:r>
              <a:rPr lang="cs-CZ" sz="2400" dirty="0" smtClean="0"/>
              <a:t>4) </a:t>
            </a:r>
            <a:r>
              <a:rPr lang="cs-CZ" sz="2400" b="1" dirty="0" smtClean="0">
                <a:solidFill>
                  <a:srgbClr val="00B050"/>
                </a:solidFill>
              </a:rPr>
              <a:t>Násobné</a:t>
            </a:r>
            <a:r>
              <a:rPr lang="cs-CZ" sz="2400" dirty="0" smtClean="0"/>
              <a:t> – </a:t>
            </a:r>
            <a:r>
              <a:rPr lang="cs-CZ" sz="2000" dirty="0" smtClean="0"/>
              <a:t>vyjadřují, kolikrát se nějaká věc </a:t>
            </a:r>
            <a:r>
              <a:rPr lang="cs-CZ" sz="2000" dirty="0" err="1" smtClean="0"/>
              <a:t>vyskýtá</a:t>
            </a:r>
            <a:r>
              <a:rPr lang="cs-CZ" sz="2000" dirty="0" smtClean="0"/>
              <a:t>, kolikrát se něco 		znásobilo. Ptáme se: kolikrát, kolikanásobný</a:t>
            </a:r>
          </a:p>
          <a:p>
            <a:pPr marL="457200" indent="-457200">
              <a:buNone/>
            </a:pPr>
            <a:r>
              <a:rPr lang="cs-CZ" sz="2400" dirty="0" smtClean="0"/>
              <a:t>			</a:t>
            </a:r>
            <a:r>
              <a:rPr lang="cs-CZ" sz="2400" b="1" dirty="0" smtClean="0"/>
              <a:t>a) určité</a:t>
            </a:r>
            <a:r>
              <a:rPr lang="cs-CZ" sz="2400" dirty="0" smtClean="0"/>
              <a:t> – stokrát, dvojnásobný</a:t>
            </a:r>
          </a:p>
          <a:p>
            <a:pPr marL="457200" indent="-457200">
              <a:buNone/>
            </a:pPr>
            <a:r>
              <a:rPr lang="cs-CZ" sz="2400" dirty="0" smtClean="0"/>
              <a:t>			</a:t>
            </a:r>
            <a:r>
              <a:rPr lang="cs-CZ" sz="2400" b="1" dirty="0" smtClean="0"/>
              <a:t>b) neurčité </a:t>
            </a:r>
            <a:r>
              <a:rPr lang="cs-CZ" sz="2400" dirty="0" smtClean="0"/>
              <a:t>– několikrát, několikanásobný</a:t>
            </a:r>
          </a:p>
          <a:p>
            <a:pPr>
              <a:buNone/>
            </a:pPr>
            <a:endParaRPr lang="cs-CZ" sz="2400" i="1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i="1" dirty="0" smtClean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Podtrhni v textu číslovku a nad ni napiš její druh</a:t>
            </a:r>
          </a:p>
          <a:p>
            <a:pPr>
              <a:buNone/>
            </a:pPr>
            <a:endParaRPr lang="cs-CZ" i="1" dirty="0" smtClean="0"/>
          </a:p>
          <a:p>
            <a:pPr marL="514350" indent="-514350">
              <a:buNone/>
            </a:pPr>
            <a:r>
              <a:rPr lang="cs-CZ" sz="2400" i="1" dirty="0" smtClean="0"/>
              <a:t>1. Na obloze jsme viděli jen jeden měsíc, ale mnoho hvězd.</a:t>
            </a:r>
          </a:p>
          <a:p>
            <a:pPr marL="514350" indent="-514350">
              <a:buNone/>
            </a:pPr>
            <a:endParaRPr lang="cs-CZ" sz="2400" i="1" dirty="0" smtClean="0"/>
          </a:p>
          <a:p>
            <a:pPr marL="514350" indent="-514350">
              <a:buNone/>
            </a:pPr>
            <a:r>
              <a:rPr lang="cs-CZ" sz="2400" i="1" dirty="0" smtClean="0"/>
              <a:t>2. První den bylo ještě pěkně, a teď již několikátý den prší.</a:t>
            </a:r>
          </a:p>
          <a:p>
            <a:pPr marL="514350" indent="-514350">
              <a:buFont typeface="+mj-lt"/>
              <a:buAutoNum type="arabicPeriod"/>
            </a:pPr>
            <a:endParaRPr lang="cs-CZ" sz="2400" i="1" dirty="0" smtClean="0"/>
          </a:p>
          <a:p>
            <a:pPr marL="514350" indent="-514350">
              <a:buNone/>
            </a:pPr>
            <a:r>
              <a:rPr lang="cs-CZ" sz="2400" i="1" dirty="0" smtClean="0"/>
              <a:t>3. Koupila jsem si troje ponožky.</a:t>
            </a:r>
          </a:p>
          <a:p>
            <a:pPr marL="514350" indent="-514350">
              <a:buFont typeface="+mj-lt"/>
              <a:buAutoNum type="arabicPeriod"/>
            </a:pPr>
            <a:endParaRPr lang="cs-CZ" sz="2400" i="1" dirty="0" smtClean="0"/>
          </a:p>
          <a:p>
            <a:pPr marL="514350" indent="-514350">
              <a:buNone/>
            </a:pPr>
            <a:r>
              <a:rPr lang="cs-CZ" sz="2400" i="1" dirty="0" smtClean="0"/>
              <a:t>4. Můj spolužák již dvakrát vyhrál závod.</a:t>
            </a:r>
          </a:p>
          <a:p>
            <a:pPr marL="514350" indent="-514350">
              <a:buFont typeface="+mj-lt"/>
              <a:buAutoNum type="arabicPeriod"/>
            </a:pPr>
            <a:endParaRPr lang="cs-CZ" sz="2400" i="1" dirty="0" smtClean="0"/>
          </a:p>
          <a:p>
            <a:pPr marL="514350" indent="-514350">
              <a:buNone/>
            </a:pPr>
            <a:r>
              <a:rPr lang="cs-CZ" sz="2400" i="1" dirty="0" smtClean="0"/>
              <a:t>5. Je to naše druhá dovolená v zahraničí.</a:t>
            </a:r>
          </a:p>
          <a:p>
            <a:pPr marL="514350" indent="-514350"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500034" y="2357430"/>
            <a:ext cx="771530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Podtrhni v textu číslovku a nad ni napiš její druh</a:t>
            </a:r>
          </a:p>
          <a:p>
            <a:pPr>
              <a:buNone/>
            </a:pPr>
            <a:endParaRPr lang="cs-CZ" i="1" dirty="0" smtClean="0"/>
          </a:p>
          <a:p>
            <a:pPr marL="514350" indent="-514350">
              <a:buNone/>
            </a:pPr>
            <a:r>
              <a:rPr lang="cs-CZ" sz="2400" i="1" dirty="0" smtClean="0"/>
              <a:t>1. Na obloze jsme viděli jen </a:t>
            </a:r>
            <a:r>
              <a:rPr lang="cs-CZ" sz="2400" b="1" i="1" u="sng" dirty="0" smtClean="0"/>
              <a:t>jeden</a:t>
            </a:r>
            <a:r>
              <a:rPr lang="cs-CZ" sz="2400" i="1" dirty="0" smtClean="0"/>
              <a:t> měsíc, ale </a:t>
            </a:r>
            <a:r>
              <a:rPr lang="cs-CZ" sz="2400" b="1" i="1" u="sng" dirty="0" smtClean="0"/>
              <a:t>mnoho</a:t>
            </a:r>
            <a:r>
              <a:rPr lang="cs-CZ" sz="2400" i="1" dirty="0" smtClean="0"/>
              <a:t> hvězd.</a:t>
            </a:r>
          </a:p>
          <a:p>
            <a:pPr marL="514350" indent="-514350">
              <a:buNone/>
            </a:pPr>
            <a:endParaRPr lang="cs-CZ" sz="2400" i="1" dirty="0" smtClean="0"/>
          </a:p>
          <a:p>
            <a:pPr marL="514350" indent="-514350">
              <a:buNone/>
            </a:pPr>
            <a:r>
              <a:rPr lang="cs-CZ" sz="2400" i="1" dirty="0" smtClean="0"/>
              <a:t>2. </a:t>
            </a:r>
            <a:r>
              <a:rPr lang="cs-CZ" sz="2400" b="1" i="1" u="sng" dirty="0" smtClean="0"/>
              <a:t>První</a:t>
            </a:r>
            <a:r>
              <a:rPr lang="cs-CZ" sz="2400" i="1" dirty="0" smtClean="0"/>
              <a:t> den bylo ještě pěkně, a teď již </a:t>
            </a:r>
            <a:r>
              <a:rPr lang="cs-CZ" sz="2400" b="1" i="1" u="sng" dirty="0" smtClean="0"/>
              <a:t>několikátý</a:t>
            </a:r>
            <a:r>
              <a:rPr lang="cs-CZ" sz="2400" i="1" dirty="0" smtClean="0"/>
              <a:t> den prší.</a:t>
            </a:r>
          </a:p>
          <a:p>
            <a:pPr marL="514350" indent="-514350">
              <a:buFont typeface="+mj-lt"/>
              <a:buAutoNum type="arabicPeriod"/>
            </a:pPr>
            <a:endParaRPr lang="cs-CZ" sz="2400" i="1" dirty="0" smtClean="0"/>
          </a:p>
          <a:p>
            <a:pPr marL="514350" indent="-514350">
              <a:buNone/>
            </a:pPr>
            <a:r>
              <a:rPr lang="cs-CZ" sz="2400" i="1" dirty="0" smtClean="0"/>
              <a:t>3. Koupila jsem si </a:t>
            </a:r>
            <a:r>
              <a:rPr lang="cs-CZ" sz="2400" b="1" i="1" u="sng" dirty="0" smtClean="0"/>
              <a:t>troje</a:t>
            </a:r>
            <a:r>
              <a:rPr lang="cs-CZ" sz="2400" i="1" dirty="0" smtClean="0"/>
              <a:t> ponožky.</a:t>
            </a:r>
          </a:p>
          <a:p>
            <a:pPr marL="514350" indent="-514350">
              <a:buFont typeface="+mj-lt"/>
              <a:buAutoNum type="arabicPeriod"/>
            </a:pPr>
            <a:endParaRPr lang="cs-CZ" sz="2400" i="1" dirty="0" smtClean="0"/>
          </a:p>
          <a:p>
            <a:pPr marL="514350" indent="-514350">
              <a:buNone/>
            </a:pPr>
            <a:r>
              <a:rPr lang="cs-CZ" sz="2400" i="1" dirty="0" smtClean="0"/>
              <a:t>4. Můj spolužák již </a:t>
            </a:r>
            <a:r>
              <a:rPr lang="cs-CZ" sz="2400" b="1" i="1" u="sng" dirty="0" smtClean="0"/>
              <a:t>dvakrát</a:t>
            </a:r>
            <a:r>
              <a:rPr lang="cs-CZ" sz="2400" i="1" dirty="0" smtClean="0"/>
              <a:t> vyhrál závod.</a:t>
            </a:r>
          </a:p>
          <a:p>
            <a:pPr marL="514350" indent="-514350">
              <a:buFont typeface="+mj-lt"/>
              <a:buAutoNum type="arabicPeriod"/>
            </a:pPr>
            <a:endParaRPr lang="cs-CZ" sz="2400" i="1" dirty="0" smtClean="0"/>
          </a:p>
          <a:p>
            <a:pPr marL="514350" indent="-514350">
              <a:buNone/>
            </a:pPr>
            <a:r>
              <a:rPr lang="cs-CZ" sz="2400" i="1" dirty="0" smtClean="0"/>
              <a:t>5. Je to naše </a:t>
            </a:r>
            <a:r>
              <a:rPr lang="cs-CZ" sz="2400" b="1" i="1" u="sng" dirty="0" smtClean="0"/>
              <a:t>druhá</a:t>
            </a:r>
            <a:r>
              <a:rPr lang="cs-CZ" sz="2400" i="1" dirty="0" smtClean="0"/>
              <a:t> dovolená v zahraničí.</a:t>
            </a:r>
          </a:p>
          <a:p>
            <a:pPr marL="514350" indent="-514350"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500034" y="2357430"/>
            <a:ext cx="771530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3143240" y="2428868"/>
            <a:ext cx="16702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základní určitá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0034" y="3143248"/>
            <a:ext cx="14818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řadová určitá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929190" y="3143248"/>
            <a:ext cx="17305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řadová neurčitá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285984" y="3929066"/>
            <a:ext cx="16397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druhová určitá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643174" y="4643446"/>
            <a:ext cx="16501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násobná určitá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643042" y="5357826"/>
            <a:ext cx="14818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řadová určitá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86380" y="2428868"/>
            <a:ext cx="19189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základní neurčitá</a:t>
            </a:r>
            <a:endParaRPr lang="cs-CZ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Archiv autora</a:t>
            </a:r>
          </a:p>
          <a:p>
            <a:pPr>
              <a:buNone/>
            </a:pPr>
            <a:endParaRPr lang="cs-CZ" i="1" dirty="0" smtClean="0"/>
          </a:p>
          <a:p>
            <a:pPr marL="514350" indent="-514350"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20358</TotalTime>
  <Words>283</Words>
  <Application>Microsoft Office PowerPoint</Application>
  <PresentationFormat>Předvádění na obrazovce (4:3)</PresentationFormat>
  <Paragraphs>88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Číslovky</vt:lpstr>
      <vt:lpstr>Číslovky</vt:lpstr>
      <vt:lpstr>Druhy číslovek</vt:lpstr>
      <vt:lpstr>Druhy číslovek</vt:lpstr>
      <vt:lpstr>Cvičení</vt:lpstr>
      <vt:lpstr>Řešení</vt:lpstr>
      <vt:lpstr>Zdroj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Lksdfjsdfůhfůsdhasdfůh ů dfhsdfůhsdfůh</dc:title>
  <dc:creator>Počítač</dc:creator>
  <cp:lastModifiedBy>ZSTREBON</cp:lastModifiedBy>
  <cp:revision>411</cp:revision>
  <dcterms:created xsi:type="dcterms:W3CDTF">2011-09-28T13:19:40Z</dcterms:created>
  <dcterms:modified xsi:type="dcterms:W3CDTF">2012-04-03T18:51:16Z</dcterms:modified>
</cp:coreProperties>
</file>