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1" r:id="rId2"/>
    <p:sldId id="272" r:id="rId3"/>
    <p:sldId id="287" r:id="rId4"/>
    <p:sldId id="290" r:id="rId5"/>
    <p:sldId id="271" r:id="rId6"/>
    <p:sldId id="29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17" autoAdjust="0"/>
    <p:restoredTop sz="94660"/>
  </p:normalViewPr>
  <p:slideViewPr>
    <p:cSldViewPr>
      <p:cViewPr>
        <p:scale>
          <a:sx n="40" d="100"/>
          <a:sy n="40" d="100"/>
        </p:scale>
        <p:origin x="-9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6564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5094152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VY_32_INOVACE_3230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Slovní druhy – zájmena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Druhy zájmen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žáky s jednotlivými druhy zájmen.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v textu zájmena, určí jejich druh, dovede užít jejich spisovné tvary.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Jsou slova, která zastupují názvy osob, zvířat, věcí, vlastností a dějů nebo na ně ukazují</a:t>
            </a:r>
          </a:p>
          <a:p>
            <a:pPr>
              <a:buNone/>
            </a:pPr>
            <a:endParaRPr lang="cs-CZ" sz="2800" i="1" dirty="0" smtClean="0"/>
          </a:p>
          <a:p>
            <a:r>
              <a:rPr lang="cs-CZ" sz="2800" i="1" dirty="0" smtClean="0"/>
              <a:t>Určujeme u nich druh, rod, číslo, pád a vzor</a:t>
            </a: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01080" cy="4389120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000" b="1" i="1" dirty="0" smtClean="0"/>
              <a:t>1) Osobní </a:t>
            </a:r>
            <a:r>
              <a:rPr lang="cs-CZ" sz="1800" i="1" dirty="0" smtClean="0"/>
              <a:t>–</a:t>
            </a:r>
            <a:r>
              <a:rPr lang="cs-CZ" sz="2000" i="1" dirty="0" smtClean="0"/>
              <a:t> odkazují k mluvčímu, posluchači, k tomu, o kom se mluví</a:t>
            </a:r>
          </a:p>
          <a:p>
            <a:pPr marL="457200" indent="-457200">
              <a:buNone/>
            </a:pPr>
            <a:r>
              <a:rPr lang="cs-CZ" sz="2000" i="1" dirty="0" smtClean="0"/>
              <a:t>			</a:t>
            </a:r>
            <a:r>
              <a:rPr lang="cs-CZ" sz="2000" i="1" dirty="0" smtClean="0">
                <a:solidFill>
                  <a:srgbClr val="00B050"/>
                </a:solidFill>
              </a:rPr>
              <a:t>- já, ty, on, ona, ono, my, vy, oni, ony, ona, se </a:t>
            </a:r>
            <a:r>
              <a:rPr lang="cs-CZ" sz="2000" i="1" dirty="0" smtClean="0"/>
              <a:t>(zvratné)</a:t>
            </a:r>
          </a:p>
          <a:p>
            <a:pPr marL="457200" indent="-457200">
              <a:buNone/>
            </a:pPr>
            <a:endParaRPr lang="cs-CZ" sz="1800" i="1" dirty="0" smtClean="0"/>
          </a:p>
          <a:p>
            <a:pPr>
              <a:buNone/>
            </a:pPr>
            <a:r>
              <a:rPr lang="cs-CZ" sz="2000" b="1" i="1" dirty="0" smtClean="0"/>
              <a:t>2) Přivlastňovací </a:t>
            </a:r>
            <a:r>
              <a:rPr lang="cs-CZ" sz="2000" i="1" dirty="0" smtClean="0"/>
              <a:t>– přivlastňujeme jimi první, druhé nebo třetí osobě</a:t>
            </a:r>
          </a:p>
          <a:p>
            <a:pPr>
              <a:buNone/>
            </a:pPr>
            <a:r>
              <a:rPr lang="cs-CZ" sz="2000" i="1" dirty="0" smtClean="0"/>
              <a:t>			</a:t>
            </a:r>
            <a:r>
              <a:rPr lang="cs-CZ" sz="2000" i="1" dirty="0" smtClean="0">
                <a:solidFill>
                  <a:srgbClr val="00B050"/>
                </a:solidFill>
              </a:rPr>
              <a:t>- můj, tvůj, jeho, její, náš, váš, jejich, svůj </a:t>
            </a:r>
            <a:r>
              <a:rPr lang="cs-CZ" sz="2000" i="1" dirty="0" smtClean="0"/>
              <a:t>(zvratné)</a:t>
            </a:r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b="1" i="1" dirty="0" smtClean="0"/>
              <a:t>3) Ukazovací </a:t>
            </a:r>
            <a:r>
              <a:rPr lang="cs-CZ" sz="2000" i="1" dirty="0" smtClean="0"/>
              <a:t>– v řeči jimi ukazujeme na určitou osobu, zvíře, věc, vlastnost </a:t>
            </a:r>
          </a:p>
          <a:p>
            <a:pPr>
              <a:buNone/>
            </a:pPr>
            <a:r>
              <a:rPr lang="cs-CZ" sz="2000" i="1" dirty="0" smtClean="0"/>
              <a:t>			</a:t>
            </a:r>
            <a:r>
              <a:rPr lang="cs-CZ" sz="2000" i="1" dirty="0" smtClean="0">
                <a:solidFill>
                  <a:srgbClr val="00B050"/>
                </a:solidFill>
              </a:rPr>
              <a:t>- ten, tento, tenhle, onen, takový, týž, tentýž, sám</a:t>
            </a:r>
          </a:p>
          <a:p>
            <a:pPr>
              <a:buNone/>
            </a:pPr>
            <a:endParaRPr lang="cs-CZ" sz="2000" i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i="1" dirty="0" smtClean="0"/>
              <a:t>4) Tázací </a:t>
            </a:r>
            <a:r>
              <a:rPr lang="cs-CZ" sz="2000" i="1" dirty="0" smtClean="0"/>
              <a:t>– tážeme se jimi po osobě, zvířeti, věci, vlastnosti, vyskytují se ve 	     větách tázacích</a:t>
            </a:r>
          </a:p>
          <a:p>
            <a:pPr>
              <a:buNone/>
            </a:pPr>
            <a:r>
              <a:rPr lang="cs-CZ" sz="2000" i="1" dirty="0" smtClean="0"/>
              <a:t>			</a:t>
            </a:r>
            <a:r>
              <a:rPr lang="cs-CZ" sz="2000" i="1" dirty="0" smtClean="0">
                <a:solidFill>
                  <a:srgbClr val="00B050"/>
                </a:solidFill>
              </a:rPr>
              <a:t>- kdo, co, jaký, který, čí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zájmen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01080" cy="4389120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000" b="1" i="1" dirty="0" smtClean="0"/>
              <a:t>5) Vztažná </a:t>
            </a:r>
            <a:r>
              <a:rPr lang="cs-CZ" sz="1800" i="1" dirty="0" smtClean="0"/>
              <a:t>–</a:t>
            </a:r>
            <a:r>
              <a:rPr lang="cs-CZ" sz="2000" i="1" dirty="0" smtClean="0"/>
              <a:t> připojují k sobě některé věty v souvětí</a:t>
            </a:r>
          </a:p>
          <a:p>
            <a:pPr marL="457200" indent="-457200">
              <a:buNone/>
            </a:pPr>
            <a:r>
              <a:rPr lang="cs-CZ" sz="2000" i="1" dirty="0" smtClean="0"/>
              <a:t>			</a:t>
            </a:r>
            <a:r>
              <a:rPr lang="cs-CZ" sz="2000" i="1" dirty="0" smtClean="0">
                <a:solidFill>
                  <a:srgbClr val="00B050"/>
                </a:solidFill>
              </a:rPr>
              <a:t>- kdo, co, jaký, který, čí, jenž</a:t>
            </a:r>
            <a:endParaRPr lang="cs-CZ" sz="2000" i="1" dirty="0" smtClean="0"/>
          </a:p>
          <a:p>
            <a:pPr marL="457200" indent="-457200">
              <a:buNone/>
            </a:pPr>
            <a:endParaRPr lang="cs-CZ" sz="1800" i="1" dirty="0" smtClean="0"/>
          </a:p>
          <a:p>
            <a:pPr>
              <a:buNone/>
            </a:pPr>
            <a:r>
              <a:rPr lang="cs-CZ" sz="2000" b="1" i="1" dirty="0" smtClean="0"/>
              <a:t>6) Neurčitá </a:t>
            </a:r>
            <a:r>
              <a:rPr lang="cs-CZ" sz="2000" i="1" dirty="0" smtClean="0"/>
              <a:t>– jsou ta zájmena, kterými blíže neurčujeme, o kom nebo </a:t>
            </a:r>
            <a:r>
              <a:rPr lang="cs-CZ" sz="2000" i="1" dirty="0" smtClean="0"/>
              <a:t>o čem </a:t>
            </a:r>
            <a:r>
              <a:rPr lang="cs-CZ" sz="2000" i="1" dirty="0" smtClean="0"/>
              <a:t>	          je řeč, nebo to určujeme jen obecně</a:t>
            </a:r>
          </a:p>
          <a:p>
            <a:pPr>
              <a:buNone/>
            </a:pPr>
            <a:r>
              <a:rPr lang="cs-CZ" sz="2000" i="1" dirty="0" smtClean="0"/>
              <a:t>			</a:t>
            </a:r>
            <a:r>
              <a:rPr lang="cs-CZ" sz="2000" i="1" dirty="0" smtClean="0">
                <a:solidFill>
                  <a:srgbClr val="00B050"/>
                </a:solidFill>
              </a:rPr>
              <a:t>- někdo, něco, některý, nějaký, něčí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			- leckdo, leccos, leckterý, ledakdo, ledaco, ledacos …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			- málokdo, máloco, málokterý, kdokoli, cokoli…</a:t>
            </a:r>
            <a:endParaRPr lang="cs-CZ" sz="2000" i="1" dirty="0" smtClean="0"/>
          </a:p>
          <a:p>
            <a:pPr>
              <a:buNone/>
            </a:pPr>
            <a:r>
              <a:rPr lang="cs-CZ" sz="2000" i="1" dirty="0" smtClean="0"/>
              <a:t>			</a:t>
            </a:r>
            <a:r>
              <a:rPr lang="cs-CZ" sz="2000" i="1" dirty="0" smtClean="0">
                <a:solidFill>
                  <a:srgbClr val="00B050"/>
                </a:solidFill>
              </a:rPr>
              <a:t>- kdosi, cosi, kterýsi, jakýsi, čísi, každý, všechen</a:t>
            </a:r>
          </a:p>
          <a:p>
            <a:pPr>
              <a:buNone/>
            </a:pPr>
            <a:endParaRPr lang="cs-CZ" sz="2000" i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000" b="1" i="1" dirty="0" smtClean="0"/>
              <a:t>7) Záporná </a:t>
            </a:r>
            <a:r>
              <a:rPr lang="cs-CZ" sz="2000" i="1" dirty="0" smtClean="0"/>
              <a:t>– popíráme jimi existenci nějaké osoby, zvířete, věci </a:t>
            </a:r>
          </a:p>
          <a:p>
            <a:pPr>
              <a:buNone/>
            </a:pPr>
            <a:r>
              <a:rPr lang="cs-CZ" sz="2000" i="1" dirty="0" smtClean="0"/>
              <a:t>			</a:t>
            </a:r>
            <a:r>
              <a:rPr lang="cs-CZ" sz="2000" i="1" dirty="0" smtClean="0">
                <a:solidFill>
                  <a:srgbClr val="00B050"/>
                </a:solidFill>
              </a:rPr>
              <a:t>- nikdo, nic, nijaký, ničí, žádný</a:t>
            </a:r>
          </a:p>
          <a:p>
            <a:pPr>
              <a:buNone/>
            </a:pPr>
            <a:endParaRPr lang="cs-CZ" sz="2000" i="1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Podtrhni v textu zájmeno a nad něj nadepiš jeho druh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400" i="1" dirty="0" smtClean="0"/>
              <a:t>1. Můj tatínek je malíř, moje maminka je lékařka.</a:t>
            </a:r>
          </a:p>
          <a:p>
            <a:pPr marL="514350" indent="-514350">
              <a:buNone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2. Nenašli jsme žádný důkaz.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3. Tato dívka nám ukázala cestu.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4. Kdo vypočítal druhý příklad?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r>
              <a:rPr lang="cs-CZ" sz="2400" i="1" dirty="0" smtClean="0"/>
              <a:t>5. Někdo mi koupil novou knihu.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00034" y="2357430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20403</TotalTime>
  <Words>184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Zájmena</vt:lpstr>
      <vt:lpstr>Druhy zájmen</vt:lpstr>
      <vt:lpstr>Druhy zájmen</vt:lpstr>
      <vt:lpstr>Cvičení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Vaše jméno</cp:lastModifiedBy>
  <cp:revision>416</cp:revision>
  <dcterms:created xsi:type="dcterms:W3CDTF">2011-09-28T13:19:40Z</dcterms:created>
  <dcterms:modified xsi:type="dcterms:W3CDTF">2012-06-10T11:53:12Z</dcterms:modified>
</cp:coreProperties>
</file>