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61" r:id="rId2"/>
    <p:sldId id="272" r:id="rId3"/>
    <p:sldId id="292" r:id="rId4"/>
    <p:sldId id="287" r:id="rId5"/>
    <p:sldId id="293" r:id="rId6"/>
    <p:sldId id="294" r:id="rId7"/>
    <p:sldId id="271" r:id="rId8"/>
    <p:sldId id="295" r:id="rId9"/>
    <p:sldId id="29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4817" autoAdjust="0"/>
    <p:restoredTop sz="94660"/>
  </p:normalViewPr>
  <p:slideViewPr>
    <p:cSldViewPr>
      <p:cViewPr varScale="1">
        <p:scale>
          <a:sx n="69" d="100"/>
          <a:sy n="69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AD28B3-428A-4C4F-8836-991341EA51A8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9C3649-32F0-40F6-B4FB-B34B31F9B8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07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strips dir="ru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9909472"/>
              </p:ext>
            </p:extLst>
          </p:nvPr>
        </p:nvGraphicFramePr>
        <p:xfrm>
          <a:off x="1665288" y="2414588"/>
          <a:ext cx="5813425" cy="282067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Marie Vališová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VY_32_INOVACE_3231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Základní větné členy - podmět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Podmět a jeho vyjádření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6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seznamuje žáky s podmětem a jeho vyjádřením ve větě.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Žák rozpozná v textu podmět a určí, kterým slovním druhem je vyjádřen.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Podmět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i="1" dirty="0" smtClean="0"/>
              <a:t>vyjadřuje původce děje nebo nositele vlastnosti</a:t>
            </a:r>
          </a:p>
          <a:p>
            <a:pPr>
              <a:buNone/>
            </a:pPr>
            <a:endParaRPr lang="cs-CZ" sz="2800" i="1" dirty="0" smtClean="0"/>
          </a:p>
          <a:p>
            <a:r>
              <a:rPr lang="cs-CZ" sz="2800" b="1" i="1" dirty="0" smtClean="0"/>
              <a:t>ptáme se:</a:t>
            </a:r>
            <a:r>
              <a:rPr lang="cs-CZ" sz="2800" i="1" dirty="0" smtClean="0"/>
              <a:t> kdo? co? a přísudkem</a:t>
            </a:r>
          </a:p>
          <a:p>
            <a:pPr>
              <a:buNone/>
            </a:pPr>
            <a:endParaRPr lang="cs-CZ" sz="2800" i="1" dirty="0" smtClean="0"/>
          </a:p>
          <a:p>
            <a:r>
              <a:rPr lang="cs-CZ" sz="2800" i="1" dirty="0" smtClean="0"/>
              <a:t>je vždy v prvním pádě</a:t>
            </a: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Podmět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i="1" dirty="0" smtClean="0"/>
              <a:t>Rozlišujeme:</a:t>
            </a:r>
          </a:p>
          <a:p>
            <a:pPr>
              <a:buNone/>
            </a:pPr>
            <a:endParaRPr lang="cs-CZ" sz="2800" i="1" dirty="0" smtClean="0"/>
          </a:p>
          <a:p>
            <a:pPr marL="514350" indent="-514350">
              <a:buNone/>
            </a:pPr>
            <a:r>
              <a:rPr lang="cs-CZ" b="1" i="1" dirty="0" smtClean="0"/>
              <a:t>1) Podmět vyjádřený</a:t>
            </a:r>
          </a:p>
          <a:p>
            <a:pPr marL="514350" indent="-514350">
              <a:buNone/>
            </a:pPr>
            <a:endParaRPr lang="cs-CZ" b="1" i="1" dirty="0" smtClean="0"/>
          </a:p>
          <a:p>
            <a:pPr marL="514350" indent="-514350">
              <a:buNone/>
            </a:pPr>
            <a:r>
              <a:rPr lang="cs-CZ" b="1" i="1" dirty="0" smtClean="0"/>
              <a:t>2) Podmět nevyjádřený</a:t>
            </a:r>
          </a:p>
          <a:p>
            <a:pPr marL="514350" indent="-514350">
              <a:buNone/>
            </a:pPr>
            <a:endParaRPr lang="cs-CZ" b="1" i="1" dirty="0" smtClean="0"/>
          </a:p>
          <a:p>
            <a:pPr marL="514350" indent="-514350">
              <a:buNone/>
            </a:pPr>
            <a:r>
              <a:rPr lang="cs-CZ" b="1" i="1" dirty="0" smtClean="0"/>
              <a:t>3) Podmět všeobecný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Podmět vyjádřený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01080" cy="4389120"/>
          </a:xfrm>
        </p:spPr>
        <p:txBody>
          <a:bodyPr>
            <a:normAutofit/>
          </a:bodyPr>
          <a:lstStyle/>
          <a:p>
            <a:pPr marL="457200" indent="-457200">
              <a:buNone/>
            </a:pPr>
            <a:r>
              <a:rPr lang="cs-CZ" sz="2000" b="1" dirty="0" smtClean="0">
                <a:solidFill>
                  <a:srgbClr val="0070C0"/>
                </a:solidFill>
              </a:rPr>
              <a:t>a) Podstatným jménem: </a:t>
            </a:r>
            <a:r>
              <a:rPr lang="cs-CZ" sz="2000" i="1" u="sng" dirty="0" smtClean="0"/>
              <a:t>Kniha</a:t>
            </a:r>
            <a:r>
              <a:rPr lang="cs-CZ" sz="2000" i="1" dirty="0" smtClean="0"/>
              <a:t> leží na stole.</a:t>
            </a:r>
          </a:p>
          <a:p>
            <a:pPr marL="457200" indent="-457200">
              <a:buNone/>
            </a:pPr>
            <a:endParaRPr lang="cs-CZ" sz="2000" i="1" dirty="0" smtClean="0"/>
          </a:p>
          <a:p>
            <a:pPr marL="457200" indent="-457200">
              <a:buNone/>
            </a:pPr>
            <a:r>
              <a:rPr lang="cs-CZ" sz="2000" b="1" dirty="0" smtClean="0">
                <a:solidFill>
                  <a:srgbClr val="0070C0"/>
                </a:solidFill>
              </a:rPr>
              <a:t>b) Zpodstatnělým přídavným jménem:</a:t>
            </a:r>
            <a:r>
              <a:rPr lang="cs-CZ" sz="2000" b="1" dirty="0" smtClean="0">
                <a:solidFill>
                  <a:srgbClr val="00B050"/>
                </a:solidFill>
              </a:rPr>
              <a:t> </a:t>
            </a:r>
            <a:r>
              <a:rPr lang="cs-CZ" sz="2000" i="1" u="sng" dirty="0" smtClean="0"/>
              <a:t>Nemocný</a:t>
            </a:r>
            <a:r>
              <a:rPr lang="cs-CZ" sz="2000" i="1" dirty="0" smtClean="0"/>
              <a:t> se cítí lépe.</a:t>
            </a:r>
          </a:p>
          <a:p>
            <a:pPr marL="457200" indent="-457200">
              <a:buNone/>
            </a:pPr>
            <a:endParaRPr lang="cs-CZ" sz="2000" i="1" dirty="0" smtClean="0"/>
          </a:p>
          <a:p>
            <a:pPr marL="457200" indent="-457200">
              <a:buNone/>
            </a:pPr>
            <a:r>
              <a:rPr lang="cs-CZ" sz="2000" b="1" dirty="0" smtClean="0">
                <a:solidFill>
                  <a:srgbClr val="0070C0"/>
                </a:solidFill>
              </a:rPr>
              <a:t>c) Zájmenem: </a:t>
            </a:r>
            <a:r>
              <a:rPr lang="cs-CZ" sz="2000" i="1" u="sng" dirty="0" smtClean="0"/>
              <a:t>Já</a:t>
            </a:r>
            <a:r>
              <a:rPr lang="cs-CZ" sz="2000" i="1" dirty="0" smtClean="0"/>
              <a:t> mu to řeknu.</a:t>
            </a:r>
          </a:p>
          <a:p>
            <a:pPr marL="457200" indent="-457200">
              <a:buNone/>
            </a:pPr>
            <a:endParaRPr lang="cs-CZ" sz="2000" i="1" dirty="0" smtClean="0"/>
          </a:p>
          <a:p>
            <a:pPr marL="457200" indent="-457200">
              <a:buNone/>
            </a:pPr>
            <a:r>
              <a:rPr lang="cs-CZ" sz="2000" b="1" dirty="0" smtClean="0">
                <a:solidFill>
                  <a:srgbClr val="0070C0"/>
                </a:solidFill>
              </a:rPr>
              <a:t>d) Číslovkou: </a:t>
            </a:r>
            <a:r>
              <a:rPr lang="cs-CZ" sz="2000" i="1" dirty="0" smtClean="0"/>
              <a:t>Všichni </a:t>
            </a:r>
            <a:r>
              <a:rPr lang="cs-CZ" sz="2000" i="1" u="sng" dirty="0" smtClean="0"/>
              <a:t>tři</a:t>
            </a:r>
            <a:r>
              <a:rPr lang="cs-CZ" sz="2000" i="1" dirty="0" smtClean="0"/>
              <a:t> budou závodit.</a:t>
            </a:r>
          </a:p>
          <a:p>
            <a:pPr marL="457200" indent="-457200">
              <a:buNone/>
            </a:pPr>
            <a:endParaRPr lang="cs-CZ" sz="2000" i="1" dirty="0" smtClean="0"/>
          </a:p>
          <a:p>
            <a:pPr marL="457200" indent="-457200">
              <a:buNone/>
            </a:pPr>
            <a:r>
              <a:rPr lang="cs-CZ" sz="2000" b="1" dirty="0" smtClean="0">
                <a:solidFill>
                  <a:srgbClr val="0070C0"/>
                </a:solidFill>
              </a:rPr>
              <a:t>e) Infinitivem slovesa:</a:t>
            </a:r>
            <a:r>
              <a:rPr lang="cs-CZ" sz="2000" dirty="0" smtClean="0">
                <a:solidFill>
                  <a:srgbClr val="0070C0"/>
                </a:solidFill>
              </a:rPr>
              <a:t> </a:t>
            </a:r>
            <a:r>
              <a:rPr lang="cs-CZ" sz="2000" i="1" u="sng" dirty="0" smtClean="0"/>
              <a:t>Zpívat</a:t>
            </a:r>
            <a:r>
              <a:rPr lang="cs-CZ" sz="2000" i="1" dirty="0" smtClean="0"/>
              <a:t> je nuda.</a:t>
            </a:r>
          </a:p>
          <a:p>
            <a:pPr marL="457200" indent="-457200">
              <a:buNone/>
            </a:pPr>
            <a:endParaRPr lang="cs-CZ" sz="2000" i="1" dirty="0" smtClean="0"/>
          </a:p>
          <a:p>
            <a:pPr marL="457200" indent="-457200">
              <a:buNone/>
            </a:pPr>
            <a:r>
              <a:rPr lang="cs-CZ" sz="2000" b="1" dirty="0" smtClean="0">
                <a:solidFill>
                  <a:srgbClr val="0070C0"/>
                </a:solidFill>
              </a:rPr>
              <a:t>f) Neohebným slovním druhem: </a:t>
            </a:r>
            <a:r>
              <a:rPr lang="cs-CZ" sz="2000" i="1" dirty="0" smtClean="0"/>
              <a:t>Každé </a:t>
            </a:r>
            <a:r>
              <a:rPr lang="cs-CZ" sz="2000" i="1" u="sng" dirty="0" smtClean="0"/>
              <a:t>proč</a:t>
            </a:r>
            <a:r>
              <a:rPr lang="cs-CZ" sz="2000" i="1" dirty="0" smtClean="0"/>
              <a:t> má své proto.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Podmět nevyjádřený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01080" cy="4389120"/>
          </a:xfrm>
        </p:spPr>
        <p:txBody>
          <a:bodyPr>
            <a:normAutofit/>
          </a:bodyPr>
          <a:lstStyle/>
          <a:p>
            <a:pPr marL="457200" indent="-457200"/>
            <a:r>
              <a:rPr lang="cs-CZ" sz="2000" i="1" dirty="0" smtClean="0"/>
              <a:t>Můžeme si jej domyslet z předchozí věty nebo ze slovesného tvaru</a:t>
            </a:r>
          </a:p>
          <a:p>
            <a:pPr marL="457200" indent="-457200">
              <a:buNone/>
            </a:pPr>
            <a:endParaRPr lang="cs-CZ" sz="2000" i="1" dirty="0" smtClean="0"/>
          </a:p>
          <a:p>
            <a:pPr marL="457200" indent="-457200">
              <a:buNone/>
            </a:pPr>
            <a:r>
              <a:rPr lang="cs-CZ" sz="2000" b="1" i="1" u="sng" dirty="0" smtClean="0"/>
              <a:t>Příklad:</a:t>
            </a:r>
          </a:p>
          <a:p>
            <a:pPr marL="457200" indent="-457200">
              <a:buNone/>
            </a:pPr>
            <a:endParaRPr lang="cs-CZ" sz="2000" i="1" dirty="0" smtClean="0"/>
          </a:p>
          <a:p>
            <a:pPr marL="457200" indent="-457200">
              <a:buNone/>
            </a:pPr>
            <a:r>
              <a:rPr lang="cs-CZ" sz="2000" i="1" dirty="0" smtClean="0"/>
              <a:t>- Přišel včas. </a:t>
            </a:r>
            <a:r>
              <a:rPr lang="cs-CZ" sz="2000" i="1" dirty="0" smtClean="0">
                <a:solidFill>
                  <a:srgbClr val="0070C0"/>
                </a:solidFill>
              </a:rPr>
              <a:t>(on)</a:t>
            </a:r>
          </a:p>
          <a:p>
            <a:pPr marL="457200" indent="-457200">
              <a:buNone/>
            </a:pPr>
            <a:r>
              <a:rPr lang="cs-CZ" sz="2000" i="1" dirty="0" smtClean="0"/>
              <a:t>- Pavla si zapomněla nařídit budík. Zaspala. </a:t>
            </a:r>
            <a:r>
              <a:rPr lang="cs-CZ" sz="2000" i="1" dirty="0" smtClean="0">
                <a:solidFill>
                  <a:srgbClr val="0070C0"/>
                </a:solidFill>
              </a:rPr>
              <a:t>(Pavla)</a:t>
            </a:r>
          </a:p>
          <a:p>
            <a:pPr marL="457200" indent="-457200">
              <a:buNone/>
            </a:pPr>
            <a:r>
              <a:rPr lang="cs-CZ" sz="2000" i="1" dirty="0" smtClean="0"/>
              <a:t>- Denně sleduji v televizi sportovní pořady. </a:t>
            </a:r>
            <a:r>
              <a:rPr lang="cs-CZ" sz="2000" i="1" dirty="0" smtClean="0">
                <a:solidFill>
                  <a:srgbClr val="0070C0"/>
                </a:solidFill>
              </a:rPr>
              <a:t>(já)</a:t>
            </a:r>
          </a:p>
          <a:p>
            <a:pPr marL="457200" indent="-457200">
              <a:buNone/>
            </a:pPr>
            <a:endParaRPr lang="cs-CZ" sz="2000" i="1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Podmět všeobecný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01080" cy="4389120"/>
          </a:xfrm>
        </p:spPr>
        <p:txBody>
          <a:bodyPr>
            <a:normAutofit/>
          </a:bodyPr>
          <a:lstStyle/>
          <a:p>
            <a:pPr marL="457200" indent="-457200"/>
            <a:r>
              <a:rPr lang="cs-CZ" sz="2000" dirty="0" smtClean="0"/>
              <a:t>Vyskytuje se v příslovích</a:t>
            </a:r>
          </a:p>
          <a:p>
            <a:pPr marL="457200" indent="-457200"/>
            <a:r>
              <a:rPr lang="cs-CZ" sz="2000" dirty="0" smtClean="0"/>
              <a:t>Oni, někdo, všeobecně</a:t>
            </a:r>
          </a:p>
          <a:p>
            <a:pPr marL="457200" indent="-457200">
              <a:buNone/>
            </a:pPr>
            <a:endParaRPr lang="cs-CZ" sz="2000" i="1" dirty="0" smtClean="0"/>
          </a:p>
          <a:p>
            <a:pPr marL="457200" indent="-457200">
              <a:buNone/>
            </a:pPr>
            <a:r>
              <a:rPr lang="cs-CZ" sz="2000" b="1" i="1" u="sng" dirty="0" smtClean="0"/>
              <a:t>Příklad:</a:t>
            </a:r>
          </a:p>
          <a:p>
            <a:pPr marL="457200" indent="-457200">
              <a:buNone/>
            </a:pPr>
            <a:endParaRPr lang="cs-CZ" sz="2000" i="1" dirty="0" smtClean="0"/>
          </a:p>
          <a:p>
            <a:pPr marL="457200" indent="-457200">
              <a:buNone/>
            </a:pPr>
            <a:r>
              <a:rPr lang="cs-CZ" sz="2400" i="1" dirty="0" smtClean="0"/>
              <a:t>- V divadle dnes hrají operu. </a:t>
            </a:r>
            <a:r>
              <a:rPr lang="cs-CZ" sz="2400" i="1" dirty="0" smtClean="0">
                <a:solidFill>
                  <a:srgbClr val="0070C0"/>
                </a:solidFill>
              </a:rPr>
              <a:t>(oni)</a:t>
            </a:r>
          </a:p>
          <a:p>
            <a:pPr marL="457200" indent="-457200">
              <a:buNone/>
            </a:pPr>
            <a:r>
              <a:rPr lang="cs-CZ" sz="2400" i="1" dirty="0" smtClean="0"/>
              <a:t>- Hlásili to v rozhlase. </a:t>
            </a:r>
            <a:r>
              <a:rPr lang="cs-CZ" sz="2400" i="1" dirty="0" smtClean="0">
                <a:solidFill>
                  <a:srgbClr val="0070C0"/>
                </a:solidFill>
              </a:rPr>
              <a:t>(oni)</a:t>
            </a:r>
          </a:p>
          <a:p>
            <a:pPr marL="457200" indent="-457200">
              <a:buNone/>
            </a:pPr>
            <a:r>
              <a:rPr lang="cs-CZ" sz="2400" i="1" dirty="0" smtClean="0"/>
              <a:t>- Dvakrát měř, jednou řež. </a:t>
            </a:r>
            <a:r>
              <a:rPr lang="cs-CZ" sz="2400" i="1" dirty="0" smtClean="0">
                <a:solidFill>
                  <a:srgbClr val="0070C0"/>
                </a:solidFill>
              </a:rPr>
              <a:t>(přísloví)</a:t>
            </a:r>
          </a:p>
          <a:p>
            <a:pPr marL="457200" indent="-457200">
              <a:buNone/>
            </a:pPr>
            <a:endParaRPr lang="cs-CZ" sz="2000" i="1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Podtrhni ve větách podmět a nadepiš, kterým slovním druhem je vyjádřen</a:t>
            </a:r>
          </a:p>
          <a:p>
            <a:pPr>
              <a:buNone/>
            </a:pPr>
            <a:endParaRPr lang="cs-CZ" i="1" dirty="0" smtClean="0"/>
          </a:p>
          <a:p>
            <a:pPr marL="514350" indent="-514350">
              <a:buNone/>
            </a:pPr>
            <a:r>
              <a:rPr lang="cs-CZ" sz="2400" i="1" dirty="0" smtClean="0"/>
              <a:t>a) Rodiče mu to určitě dovolí.</a:t>
            </a:r>
          </a:p>
          <a:p>
            <a:pPr marL="514350" indent="-514350">
              <a:buNone/>
            </a:pPr>
            <a:endParaRPr lang="cs-CZ" sz="2400" i="1" dirty="0" smtClean="0"/>
          </a:p>
          <a:p>
            <a:pPr marL="514350" indent="-514350">
              <a:buNone/>
            </a:pPr>
            <a:r>
              <a:rPr lang="cs-CZ" sz="2400" i="1" dirty="0" smtClean="0"/>
              <a:t>b) Zvítězit nebylo lehké.</a:t>
            </a:r>
          </a:p>
          <a:p>
            <a:pPr marL="514350" indent="-514350">
              <a:buFont typeface="+mj-lt"/>
              <a:buAutoNum type="arabicPeriod"/>
            </a:pPr>
            <a:endParaRPr lang="cs-CZ" sz="2400" i="1" dirty="0" smtClean="0"/>
          </a:p>
          <a:p>
            <a:pPr marL="514350" indent="-514350">
              <a:buNone/>
            </a:pPr>
            <a:r>
              <a:rPr lang="cs-CZ" sz="2400" i="1" dirty="0" smtClean="0"/>
              <a:t>c) Z výletu se vrátili včas.</a:t>
            </a:r>
          </a:p>
          <a:p>
            <a:pPr marL="514350" indent="-514350">
              <a:buFont typeface="+mj-lt"/>
              <a:buAutoNum type="arabicPeriod"/>
            </a:pPr>
            <a:endParaRPr lang="cs-CZ" sz="2400" i="1" dirty="0" smtClean="0"/>
          </a:p>
          <a:p>
            <a:pPr marL="514350" indent="-514350">
              <a:buNone/>
            </a:pPr>
            <a:r>
              <a:rPr lang="cs-CZ" sz="2400" i="1" dirty="0" smtClean="0"/>
              <a:t>d) Jsou dnes ve škole všichni?</a:t>
            </a:r>
          </a:p>
          <a:p>
            <a:pPr marL="514350" indent="-514350">
              <a:buFont typeface="+mj-lt"/>
              <a:buAutoNum type="arabicPeriod"/>
            </a:pPr>
            <a:endParaRPr lang="cs-CZ" sz="2400" i="1" dirty="0" smtClean="0"/>
          </a:p>
          <a:p>
            <a:pPr marL="514350" indent="-514350">
              <a:buNone/>
            </a:pPr>
            <a:r>
              <a:rPr lang="cs-CZ" sz="2400" i="1" dirty="0" smtClean="0"/>
              <a:t>e) Do zatáčky se vřítili dva závodníci.</a:t>
            </a:r>
          </a:p>
          <a:p>
            <a:pPr marL="514350" indent="-514350"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500034" y="2643182"/>
            <a:ext cx="77153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Podtrhni ve větách podmět a nadepiš, kterým slovním druhem je vyjádřen</a:t>
            </a:r>
          </a:p>
          <a:p>
            <a:pPr>
              <a:buNone/>
            </a:pPr>
            <a:endParaRPr lang="cs-CZ" i="1" dirty="0" smtClean="0"/>
          </a:p>
          <a:p>
            <a:pPr marL="514350" indent="-514350">
              <a:buNone/>
            </a:pPr>
            <a:endParaRPr lang="cs-CZ" sz="2400" i="1" dirty="0" smtClean="0"/>
          </a:p>
          <a:p>
            <a:pPr marL="514350" indent="-514350">
              <a:buNone/>
            </a:pPr>
            <a:r>
              <a:rPr lang="cs-CZ" sz="2400" i="1" dirty="0" smtClean="0"/>
              <a:t>a) </a:t>
            </a:r>
            <a:r>
              <a:rPr lang="cs-CZ" sz="2400" i="1" u="sng" dirty="0" smtClean="0"/>
              <a:t>Rodiče</a:t>
            </a:r>
            <a:r>
              <a:rPr lang="cs-CZ" sz="2400" i="1" dirty="0" smtClean="0"/>
              <a:t> mu to určitě dovolí.</a:t>
            </a:r>
          </a:p>
          <a:p>
            <a:pPr marL="514350" indent="-514350">
              <a:buNone/>
            </a:pPr>
            <a:endParaRPr lang="cs-CZ" sz="2400" i="1" dirty="0" smtClean="0"/>
          </a:p>
          <a:p>
            <a:pPr marL="514350" indent="-514350">
              <a:buNone/>
            </a:pPr>
            <a:r>
              <a:rPr lang="cs-CZ" sz="2400" i="1" dirty="0" smtClean="0"/>
              <a:t>b) </a:t>
            </a:r>
            <a:r>
              <a:rPr lang="cs-CZ" sz="2400" i="1" u="sng" dirty="0" smtClean="0"/>
              <a:t>Zvítězit</a:t>
            </a:r>
            <a:r>
              <a:rPr lang="cs-CZ" sz="2400" i="1" dirty="0" smtClean="0"/>
              <a:t> nebylo lehké. </a:t>
            </a:r>
          </a:p>
          <a:p>
            <a:pPr marL="514350" indent="-514350">
              <a:buFont typeface="+mj-lt"/>
              <a:buAutoNum type="arabicPeriod"/>
            </a:pPr>
            <a:endParaRPr lang="cs-CZ" sz="2400" i="1" dirty="0" smtClean="0"/>
          </a:p>
          <a:p>
            <a:pPr marL="514350" indent="-514350">
              <a:buNone/>
            </a:pPr>
            <a:r>
              <a:rPr lang="cs-CZ" sz="2400" i="1" dirty="0" smtClean="0"/>
              <a:t>c) Z výletu se vrátili včas. </a:t>
            </a:r>
            <a:r>
              <a:rPr lang="cs-CZ" sz="2400" i="1" u="sng" dirty="0" smtClean="0"/>
              <a:t>(oni)</a:t>
            </a:r>
            <a:r>
              <a:rPr lang="cs-CZ" sz="2400" i="1" dirty="0" smtClean="0"/>
              <a:t>  </a:t>
            </a:r>
            <a:r>
              <a:rPr lang="cs-CZ" sz="2400" i="1" dirty="0" smtClean="0">
                <a:solidFill>
                  <a:srgbClr val="0070C0"/>
                </a:solidFill>
              </a:rPr>
              <a:t>(podmět nevyjádřený)</a:t>
            </a:r>
          </a:p>
          <a:p>
            <a:pPr marL="514350" indent="-514350">
              <a:buFont typeface="+mj-lt"/>
              <a:buAutoNum type="arabicPeriod"/>
            </a:pPr>
            <a:endParaRPr lang="cs-CZ" sz="2400" i="1" dirty="0" smtClean="0"/>
          </a:p>
          <a:p>
            <a:pPr marL="514350" indent="-514350">
              <a:buNone/>
            </a:pPr>
            <a:r>
              <a:rPr lang="cs-CZ" sz="2400" i="1" dirty="0" smtClean="0"/>
              <a:t>d) Jsou dnes ve škole </a:t>
            </a:r>
            <a:r>
              <a:rPr lang="cs-CZ" sz="2400" i="1" u="sng" dirty="0" smtClean="0"/>
              <a:t>všichni</a:t>
            </a:r>
            <a:r>
              <a:rPr lang="cs-CZ" sz="2400" i="1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endParaRPr lang="cs-CZ" sz="2400" i="1" dirty="0" smtClean="0"/>
          </a:p>
          <a:p>
            <a:pPr marL="514350" indent="-514350">
              <a:buNone/>
            </a:pPr>
            <a:r>
              <a:rPr lang="cs-CZ" sz="2400" i="1" dirty="0" smtClean="0"/>
              <a:t>e) Do zatáčky se vřítili </a:t>
            </a:r>
            <a:r>
              <a:rPr lang="cs-CZ" sz="2400" i="1" u="sng" dirty="0" smtClean="0"/>
              <a:t>dva</a:t>
            </a:r>
            <a:r>
              <a:rPr lang="cs-CZ" sz="2400" i="1" dirty="0" smtClean="0"/>
              <a:t> závodníci.</a:t>
            </a:r>
          </a:p>
          <a:p>
            <a:pPr marL="514350" indent="-514350"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500034" y="2643182"/>
            <a:ext cx="77153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1000100" y="2857496"/>
            <a:ext cx="428628" cy="338554"/>
          </a:xfrm>
          <a:prstGeom prst="rect">
            <a:avLst/>
          </a:prstGeom>
          <a:noFill/>
          <a:ln w="2222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solidFill>
                  <a:srgbClr val="0070C0"/>
                </a:solidFill>
                <a:latin typeface="+mj-lt"/>
              </a:rPr>
              <a:t>1.</a:t>
            </a:r>
            <a:endParaRPr lang="cs-CZ" sz="1600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71538" y="3500438"/>
            <a:ext cx="428628" cy="338554"/>
          </a:xfrm>
          <a:prstGeom prst="rect">
            <a:avLst/>
          </a:prstGeom>
          <a:noFill/>
          <a:ln w="2222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solidFill>
                  <a:srgbClr val="0070C0"/>
                </a:solidFill>
                <a:latin typeface="+mj-lt"/>
              </a:rPr>
              <a:t>5.</a:t>
            </a:r>
            <a:endParaRPr lang="cs-CZ" sz="1600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28926" y="4714884"/>
            <a:ext cx="428628" cy="338554"/>
          </a:xfrm>
          <a:prstGeom prst="rect">
            <a:avLst/>
          </a:prstGeom>
          <a:noFill/>
          <a:ln w="2222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solidFill>
                  <a:srgbClr val="0070C0"/>
                </a:solidFill>
                <a:latin typeface="+mj-lt"/>
              </a:rPr>
              <a:t>3.</a:t>
            </a:r>
            <a:endParaRPr lang="cs-CZ" sz="1600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000364" y="5286388"/>
            <a:ext cx="428628" cy="338554"/>
          </a:xfrm>
          <a:prstGeom prst="rect">
            <a:avLst/>
          </a:prstGeom>
          <a:noFill/>
          <a:ln w="2222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solidFill>
                  <a:srgbClr val="0070C0"/>
                </a:solidFill>
                <a:latin typeface="+mj-lt"/>
              </a:rPr>
              <a:t>4.</a:t>
            </a:r>
            <a:endParaRPr lang="cs-CZ" sz="1600" b="1" dirty="0">
              <a:solidFill>
                <a:srgbClr val="0070C0"/>
              </a:solidFill>
              <a:latin typeface="+mj-lt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Archiv autora</a:t>
            </a:r>
          </a:p>
          <a:p>
            <a:pPr>
              <a:buNone/>
            </a:pPr>
            <a:endParaRPr lang="cs-CZ" i="1" dirty="0" smtClean="0"/>
          </a:p>
          <a:p>
            <a:pPr marL="514350" indent="-514350"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21778</TotalTime>
  <Words>375</Words>
  <Application>Microsoft Office PowerPoint</Application>
  <PresentationFormat>Předvádění na obrazovce (4:3)</PresentationFormat>
  <Paragraphs>99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Prezentace aplikace PowerPoint</vt:lpstr>
      <vt:lpstr>Podmět</vt:lpstr>
      <vt:lpstr>Podmět</vt:lpstr>
      <vt:lpstr>Podmět vyjádřený</vt:lpstr>
      <vt:lpstr>Podmět nevyjádřený</vt:lpstr>
      <vt:lpstr>Podmět všeobecný</vt:lpstr>
      <vt:lpstr>Cvičení</vt:lpstr>
      <vt:lpstr>Řešení</vt:lpstr>
      <vt:lpstr>Zdroj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Lksdfjsdfůhfůsdhasdfůh ů dfhsdfůhsdfůh</dc:title>
  <dc:creator>Počítač</dc:creator>
  <cp:lastModifiedBy>ZSTREBON</cp:lastModifiedBy>
  <cp:revision>422</cp:revision>
  <dcterms:created xsi:type="dcterms:W3CDTF">2011-09-28T13:19:40Z</dcterms:created>
  <dcterms:modified xsi:type="dcterms:W3CDTF">2012-04-03T18:52:13Z</dcterms:modified>
</cp:coreProperties>
</file>