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04834A6-B94F-40C9-B032-D09BCD2432AA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BF24400-6E29-4CA1-B592-7D368309E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daktik.cz/images/fyzika/ostatni/Kalorimetr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357694"/>
            <a:ext cx="6624736" cy="200026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zopakování probraného učiva.  Žák si zopakuje na čem závisí teplo tělesem přijaté nebo odevzdané. Na příkladech z praxe určí, zda se jedná o tepelné vodiče nebo izolanty. Umí vypočítat teplo tělesem přijaté nebo odevzdané. Na příkladech z praxe rozhodne, zda se jedná o vedení, proudění nebo záření jako způsobu přenosu tepla.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85786" y="3857628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Úlohy ke shrnutí učiva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69269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FY.8.A.13_Fyzika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Úlohy ke shrnutí učiva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048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00438"/>
            <a:ext cx="6829444" cy="2506853"/>
          </a:xfrm>
        </p:spPr>
        <p:txBody>
          <a:bodyPr>
            <a:normAutofit/>
          </a:bodyPr>
          <a:lstStyle/>
          <a:p>
            <a:pPr marL="566928" indent="-45720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a)Stejná, na hmotnosti těles nezáleží. </a:t>
            </a:r>
          </a:p>
          <a:p>
            <a:pPr marL="566928" indent="-45720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566928" indent="-45720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566928" indent="-45720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b)Různá, je přímo úměrná hmotnosti tělesa.</a:t>
            </a:r>
          </a:p>
          <a:p>
            <a:pPr marL="566928" indent="-457200">
              <a:buAutoNum type="alphaLcParenR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C0000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1) V jedné kádince je voda o hmotnosti 100 g, ve druhé voda o hmotnosti 200 g. Teplota vody v obou kádinkách je stejná. Je vnitřní energie vody v obou kádinkách stejná nebo různá? Vysvětli odpověď.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2TM785QB\MM90033697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3143248"/>
            <a:ext cx="1071570" cy="1071570"/>
          </a:xfrm>
          <a:prstGeom prst="rect">
            <a:avLst/>
          </a:prstGeom>
          <a:noFill/>
        </p:spPr>
      </p:pic>
      <p:pic>
        <p:nvPicPr>
          <p:cNvPr id="5" name="Picture 2" descr="C:\Documents and Settings\radek\Local Settings\Temporary Internet Files\Content.IE5\2TM785QB\MM90033697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4643446"/>
            <a:ext cx="1071570" cy="10715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00958" y="278605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100 g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72396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2</a:t>
            </a:r>
            <a:r>
              <a:rPr lang="cs-CZ" b="1" dirty="0" smtClean="0">
                <a:solidFill>
                  <a:srgbClr val="002060"/>
                </a:solidFill>
              </a:rPr>
              <a:t>00 g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6400816" cy="3149795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závisí pouze na zvýšení teploty.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je přímo úměrné pouze hmotnosti.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Teplo závisí na změně teploty, je přímo úměrné zvýšení hmotnosti a závisí na složení tělesa.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2) Na čem závisí teplo přijaté nebo odevzdané tělesem z určité látky při tepelné výměně?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KTIJ0HEZ\MP9003905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2143116"/>
            <a:ext cx="1757362" cy="1757362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WHQ7CXMN\MP900402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143380"/>
            <a:ext cx="1952639" cy="1464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018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70C0"/>
                </a:solidFill>
                <a:effectLst/>
              </a:rPr>
              <a:t>Odpověz na otázky: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3) Co rozumíme slovem teplo ve fyzice? Co znamená, že těleso přijalo teplo? 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Co znamená, že těleso odevzdalo teplo? 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Uveď příklady.</a:t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endParaRPr lang="cs-CZ" sz="3200" dirty="0">
              <a:solidFill>
                <a:srgbClr val="0070C0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571868" y="5500702"/>
            <a:ext cx="5143536" cy="10715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dpověď</a:t>
            </a:r>
            <a:endParaRPr lang="cs-CZ" dirty="0"/>
          </a:p>
        </p:txBody>
      </p:sp>
      <p:pic>
        <p:nvPicPr>
          <p:cNvPr id="3074" name="Picture 2" descr="C:\Documents and Settings\radek\Local Settings\Temporary Internet Files\Content.IE5\496NW9QJ\MP9004389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2786058"/>
            <a:ext cx="2935034" cy="2370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Teplo je rovno energii, kterou při tepelné výměně odevzdá teplejší těleso chladnějšímu (nebo které přijme chladnější těleso od teplejšího).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Např. zahřívání studené vody na vařiči, lžíce ponořená do horkého čaje, ocelový klíč pokojové teploty vložený do vroucí vody atd.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161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4) Pozoroval(a) jsi v </a:t>
            </a:r>
            <a:r>
              <a:rPr lang="cs-CZ" sz="3200" smtClean="0">
                <a:solidFill>
                  <a:srgbClr val="002060"/>
                </a:solidFill>
                <a:effectLst/>
              </a:rPr>
              <a:t>zimě vrabce </a:t>
            </a:r>
            <a:r>
              <a:rPr lang="cs-CZ" sz="3200" dirty="0" smtClean="0">
                <a:solidFill>
                  <a:srgbClr val="002060"/>
                </a:solidFill>
                <a:effectLst/>
              </a:rPr>
              <a:t>nebo sýkorky? Když sedí na větvi, mají načechraná peříčka, takže vypadají jako nafouknutý míč. Pokus se vysvětlit, jakou to pro ně má výhodu.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43438" y="5715016"/>
            <a:ext cx="3857652" cy="11429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pic>
        <p:nvPicPr>
          <p:cNvPr id="4099" name="Picture 3" descr="C:\Documents and Settings\radek\Local Settings\Temporary Internet Files\Content.IE5\KTIJ0HEZ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500438"/>
            <a:ext cx="3093089" cy="2059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37862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00B050"/>
                </a:solidFill>
              </a:rPr>
              <a:t> peří je tepelným izolantem</a:t>
            </a:r>
          </a:p>
          <a:p>
            <a:pPr>
              <a:buNone/>
            </a:pPr>
            <a:endParaRPr lang="cs-CZ" sz="36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00B050"/>
                </a:solidFill>
              </a:rPr>
              <a:t> to, že mají načechraná peříčka má výhodu v tom, že vrstva peří udržuje teplo (podobně jako člověku je teplo v kožichu)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5122" name="Picture 2" descr="C:\Documents and Settings\radek\Local Settings\Temporary Internet Files\Content.IE5\2TM785QB\MC9000555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4500570"/>
            <a:ext cx="1556827" cy="2002138"/>
          </a:xfrm>
          <a:prstGeom prst="rect">
            <a:avLst/>
          </a:prstGeom>
          <a:noFill/>
        </p:spPr>
      </p:pic>
      <p:pic>
        <p:nvPicPr>
          <p:cNvPr id="5124" name="Picture 4" descr="C:\Documents and Settings\radek\Local Settings\Temporary Internet Files\Content.IE5\496NW9QJ\MP9001805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4857760"/>
            <a:ext cx="2699111" cy="1772416"/>
          </a:xfrm>
          <a:prstGeom prst="rect">
            <a:avLst/>
          </a:prstGeom>
          <a:noFill/>
        </p:spPr>
      </p:pic>
      <p:pic>
        <p:nvPicPr>
          <p:cNvPr id="5126" name="Picture 6" descr="C:\Documents and Settings\radek\Local Settings\Temporary Internet Files\Content.IE5\WHQ7CXMN\MP9004012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4786322"/>
            <a:ext cx="1381793" cy="2071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6543692" cy="3221233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šálek z varného skla a nejpomaleji hliníkový hrneček.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hliníkový hrneček a nejpomaleji porcelánový hrneček.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Nejrychleji se zahřeje porcelánový hrneček a nejpomaleji šálek z varného skla.</a:t>
            </a:r>
          </a:p>
          <a:p>
            <a:pPr marL="624078" indent="-514350">
              <a:buAutoNum type="alphaLcParenR"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Vyber správnou odpověď: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</a:rPr>
              <a:t>5) Nalij si horký čaj do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hliníkového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 hrnečku,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porcelánového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 hrnečku a do šálku z </a:t>
            </a:r>
            <a:r>
              <a:rPr lang="cs-CZ" sz="2800" u="sng" dirty="0" smtClean="0">
                <a:solidFill>
                  <a:srgbClr val="C00000"/>
                </a:solidFill>
                <a:effectLst/>
              </a:rPr>
              <a:t>varného skla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>. Která z nádob se zahřeje nejrychleji a která nejpomaleji?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  <p:pic>
        <p:nvPicPr>
          <p:cNvPr id="6147" name="Picture 3" descr="C:\Documents and Settings\radek\Local Settings\Temporary Internet Files\Content.IE5\KTIJ0HEZ\MP9003210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4286256"/>
            <a:ext cx="1661734" cy="2329534"/>
          </a:xfrm>
          <a:prstGeom prst="rect">
            <a:avLst/>
          </a:prstGeom>
          <a:noFill/>
        </p:spPr>
      </p:pic>
      <p:pic>
        <p:nvPicPr>
          <p:cNvPr id="6151" name="Picture 7" descr="C:\Documents and Settings\radek\Local Settings\Temporary Internet Files\Content.IE5\2TM785QB\MP9003867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2357430"/>
            <a:ext cx="1857388" cy="1324937"/>
          </a:xfrm>
          <a:prstGeom prst="rect">
            <a:avLst/>
          </a:prstGeom>
          <a:noFill/>
        </p:spPr>
      </p:pic>
      <p:pic>
        <p:nvPicPr>
          <p:cNvPr id="6153" name="Picture 9" descr="C:\Documents and Settings\radek\Local Settings\Temporary Internet Files\Content.IE5\496NW9QJ\MC9002090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5429264"/>
            <a:ext cx="1424867" cy="12653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00042"/>
            <a:ext cx="7043758" cy="607222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Vypočítej: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6) Do směšovacího kalorimetru, ve kterém je </a:t>
            </a:r>
            <a:r>
              <a:rPr lang="cs-CZ" sz="2800" b="1" dirty="0" smtClean="0">
                <a:solidFill>
                  <a:srgbClr val="0070C0"/>
                </a:solidFill>
              </a:rPr>
              <a:t>voda o hmotnosti 200 g a teplotě 20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, vložíme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ocelový váleček o hmotnosti 100 g a o teplotě 100 </a:t>
            </a:r>
            <a:r>
              <a:rPr lang="el-GR" sz="2800" b="1" dirty="0" smtClean="0">
                <a:solidFill>
                  <a:srgbClr val="00B050"/>
                </a:solidFill>
                <a:latin typeface="Arial Black"/>
                <a:cs typeface="Arial"/>
              </a:rPr>
              <a:t>°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Popiš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tepelnou výměnu, která při tom probíhá.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Měřením bylo zjištěno, že teplota vody a válečku se ustálila na 24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°C. </a:t>
            </a:r>
            <a:r>
              <a:rPr lang="cs-CZ" sz="2800" b="1" u="sng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Vypočítej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Arial"/>
                <a:cs typeface="Arial"/>
              </a:rPr>
              <a:t>teplo odevzdané válečkem i teplo přijaté vodou.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None/>
            </a:pP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2857496"/>
            <a:ext cx="1428760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Řešení úlohy 6: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3186106" cy="4485036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Ocelový váleček odevzdá část své vnitřní energie vodě.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Voda přijme od ocelového válečku teplo.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Ocelový váleček se ochladí.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Teplota vody se zvýší.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3714745" y="1444294"/>
            <a:ext cx="4972056" cy="44850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Teplo odevzdané ocelovým válečkem: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Q=mc(t-t</a:t>
            </a:r>
            <a:r>
              <a:rPr lang="cs-CZ" b="1" baseline="-25000" dirty="0" smtClean="0">
                <a:solidFill>
                  <a:srgbClr val="002060"/>
                </a:solidFill>
              </a:rPr>
              <a:t>0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Q=0,1</a:t>
            </a:r>
            <a:r>
              <a:rPr lang="cs-CZ" b="1" dirty="0">
                <a:solidFill>
                  <a:srgbClr val="002060"/>
                </a:solidFill>
              </a:rPr>
              <a:t>⋅ 0,469 ⋅ 76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Q=3,56 kJ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Teplo přijaté vodou: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Q=mc(t-t0)</a:t>
            </a:r>
          </a:p>
          <a:p>
            <a:pPr>
              <a:buNone/>
            </a:pPr>
            <a:r>
              <a:rPr lang="cs-CZ" b="1" dirty="0">
                <a:solidFill>
                  <a:srgbClr val="002060"/>
                </a:solidFill>
              </a:rPr>
              <a:t>Q=0,2 ⋅ </a:t>
            </a:r>
            <a:r>
              <a:rPr lang="cs-CZ" b="1" dirty="0" smtClean="0">
                <a:solidFill>
                  <a:srgbClr val="002060"/>
                </a:solidFill>
              </a:rPr>
              <a:t>4,18</a:t>
            </a:r>
            <a:r>
              <a:rPr lang="cs-CZ" b="1" dirty="0">
                <a:solidFill>
                  <a:srgbClr val="002060"/>
                </a:solidFill>
              </a:rPr>
              <a:t> ⋅ </a:t>
            </a:r>
            <a:r>
              <a:rPr lang="cs-CZ" b="1" dirty="0" smtClean="0">
                <a:solidFill>
                  <a:srgbClr val="002060"/>
                </a:solidFill>
              </a:rPr>
              <a:t>4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Q=3,34 kJ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Teplo odevzdané a přijaté se sobě téměř rovná.</a:t>
            </a:r>
            <a:endParaRPr lang="cs-CZ" b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8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 fontScale="92500"/>
          </a:bodyPr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párku v horké vodě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vody v hrnku ponorným vařičem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chlazení čaje postavením hrnku s čajem do studené vodní lázně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zahřívání rukou nad rozpálenou plotnou kamen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ohřívání polévky v hrnku s nerovným dnem na elektrické plotýnce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7) Poznali jsme, že teplo se může přenášet tepelnou výměnou </a:t>
            </a:r>
            <a:r>
              <a:rPr lang="cs-CZ" sz="3200" u="sng" dirty="0" smtClean="0">
                <a:solidFill>
                  <a:srgbClr val="7030A0"/>
                </a:solidFill>
                <a:effectLst/>
              </a:rPr>
              <a:t>vedením, prouděním a zářením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.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Urči, o které způsoby přenosu tepla jde v následujících případech: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http://www.didaktik.cz/images/fyzika/</a:t>
            </a:r>
            <a:r>
              <a:rPr lang="cs-CZ" sz="1600" b="1" dirty="0" err="1" smtClean="0">
                <a:solidFill>
                  <a:srgbClr val="0070C0"/>
                </a:solidFill>
                <a:hlinkClick r:id="rId2"/>
              </a:rPr>
              <a:t>ostatni</a:t>
            </a: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/Kalorimetr.</a:t>
            </a:r>
            <a:r>
              <a:rPr lang="cs-CZ" sz="1600" b="1" dirty="0" err="1" smtClean="0">
                <a:solidFill>
                  <a:srgbClr val="0070C0"/>
                </a:solidFill>
                <a:hlinkClick r:id="rId2"/>
              </a:rPr>
              <a:t>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2011-11-21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182</TotalTime>
  <Words>534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Vyber správnou odpověď: 1) V jedné kádince je voda o hmotnosti 100 g, ve druhé voda o hmotnosti 200 g. Teplota vody v obou kádinkách je stejná. Je vnitřní energie vody v obou kádinkách stejná nebo různá? Vysvětli odpověď.</vt:lpstr>
      <vt:lpstr>Vyber správnou odpověď: 2) Na čem závisí teplo přijaté nebo odevzdané tělesem z určité látky při tepelné výměně?</vt:lpstr>
      <vt:lpstr>Odpověz na otázky: 3) Co rozumíme slovem teplo ve fyzice? Co znamená, že těleso přijalo teplo?  Co znamená, že těleso odevzdalo teplo?  Uveď příklady.  </vt:lpstr>
      <vt:lpstr>Prezentace aplikace PowerPoint</vt:lpstr>
      <vt:lpstr>4) Pozoroval(a) jsi v zimě vrabce nebo sýkorky? Když sedí na větvi, mají načechraná peříčka, takže vypadají jako nafouknutý míč. Pokus se vysvětlit, jakou to pro ně má výhodu.</vt:lpstr>
      <vt:lpstr>Prezentace aplikace PowerPoint</vt:lpstr>
      <vt:lpstr>Vyber správnou odpověď: 5) Nalij si horký čaj do hliníkového hrnečku, porcelánového hrnečku a do šálku z varného skla. Která z nádob se zahřeje nejrychleji a která nejpomaleji?</vt:lpstr>
      <vt:lpstr>Prezentace aplikace PowerPoint</vt:lpstr>
      <vt:lpstr>Řešení úlohy 6:</vt:lpstr>
      <vt:lpstr>7) Poznali jsme, že teplo se může přenášet tepelnou výměnou vedením, prouděním a zářením. Urči, o které způsoby přenosu tepla jde v následujících případech:</vt:lpstr>
      <vt:lpstr>Použité zdroje: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32</cp:revision>
  <dcterms:created xsi:type="dcterms:W3CDTF">2011-11-20T15:02:15Z</dcterms:created>
  <dcterms:modified xsi:type="dcterms:W3CDTF">2012-03-03T22:56:41Z</dcterms:modified>
</cp:coreProperties>
</file>