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9"/>
  </p:notesMasterIdLst>
  <p:sldIdLst>
    <p:sldId id="257" r:id="rId2"/>
    <p:sldId id="259" r:id="rId3"/>
    <p:sldId id="267" r:id="rId4"/>
    <p:sldId id="262" r:id="rId5"/>
    <p:sldId id="265" r:id="rId6"/>
    <p:sldId id="266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2628D2-32E0-440C-B22E-0C5079217C43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15C6E-4CBA-40A7-A13F-947DBF2842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52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815C6E-4CBA-40A7-A13F-947DBF2842A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54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BEC0E0D-49BC-45B5-984B-E185E0A0234A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9DE5DFC1-E78F-42F7-BA43-47082A688E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484636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4825080" imgH="3618130" progId="PowerPoint.Show.8">
                  <p:embed/>
                </p:oleObj>
              </mc:Choice>
              <mc:Fallback>
                <p:oleObj name="Prezentace" r:id="rId3" imgW="4825080" imgH="3618130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35022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9144000" cy="2004832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Tlak plynu v uzavřené nádobě</a:t>
            </a:r>
            <a:endParaRPr lang="cs-CZ" sz="6600" b="1" dirty="0"/>
          </a:p>
        </p:txBody>
      </p:sp>
      <p:pic>
        <p:nvPicPr>
          <p:cNvPr id="3" name="Picture 2" descr="C:\Users\ZSTREBON\AppData\Local\Microsoft\Windows\Temporary Internet Files\Content.IE5\1ZU83S3S\MC900352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090" y="3240058"/>
            <a:ext cx="2210709" cy="358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67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/>
              <a:t>Umíš odpovědět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ctr">
              <a:buNone/>
            </a:pPr>
            <a:r>
              <a:rPr lang="cs-CZ" sz="96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Co je to uzavřená nádoba s plynem</a:t>
            </a:r>
          </a:p>
          <a:p>
            <a:pPr marL="109728" indent="0">
              <a:buNone/>
            </a:pPr>
            <a:r>
              <a:rPr lang="cs-CZ" sz="3200" dirty="0" smtClean="0"/>
              <a:t>Čím je tlak způsoben</a:t>
            </a:r>
          </a:p>
          <a:p>
            <a:pPr marL="109728" indent="0">
              <a:buNone/>
            </a:pPr>
            <a:r>
              <a:rPr lang="cs-CZ" sz="3200" dirty="0" smtClean="0"/>
              <a:t>Čím se změří</a:t>
            </a:r>
          </a:p>
          <a:p>
            <a:pPr marL="109728" indent="0">
              <a:buNone/>
            </a:pPr>
            <a:r>
              <a:rPr lang="cs-CZ" sz="3200" dirty="0" smtClean="0"/>
              <a:t>Co je to podtlak a přetlak</a:t>
            </a:r>
          </a:p>
          <a:p>
            <a:pPr marL="109728" indent="0">
              <a:buNone/>
            </a:pPr>
            <a:endParaRPr lang="cs-CZ" sz="3200" dirty="0"/>
          </a:p>
        </p:txBody>
      </p:sp>
      <p:pic>
        <p:nvPicPr>
          <p:cNvPr id="3074" name="Picture 2" descr="C:\Users\ZSTREBON\AppData\Local\Microsoft\Windows\Temporary Internet Files\Content.IE5\9LIJR6PS\MC900320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016224" cy="259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QXOMYNFP\MP9004340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8760"/>
            <a:ext cx="2601483" cy="195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4ZR9VBDC\MP9004054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1238374"/>
            <a:ext cx="2696344" cy="192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67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6632"/>
            <a:ext cx="9036496" cy="6741367"/>
          </a:xfrm>
        </p:spPr>
        <p:txBody>
          <a:bodyPr>
            <a:noAutofit/>
          </a:bodyPr>
          <a:lstStyle/>
          <a:p>
            <a:r>
              <a:rPr lang="cs-CZ" sz="3600" dirty="0" smtClean="0"/>
              <a:t>míč</a:t>
            </a:r>
            <a:r>
              <a:rPr lang="cs-CZ" sz="3600" dirty="0"/>
              <a:t>, lahev, lehátko, tlaková </a:t>
            </a:r>
            <a:r>
              <a:rPr lang="cs-CZ" sz="3600" dirty="0" smtClean="0"/>
              <a:t>láhev,</a:t>
            </a:r>
          </a:p>
          <a:p>
            <a:pPr marL="109728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dirty="0"/>
              <a:t>balonek, </a:t>
            </a:r>
            <a:r>
              <a:rPr lang="cs-CZ" sz="3600" dirty="0" smtClean="0"/>
              <a:t>pneumatika</a:t>
            </a:r>
          </a:p>
          <a:p>
            <a:pPr marL="109728" indent="0">
              <a:buNone/>
            </a:pPr>
            <a:endParaRPr lang="cs-CZ" sz="3600" dirty="0" smtClean="0"/>
          </a:p>
          <a:p>
            <a:pPr marL="109728" indent="0">
              <a:buNone/>
            </a:pPr>
            <a:endParaRPr lang="cs-CZ" sz="3600" dirty="0"/>
          </a:p>
          <a:p>
            <a:r>
              <a:rPr lang="cs-CZ" sz="3600" dirty="0">
                <a:latin typeface="+mn-lt"/>
              </a:rPr>
              <a:t>tlak</a:t>
            </a:r>
            <a:r>
              <a:rPr lang="cs-CZ" sz="3600" dirty="0"/>
              <a:t> je způsoben nárazy neustále se 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 smtClean="0"/>
              <a:t>  pohybujících </a:t>
            </a:r>
            <a:r>
              <a:rPr lang="cs-CZ" sz="3600" dirty="0"/>
              <a:t>molekul plynu na stěny 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nádoby</a:t>
            </a:r>
            <a:endParaRPr lang="cs-CZ" sz="3600" dirty="0"/>
          </a:p>
          <a:p>
            <a:r>
              <a:rPr lang="cs-CZ" sz="3600" dirty="0"/>
              <a:t>tlak plynu vyvolaný vnějšími silami na </a:t>
            </a:r>
            <a:r>
              <a:rPr lang="cs-CZ" sz="3600" dirty="0" smtClean="0"/>
              <a:t>stě-</a:t>
            </a:r>
            <a:r>
              <a:rPr lang="cs-CZ" sz="3600" dirty="0" err="1" smtClean="0"/>
              <a:t>ny</a:t>
            </a:r>
            <a:r>
              <a:rPr lang="cs-CZ" sz="3600" dirty="0" smtClean="0"/>
              <a:t> </a:t>
            </a:r>
            <a:r>
              <a:rPr lang="cs-CZ" sz="3600" dirty="0"/>
              <a:t>nádoby, v níž je uzavřen, působí všemi směry a je v celém objemu plynu stejný (Pascalův zákon pro plyny) </a:t>
            </a:r>
          </a:p>
        </p:txBody>
      </p:sp>
      <p:pic>
        <p:nvPicPr>
          <p:cNvPr id="4098" name="Picture 2" descr="C:\Users\ZSTREBON\AppData\Local\Microsoft\Windows\Temporary Internet Files\Content.IE5\DBOT6G0E\MC900354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62134">
            <a:off x="2278245" y="1446682"/>
            <a:ext cx="1782166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QXOMYNFP\MP9004028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99040"/>
            <a:ext cx="1848413" cy="138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77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ctr"/>
            <a:r>
              <a:rPr lang="cs-CZ" sz="5400" dirty="0">
                <a:effectLst/>
              </a:rPr>
              <a:t>Druhy tlaku 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08720"/>
            <a:ext cx="9144000" cy="5949280"/>
          </a:xfrm>
        </p:spPr>
        <p:txBody>
          <a:bodyPr>
            <a:noAutofit/>
          </a:bodyPr>
          <a:lstStyle/>
          <a:p>
            <a:pPr marL="109728" indent="0">
              <a:lnSpc>
                <a:spcPct val="80000"/>
              </a:lnSpc>
              <a:buNone/>
            </a:pPr>
            <a:r>
              <a:rPr lang="cs-CZ" sz="3600" b="1" i="1" dirty="0">
                <a:latin typeface="+mn-lt"/>
              </a:rPr>
              <a:t>podtlak</a:t>
            </a:r>
            <a:r>
              <a:rPr lang="cs-CZ" sz="3600" dirty="0">
                <a:latin typeface="+mn-lt"/>
              </a:rPr>
              <a:t> - </a:t>
            </a:r>
            <a:r>
              <a:rPr lang="cs-CZ" sz="3600" dirty="0" smtClean="0">
                <a:latin typeface="+mn-lt"/>
              </a:rPr>
              <a:t>tlak </a:t>
            </a:r>
            <a:r>
              <a:rPr lang="cs-CZ" sz="3600" dirty="0">
                <a:latin typeface="+mn-lt"/>
              </a:rPr>
              <a:t>v nádobě je </a:t>
            </a:r>
            <a:r>
              <a:rPr lang="cs-CZ" sz="3600" dirty="0" smtClean="0">
                <a:latin typeface="+mn-lt"/>
              </a:rPr>
              <a:t>nižší než </a:t>
            </a:r>
          </a:p>
          <a:p>
            <a:pPr marL="109728" indent="0">
              <a:lnSpc>
                <a:spcPct val="80000"/>
              </a:lnSpc>
              <a:buNone/>
            </a:pPr>
            <a:r>
              <a:rPr lang="cs-CZ" sz="3600" dirty="0" smtClean="0">
                <a:latin typeface="+mn-lt"/>
              </a:rPr>
              <a:t>atmosférický tlak </a:t>
            </a:r>
            <a:r>
              <a:rPr lang="cs-CZ" sz="3600" dirty="0">
                <a:latin typeface="+mn-lt"/>
              </a:rPr>
              <a:t>mimo </a:t>
            </a:r>
            <a:r>
              <a:rPr lang="cs-CZ" sz="3600" dirty="0" smtClean="0">
                <a:latin typeface="+mn-lt"/>
              </a:rPr>
              <a:t>nádobu  </a:t>
            </a:r>
          </a:p>
          <a:p>
            <a:pPr marL="109728" indent="0">
              <a:lnSpc>
                <a:spcPct val="80000"/>
              </a:lnSpc>
              <a:buNone/>
            </a:pPr>
            <a:r>
              <a:rPr lang="cs-CZ" sz="3600" dirty="0" smtClean="0">
                <a:latin typeface="+mn-lt"/>
              </a:rPr>
              <a:t>/ </a:t>
            </a:r>
            <a:r>
              <a:rPr lang="cs-CZ" sz="3600" dirty="0">
                <a:latin typeface="+mn-lt"/>
              </a:rPr>
              <a:t>např. vývěva, pití z láhve, vakuované </a:t>
            </a:r>
            <a:r>
              <a:rPr lang="cs-CZ" sz="3600" dirty="0" smtClean="0">
                <a:latin typeface="+mn-lt"/>
              </a:rPr>
              <a:t>                    potraviny, pumpa, zavařovací sklenice /</a:t>
            </a:r>
          </a:p>
          <a:p>
            <a:pPr marL="109728" indent="0">
              <a:lnSpc>
                <a:spcPct val="80000"/>
              </a:lnSpc>
              <a:buNone/>
            </a:pPr>
            <a:endParaRPr lang="cs-CZ" sz="3600" dirty="0" smtClean="0">
              <a:latin typeface="+mn-lt"/>
            </a:endParaRPr>
          </a:p>
          <a:p>
            <a:pPr marL="109728" indent="0">
              <a:lnSpc>
                <a:spcPct val="80000"/>
              </a:lnSpc>
              <a:buNone/>
            </a:pPr>
            <a:endParaRPr lang="cs-CZ" sz="3600" dirty="0">
              <a:latin typeface="+mn-lt"/>
            </a:endParaRPr>
          </a:p>
          <a:p>
            <a:pPr marL="109728" indent="0">
              <a:lnSpc>
                <a:spcPct val="80000"/>
              </a:lnSpc>
              <a:buNone/>
            </a:pPr>
            <a:endParaRPr lang="cs-CZ" sz="3600" dirty="0" smtClean="0">
              <a:latin typeface="+mn-lt"/>
            </a:endParaRPr>
          </a:p>
          <a:p>
            <a:pPr marL="109728" indent="0">
              <a:lnSpc>
                <a:spcPct val="80000"/>
              </a:lnSpc>
              <a:buNone/>
            </a:pPr>
            <a:r>
              <a:rPr lang="cs-CZ" sz="3600" b="1" i="1" dirty="0" smtClean="0">
                <a:latin typeface="+mn-lt"/>
              </a:rPr>
              <a:t>přetlak </a:t>
            </a:r>
            <a:r>
              <a:rPr lang="cs-CZ" sz="3600" i="1" dirty="0">
                <a:latin typeface="+mn-lt"/>
              </a:rPr>
              <a:t>– </a:t>
            </a:r>
            <a:r>
              <a:rPr lang="cs-CZ" sz="3600" dirty="0">
                <a:latin typeface="+mn-lt"/>
              </a:rPr>
              <a:t>tlak v nádobě je větší </a:t>
            </a:r>
            <a:r>
              <a:rPr lang="cs-CZ" sz="3600" dirty="0" smtClean="0">
                <a:latin typeface="+mn-lt"/>
              </a:rPr>
              <a:t>než </a:t>
            </a:r>
          </a:p>
          <a:p>
            <a:pPr marL="109728" indent="0">
              <a:lnSpc>
                <a:spcPct val="80000"/>
              </a:lnSpc>
              <a:buNone/>
            </a:pPr>
            <a:r>
              <a:rPr lang="cs-CZ" sz="3600" dirty="0" smtClean="0">
                <a:latin typeface="+mn-lt"/>
              </a:rPr>
              <a:t>atmosférický mimo nádobu</a:t>
            </a:r>
          </a:p>
          <a:p>
            <a:pPr marL="109728" indent="0">
              <a:lnSpc>
                <a:spcPct val="80000"/>
              </a:lnSpc>
              <a:buNone/>
            </a:pPr>
            <a:r>
              <a:rPr lang="cs-CZ" sz="3600" dirty="0" smtClean="0">
                <a:latin typeface="+mn-lt"/>
              </a:rPr>
              <a:t>/ </a:t>
            </a:r>
            <a:r>
              <a:rPr lang="cs-CZ" sz="3600" dirty="0">
                <a:latin typeface="+mn-lt"/>
              </a:rPr>
              <a:t>např. míč, pneumatika, </a:t>
            </a:r>
            <a:r>
              <a:rPr lang="cs-CZ" sz="3600" dirty="0" smtClean="0">
                <a:latin typeface="+mn-lt"/>
              </a:rPr>
              <a:t>soda </a:t>
            </a:r>
            <a:r>
              <a:rPr lang="cs-CZ" sz="3600" dirty="0" err="1" smtClean="0">
                <a:latin typeface="+mn-lt"/>
              </a:rPr>
              <a:t>stream</a:t>
            </a:r>
            <a:r>
              <a:rPr lang="cs-CZ" sz="3600" dirty="0" smtClean="0">
                <a:latin typeface="+mn-lt"/>
              </a:rPr>
              <a:t>, </a:t>
            </a:r>
          </a:p>
          <a:p>
            <a:pPr marL="109728" indent="0">
              <a:lnSpc>
                <a:spcPct val="80000"/>
              </a:lnSpc>
              <a:buNone/>
            </a:pPr>
            <a:r>
              <a:rPr lang="cs-CZ" sz="3600" dirty="0" smtClean="0">
                <a:latin typeface="+mn-lt"/>
              </a:rPr>
              <a:t>nádoba kompresoru</a:t>
            </a:r>
            <a:r>
              <a:rPr lang="cs-CZ" sz="3600" dirty="0">
                <a:latin typeface="+mn-lt"/>
              </a:rPr>
              <a:t>, tlaková nádoba apod</a:t>
            </a:r>
            <a:r>
              <a:rPr lang="cs-CZ" sz="3600" dirty="0" smtClean="0">
                <a:latin typeface="+mn-lt"/>
              </a:rPr>
              <a:t>. </a:t>
            </a:r>
            <a:endParaRPr lang="cs-CZ" sz="3600" dirty="0">
              <a:latin typeface="+mn-lt"/>
            </a:endParaRPr>
          </a:p>
          <a:p>
            <a:pPr lvl="1">
              <a:lnSpc>
                <a:spcPct val="80000"/>
              </a:lnSpc>
              <a:buFontTx/>
              <a:buNone/>
            </a:pPr>
            <a:endParaRPr lang="cs-CZ" sz="3600" dirty="0"/>
          </a:p>
          <a:p>
            <a:pPr lvl="1">
              <a:lnSpc>
                <a:spcPct val="80000"/>
              </a:lnSpc>
              <a:buFontTx/>
              <a:buNone/>
            </a:pPr>
            <a:endParaRPr lang="cs-CZ" sz="3600" dirty="0"/>
          </a:p>
          <a:p>
            <a:pPr>
              <a:lnSpc>
                <a:spcPct val="80000"/>
              </a:lnSpc>
            </a:pPr>
            <a:endParaRPr lang="cs-CZ" sz="4000" dirty="0"/>
          </a:p>
        </p:txBody>
      </p:sp>
      <p:pic>
        <p:nvPicPr>
          <p:cNvPr id="5122" name="Picture 2" descr="C:\Users\ZSTREBON\AppData\Local\Microsoft\Windows\Temporary Internet Files\Content.IE5\PJJ4B25O\MC9002522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259" y="2894614"/>
            <a:ext cx="1656184" cy="172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XJ5LUPFK\MC9001124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33621"/>
            <a:ext cx="1528991" cy="171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62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6632"/>
            <a:ext cx="9144000" cy="6481018"/>
          </a:xfrm>
        </p:spPr>
        <p:txBody>
          <a:bodyPr/>
          <a:lstStyle/>
          <a:p>
            <a:r>
              <a:rPr lang="cs-CZ" sz="3600" dirty="0"/>
              <a:t>tlak v nádobě se měří tzv. </a:t>
            </a:r>
            <a:r>
              <a:rPr lang="cs-CZ" sz="3600" dirty="0" smtClean="0"/>
              <a:t>manometry</a:t>
            </a:r>
            <a:r>
              <a:rPr lang="cs-CZ" sz="3600" dirty="0"/>
              <a:t> </a:t>
            </a:r>
            <a:endParaRPr lang="cs-CZ" sz="3600" dirty="0" smtClean="0"/>
          </a:p>
          <a:p>
            <a:pPr marL="109728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/ tlakoměry /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např. deformační manometr </a:t>
            </a:r>
          </a:p>
          <a:p>
            <a:pPr>
              <a:buFont typeface="Wingdings" pitchFamily="2" charset="2"/>
              <a:buNone/>
            </a:pPr>
            <a:r>
              <a:rPr lang="cs-CZ" sz="3600" dirty="0" smtClean="0"/>
              <a:t>- u kompresoru, tlaková lahev, pneumatika</a:t>
            </a:r>
            <a:endParaRPr lang="cs-CZ" sz="3600" dirty="0"/>
          </a:p>
          <a:p>
            <a:pPr>
              <a:buFont typeface="Wingdings" pitchFamily="2" charset="2"/>
              <a:buNone/>
            </a:pPr>
            <a:endParaRPr lang="el-GR" sz="3600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307" y="3320962"/>
            <a:ext cx="3668138" cy="3132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6" y="2808727"/>
            <a:ext cx="5079595" cy="3644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377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2520" cy="651834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Použitá literatura a zdroje obrázků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TESAŘ, Jiří; JÁCHYM, František . </a:t>
            </a:r>
            <a:r>
              <a:rPr lang="cs-CZ" sz="2000" i="1" dirty="0" smtClean="0"/>
              <a:t>Fyzika 3 pro ZŠ : Světelné jevy, Mechanické vlastnosti látek</a:t>
            </a:r>
            <a:r>
              <a:rPr lang="cs-CZ" sz="2000" dirty="0" smtClean="0"/>
              <a:t>. Vyd. 1. Praha : SPN, 2009. 120 s. ISBN 978-80-7235-414-6.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Manometr.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 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7. 6. 2003, last </a:t>
            </a:r>
            <a:r>
              <a:rPr lang="cs-CZ" sz="2000" dirty="0" err="1"/>
              <a:t>modified</a:t>
            </a:r>
            <a:r>
              <a:rPr lang="cs-CZ" sz="2000" dirty="0"/>
              <a:t> on 13. 9. 2011 [cit. 2011-10-02]. Dostupné z WWW: &lt;http://cs.wikipedia.org/wiki/Manometr</a:t>
            </a:r>
            <a:r>
              <a:rPr lang="cs-CZ" sz="2000" dirty="0" smtClean="0"/>
              <a:t>&gt;.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i="1" dirty="0"/>
              <a:t>Www.techmania.cz : Fyzika v pozadí</a:t>
            </a:r>
            <a:r>
              <a:rPr lang="cs-CZ" sz="2000" dirty="0"/>
              <a:t> [online]. 2008 [cit. 2011-10-02]. </a:t>
            </a:r>
            <a:r>
              <a:rPr lang="cs-CZ" sz="2000" dirty="0" err="1"/>
              <a:t>Edutorium</a:t>
            </a:r>
            <a:r>
              <a:rPr lang="cs-CZ" sz="2000" dirty="0"/>
              <a:t>. Dostupné z WWW: &lt;techmania.cz&gt;.</a:t>
            </a:r>
          </a:p>
        </p:txBody>
      </p:sp>
    </p:spTree>
    <p:extLst>
      <p:ext uri="{BB962C8B-B14F-4D97-AF65-F5344CB8AC3E}">
        <p14:creationId xmlns:p14="http://schemas.microsoft.com/office/powerpoint/2010/main" val="23033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119</TotalTime>
  <Words>202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Silk</vt:lpstr>
      <vt:lpstr>Prezentace aplikace Microsoft PowerPoint 97–2003</vt:lpstr>
      <vt:lpstr>Prezentace aplikace PowerPoint</vt:lpstr>
      <vt:lpstr>Tlak plynu v uzavřené nádobě</vt:lpstr>
      <vt:lpstr>Umíš odpovědět</vt:lpstr>
      <vt:lpstr>Prezentace aplikace PowerPoint</vt:lpstr>
      <vt:lpstr>Druhy tlaku 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10</cp:revision>
  <dcterms:created xsi:type="dcterms:W3CDTF">2011-08-27T14:50:35Z</dcterms:created>
  <dcterms:modified xsi:type="dcterms:W3CDTF">2012-01-01T16:10:07Z</dcterms:modified>
</cp:coreProperties>
</file>