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</p:sldMasterIdLst>
  <p:sldIdLst>
    <p:sldId id="264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9586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2904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631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4723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419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8942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4019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5740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8911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256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3528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2252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3194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8656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7767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3940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1210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9355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8853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05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2216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5728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515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816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0697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2079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8194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7082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9050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6579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1033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998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5063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154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1970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372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6383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8149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6589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9881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7758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5943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3153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6507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4796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5218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331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0156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3772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9465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3992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3457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1572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5490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6454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3023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208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9426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1082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6845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0028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6023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624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4221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6392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2130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1413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3469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8180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3538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9859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6662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2392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232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809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28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1383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DEDBA72-5AC3-4AB0-9371-22E5FD0E0C5D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F590AE-6589-4F53-9B76-1FAB626F1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76301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9327B0F-0983-46E7-A2C3-BE0A574937E3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E408418-3326-49ED-93D0-48006DA00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47012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385A598-812C-4427-9E44-ACB87FD372FD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95FF142-DCD2-4F26-88C8-A6C02AE56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96581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62EDB25-E047-4962-9F5D-0582E8A7E15B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DE62046-362C-4522-9ECE-5564A9633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28099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90A4CF0-5B4B-42DC-933E-A23086D8493D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A78AFC5-13F7-4271-B180-C1D187619A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53596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9F6967E-9DF9-4AD8-A3CD-9F69435004D3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6FE6D56-AED5-40EF-8C71-08D41D310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15624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B62A88B-1D0E-46A3-BE64-7EE35051C8F2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F2D6B47-C6FC-4085-9BC0-70B6C32FA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78731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89775DC-D7FB-45A5-987A-6937CD21A5BD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B993BBB-01EE-4793-AC7F-2C236BD86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58019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1829CBD-DD10-44C8-83EE-B92B9F6184C2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552AC3B-D5AE-4652-9E5F-D3CBBE4DD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89758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8B4BED5-F126-449A-97E4-03747E0F7FB2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BFA5C20-2F48-4CC0-874D-8E948015FA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02722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E72600F-5B04-4BAF-9B1F-CDF5EFCD083F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39CD926-30ED-4920-8C13-09DA0A11D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85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3957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994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4803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2959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8821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4012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2.1.2012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7475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A417A7D4-F860-4A2A-82A6-5605F591EE8A}" type="datetimeFigureOut">
              <a:rPr lang="cs-CZ"/>
              <a:pPr>
                <a:defRPr/>
              </a:pPr>
              <a:t>2.1.2012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B67F5EF4-0312-4A45-B6B2-A36A04C4A1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677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fontAlgn="base" latinLnBrk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9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Prezentace_aplikace_Microsoft_PowerPoint_97_20031.ppt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57.xml"/><Relationship Id="rId5" Type="http://schemas.openxmlformats.org/officeDocument/2006/relationships/image" Target="../media/image21.jpeg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023698"/>
              </p:ext>
            </p:extLst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4" imgW="4340484" imgH="3253797" progId="PowerPoint.Show.8">
                  <p:embed/>
                </p:oleObj>
              </mc:Choice>
              <mc:Fallback>
                <p:oleObj name="Prezentace" r:id="rId4" imgW="4340484" imgH="3253797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5" y="-20638"/>
                        <a:ext cx="9088438" cy="6815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9551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568952" cy="29523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38F12F"/>
                </a:solidFill>
              </a:rPr>
              <a:t>Změna vnitřní</a:t>
            </a:r>
            <a:br>
              <a:rPr lang="cs-CZ" sz="6600" dirty="0" smtClean="0">
                <a:solidFill>
                  <a:srgbClr val="38F12F"/>
                </a:solidFill>
              </a:rPr>
            </a:br>
            <a:r>
              <a:rPr lang="cs-CZ" sz="6600" dirty="0" smtClean="0">
                <a:solidFill>
                  <a:srgbClr val="38F12F"/>
                </a:solidFill>
              </a:rPr>
              <a:t>energie</a:t>
            </a:r>
            <a:endParaRPr lang="cs-CZ" sz="6600" dirty="0">
              <a:solidFill>
                <a:srgbClr val="38F12F"/>
              </a:solidFill>
            </a:endParaRPr>
          </a:p>
        </p:txBody>
      </p:sp>
      <p:pic>
        <p:nvPicPr>
          <p:cNvPr id="2050" name="Picture 2" descr="C:\Users\ZSTREBON\AppData\Local\Microsoft\Windows\Temporary Internet Files\Content.IE5\XJ5LUPFK\MC900104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40968"/>
            <a:ext cx="3421735" cy="343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2516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784976" cy="65527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i="0" dirty="0" smtClean="0">
                <a:solidFill>
                  <a:srgbClr val="38F12F"/>
                </a:solidFill>
                <a:latin typeface="+mj-lt"/>
              </a:rPr>
              <a:t>Umíš odpovědět</a:t>
            </a:r>
          </a:p>
          <a:p>
            <a:pPr marL="0" indent="0" algn="ctr">
              <a:buNone/>
            </a:pPr>
            <a:r>
              <a:rPr lang="cs-CZ" sz="10000" i="0" dirty="0" smtClean="0">
                <a:solidFill>
                  <a:srgbClr val="38F12F"/>
                </a:solidFill>
                <a:latin typeface="+mj-lt"/>
              </a:rPr>
              <a:t>?</a:t>
            </a:r>
          </a:p>
          <a:p>
            <a:pPr marL="0" indent="0">
              <a:buNone/>
            </a:pPr>
            <a:endParaRPr lang="cs-CZ" sz="3600" i="0" dirty="0">
              <a:solidFill>
                <a:srgbClr val="38F12F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Jak  změnit vnitřní energii tělesa?</a:t>
            </a: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Změní se tím teplota tělesa ?</a:t>
            </a: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Jaký je rozdíl mezi teplem a teplotou ?</a:t>
            </a:r>
            <a:endParaRPr lang="cs-CZ" sz="3600" i="0" dirty="0">
              <a:solidFill>
                <a:srgbClr val="38F12F"/>
              </a:solidFill>
              <a:latin typeface="+mj-lt"/>
            </a:endParaRPr>
          </a:p>
        </p:txBody>
      </p:sp>
      <p:pic>
        <p:nvPicPr>
          <p:cNvPr id="2050" name="Picture 2" descr="C:\Users\ZSTREBON\AppData\Local\Microsoft\Windows\Temporary Internet Files\Content.IE5\O0P3MEHA\MM90028413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2963997" cy="1802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XJ5LUPFK\MM90021349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66230"/>
            <a:ext cx="1532756" cy="180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4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188640"/>
            <a:ext cx="8928992" cy="65527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i="0" dirty="0" smtClean="0">
                <a:solidFill>
                  <a:srgbClr val="38F12F"/>
                </a:solidFill>
                <a:latin typeface="+mj-lt"/>
              </a:rPr>
              <a:t>Vnitřní energii lze změnit :</a:t>
            </a:r>
          </a:p>
          <a:p>
            <a:pPr marL="0" indent="0" algn="ctr">
              <a:buNone/>
            </a:pPr>
            <a:endParaRPr lang="cs-CZ" sz="3600" i="0" dirty="0" smtClean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>
                <a:solidFill>
                  <a:srgbClr val="38F12F"/>
                </a:solidFill>
                <a:latin typeface="+mj-lt"/>
              </a:rPr>
              <a:t>k</a:t>
            </a:r>
            <a:r>
              <a:rPr lang="cs-CZ" sz="3600" dirty="0" smtClean="0">
                <a:solidFill>
                  <a:srgbClr val="38F12F"/>
                </a:solidFill>
                <a:latin typeface="+mj-lt"/>
              </a:rPr>
              <a:t>onáním práce</a:t>
            </a:r>
          </a:p>
          <a:p>
            <a:pPr>
              <a:buFont typeface="Wingdings" pitchFamily="2" charset="2"/>
              <a:buChar char="ü"/>
            </a:pPr>
            <a:endParaRPr lang="cs-CZ" sz="3600" dirty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ü"/>
            </a:pPr>
            <a:endParaRPr lang="cs-CZ" sz="3600" dirty="0" smtClean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ü"/>
            </a:pPr>
            <a:endParaRPr lang="cs-CZ" sz="3600" dirty="0" smtClean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>
                <a:solidFill>
                  <a:srgbClr val="38F12F"/>
                </a:solidFill>
                <a:latin typeface="+mj-lt"/>
              </a:rPr>
              <a:t>t</a:t>
            </a:r>
            <a:r>
              <a:rPr lang="cs-CZ" sz="3600" dirty="0" smtClean="0">
                <a:solidFill>
                  <a:srgbClr val="38F12F"/>
                </a:solidFill>
                <a:latin typeface="+mj-lt"/>
              </a:rPr>
              <a:t>epelnou výměnou</a:t>
            </a:r>
            <a:endParaRPr lang="cs-CZ" sz="3600" dirty="0">
              <a:solidFill>
                <a:srgbClr val="38F12F"/>
              </a:solidFill>
              <a:latin typeface="+mj-lt"/>
            </a:endParaRPr>
          </a:p>
        </p:txBody>
      </p:sp>
      <p:pic>
        <p:nvPicPr>
          <p:cNvPr id="4099" name="Picture 3" descr="C:\Users\ZSTREBON\AppData\Local\Microsoft\Windows\Temporary Internet Files\Content.IE5\XJ5LUPFK\MM9003567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86967"/>
            <a:ext cx="1980063" cy="177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JWNLB98A\MC9002149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9915"/>
            <a:ext cx="1932786" cy="200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TREBON\AppData\Local\Microsoft\Windows\Temporary Internet Files\Content.IE5\XJ5LUPFK\MC9000787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369" y="4725144"/>
            <a:ext cx="1849473" cy="198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ZSTREBON\AppData\Local\Microsoft\Windows\Temporary Internet Files\Content.IE5\DBOT6G0E\MC9000146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86967"/>
            <a:ext cx="1290218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ZSTREBON\AppData\Local\Microsoft\Windows\Temporary Internet Files\Content.IE5\PJJ4B25O\MC9002365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317435"/>
            <a:ext cx="2016224" cy="171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8NBSO597\MC9002918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890" y="4581128"/>
            <a:ext cx="214365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39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116632"/>
            <a:ext cx="8856984" cy="6741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FF00"/>
                </a:solidFill>
                <a:latin typeface="+mj-lt"/>
              </a:rPr>
              <a:t>konáním práce</a:t>
            </a:r>
          </a:p>
          <a:p>
            <a:pPr marL="0" indent="0">
              <a:buNone/>
            </a:pPr>
            <a:endParaRPr lang="cs-CZ" sz="3600" dirty="0" smtClean="0">
              <a:solidFill>
                <a:srgbClr val="FFFF00"/>
              </a:solidFill>
              <a:latin typeface="+mj-lt"/>
            </a:endParaRPr>
          </a:p>
          <a:p>
            <a:pPr>
              <a:buFont typeface="Wingdings" pitchFamily="2" charset="2"/>
              <a:buChar char="q"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tření, obrábění kovů, stlačování plynů, tření v atmosféře</a:t>
            </a:r>
          </a:p>
          <a:p>
            <a:pPr marL="0" indent="0">
              <a:buNone/>
            </a:pPr>
            <a:endParaRPr lang="cs-CZ" sz="3600" i="0" dirty="0">
              <a:solidFill>
                <a:srgbClr val="38F12F"/>
              </a:solidFill>
              <a:latin typeface="+mj-lt"/>
            </a:endParaRPr>
          </a:p>
          <a:p>
            <a:pPr marL="0" indent="0">
              <a:buNone/>
            </a:pPr>
            <a:endParaRPr lang="cs-CZ" sz="3600" i="0" dirty="0">
              <a:solidFill>
                <a:srgbClr val="38F12F"/>
              </a:solidFill>
              <a:latin typeface="+mj-lt"/>
            </a:endParaRPr>
          </a:p>
        </p:txBody>
      </p:sp>
      <p:pic>
        <p:nvPicPr>
          <p:cNvPr id="1026" name="Picture 2" descr="C:\Users\ZSTREBON\AppData\Local\Microsoft\Windows\Temporary Internet Files\Content.IE5\XJ5LUPFK\MC9004417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79891"/>
            <a:ext cx="2451720" cy="245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ZSTREBON\AppData\Local\Microsoft\Windows\Temporary Internet Files\Content.IE5\PJJ4B25O\MC9002900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01008"/>
            <a:ext cx="1907704" cy="217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JWNLB98A\MC9002906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79891"/>
            <a:ext cx="2185243" cy="232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46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260648"/>
            <a:ext cx="9036496" cy="640871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dirty="0" smtClean="0">
                <a:solidFill>
                  <a:srgbClr val="FFFF00"/>
                </a:solidFill>
                <a:latin typeface="Arial Black"/>
              </a:rPr>
              <a:t>tepelnou výměnou</a:t>
            </a:r>
          </a:p>
          <a:p>
            <a:pPr marL="0" lvl="0" indent="0">
              <a:buNone/>
            </a:pPr>
            <a:endParaRPr lang="cs-CZ" sz="3600" dirty="0">
              <a:solidFill>
                <a:srgbClr val="FFFF00"/>
              </a:solidFill>
              <a:latin typeface="Arial Black"/>
            </a:endParaRPr>
          </a:p>
          <a:p>
            <a:pPr lvl="0">
              <a:buFont typeface="Wingdings" pitchFamily="2" charset="2"/>
              <a:buChar char="q"/>
            </a:pPr>
            <a:r>
              <a:rPr lang="cs-CZ" sz="3600" i="0" dirty="0" smtClean="0">
                <a:solidFill>
                  <a:srgbClr val="38F12F"/>
                </a:solidFill>
                <a:latin typeface="Arial Black"/>
              </a:rPr>
              <a:t> jev</a:t>
            </a:r>
            <a:r>
              <a:rPr lang="cs-CZ" sz="3600" i="0" dirty="0">
                <a:solidFill>
                  <a:srgbClr val="38F12F"/>
                </a:solidFill>
                <a:latin typeface="Arial Black"/>
              </a:rPr>
              <a:t>, kdy teplo přechází z teplejšího tělesa na </a:t>
            </a:r>
            <a:r>
              <a:rPr lang="cs-CZ" sz="3600" i="0" dirty="0" smtClean="0">
                <a:solidFill>
                  <a:srgbClr val="38F12F"/>
                </a:solidFill>
                <a:latin typeface="Arial Black"/>
              </a:rPr>
              <a:t>studenější </a:t>
            </a:r>
          </a:p>
          <a:p>
            <a:pPr lvl="0">
              <a:buFont typeface="Wingdings" pitchFamily="2" charset="2"/>
              <a:buChar char="q"/>
            </a:pPr>
            <a:r>
              <a:rPr lang="cs-CZ" sz="3600" i="0" dirty="0" smtClean="0">
                <a:solidFill>
                  <a:srgbClr val="38F12F"/>
                </a:solidFill>
                <a:latin typeface="Arial Black"/>
              </a:rPr>
              <a:t> teploty </a:t>
            </a:r>
            <a:r>
              <a:rPr lang="cs-CZ" sz="3600" i="0" dirty="0">
                <a:solidFill>
                  <a:srgbClr val="38F12F"/>
                </a:solidFill>
                <a:latin typeface="Arial Black"/>
              </a:rPr>
              <a:t>se postupně vyrovnají</a:t>
            </a:r>
          </a:p>
          <a:p>
            <a:pPr lvl="0">
              <a:buFont typeface="Wingdings" pitchFamily="2" charset="2"/>
              <a:buChar char="q"/>
            </a:pPr>
            <a:r>
              <a:rPr lang="cs-CZ" sz="3600" i="0" dirty="0" smtClean="0">
                <a:solidFill>
                  <a:srgbClr val="38F12F"/>
                </a:solidFill>
                <a:latin typeface="Arial Black"/>
              </a:rPr>
              <a:t> zahřívání </a:t>
            </a:r>
            <a:r>
              <a:rPr lang="cs-CZ" sz="3600" i="0" dirty="0">
                <a:solidFill>
                  <a:srgbClr val="38F12F"/>
                </a:solidFill>
                <a:latin typeface="Arial Black"/>
              </a:rPr>
              <a:t>látek, vytápění, </a:t>
            </a:r>
            <a:r>
              <a:rPr lang="cs-CZ" sz="3600" i="0" dirty="0" smtClean="0">
                <a:solidFill>
                  <a:srgbClr val="38F12F"/>
                </a:solidFill>
                <a:latin typeface="Arial Black"/>
              </a:rPr>
              <a:t>vaření,</a:t>
            </a:r>
            <a:endParaRPr lang="cs-CZ" sz="3600" i="0" dirty="0">
              <a:solidFill>
                <a:srgbClr val="38F12F"/>
              </a:solidFill>
              <a:latin typeface="Arial Black"/>
            </a:endParaRPr>
          </a:p>
          <a:p>
            <a:pPr marL="0" lv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Arial Black"/>
              </a:rPr>
              <a:t>  míchání kapalin </a:t>
            </a:r>
            <a:endParaRPr lang="cs-CZ" sz="3600" i="0" dirty="0">
              <a:solidFill>
                <a:srgbClr val="38F12F"/>
              </a:solidFill>
              <a:latin typeface="Arial Black"/>
            </a:endParaRPr>
          </a:p>
          <a:p>
            <a:pPr marL="0" indent="0">
              <a:buNone/>
            </a:pPr>
            <a:endParaRPr lang="cs-CZ" sz="3600" i="0" dirty="0">
              <a:solidFill>
                <a:srgbClr val="38F12F"/>
              </a:solidFill>
              <a:latin typeface="+mj-lt"/>
            </a:endParaRPr>
          </a:p>
        </p:txBody>
      </p:sp>
      <p:pic>
        <p:nvPicPr>
          <p:cNvPr id="4" name="Picture 3" descr="C:\Users\ZSTREBON\AppData\Local\Microsoft\Windows\Temporary Internet Files\Content.IE5\PJJ4B25O\MC900438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338887" cy="1856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ZSTREBON\AppData\Local\Microsoft\Windows\Temporary Internet Files\Content.IE5\O0P3MEHA\MC9002522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69160"/>
            <a:ext cx="1567282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STREBON\AppData\Local\Microsoft\Windows\Temporary Internet Files\Content.IE5\JWNLB98A\MC9002328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982236"/>
            <a:ext cx="1899719" cy="152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35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15008" y="188640"/>
            <a:ext cx="8928992" cy="66693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i="0" dirty="0">
                <a:solidFill>
                  <a:srgbClr val="FFFF00"/>
                </a:solidFill>
                <a:latin typeface="+mj-lt"/>
              </a:rPr>
              <a:t>T</a:t>
            </a:r>
            <a:r>
              <a:rPr lang="cs-CZ" sz="4800" i="0" dirty="0" smtClean="0">
                <a:solidFill>
                  <a:srgbClr val="FFFF00"/>
                </a:solidFill>
                <a:latin typeface="+mj-lt"/>
              </a:rPr>
              <a:t>eplota</a:t>
            </a: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 </a:t>
            </a:r>
          </a:p>
          <a:p>
            <a:pPr marL="0" indent="0" algn="ctr">
              <a:buNone/>
            </a:pPr>
            <a:endParaRPr lang="cs-CZ" sz="3600" i="0" dirty="0" smtClean="0">
              <a:solidFill>
                <a:srgbClr val="FFFF00"/>
              </a:solidFill>
              <a:latin typeface="+mj-lt"/>
            </a:endParaRPr>
          </a:p>
          <a:p>
            <a:pPr>
              <a:buFont typeface="Wingdings" pitchFamily="2" charset="2"/>
              <a:buChar char="q"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fyzikální veličina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charakterizuje tepelný stav</a:t>
            </a:r>
          </a:p>
          <a:p>
            <a:pPr marL="0" indent="0">
              <a:buNone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  tělesa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značka t	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jednotka </a:t>
            </a:r>
            <a:r>
              <a:rPr lang="cs-CZ" sz="3600" i="0" baseline="30000" dirty="0" err="1" smtClean="0">
                <a:solidFill>
                  <a:srgbClr val="38F12F"/>
                </a:solidFill>
                <a:latin typeface="+mj-lt"/>
              </a:rPr>
              <a:t>o</a:t>
            </a:r>
            <a:r>
              <a:rPr lang="cs-CZ" sz="3600" i="0" dirty="0" err="1" smtClean="0">
                <a:solidFill>
                  <a:srgbClr val="38F12F"/>
                </a:solidFill>
                <a:latin typeface="+mj-lt"/>
              </a:rPr>
              <a:t>C</a:t>
            </a:r>
            <a:endParaRPr lang="cs-CZ" sz="3600" i="0" dirty="0" smtClean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měří se teploměry</a:t>
            </a: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		</a:t>
            </a:r>
            <a:endParaRPr lang="cs-CZ" sz="3600" i="0" dirty="0">
              <a:solidFill>
                <a:srgbClr val="38F12F"/>
              </a:solidFill>
              <a:latin typeface="+mj-lt"/>
            </a:endParaRPr>
          </a:p>
        </p:txBody>
      </p:sp>
      <p:pic>
        <p:nvPicPr>
          <p:cNvPr id="5122" name="Picture 2" descr="C:\Users\ZSTREBON\AppData\Local\Microsoft\Windows\Temporary Internet Files\Content.IE5\8NBSO597\MM9002889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642" y="4365104"/>
            <a:ext cx="2107666" cy="2406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STREBON\AppData\Local\Microsoft\Windows\Temporary Internet Files\Content.IE5\XJ5LUPFK\MP900409423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366" y="155073"/>
            <a:ext cx="1272307" cy="191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STREBON\AppData\Local\Microsoft\Windows\Temporary Internet Files\Content.IE5\XJ5LUPFK\MC9002321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418" y="2832998"/>
            <a:ext cx="2016224" cy="216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ZSTREBON\AppData\Local\Microsoft\Windows\Temporary Internet Files\Content.IE5\VNE1GDJN\MP9003210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929773" y="5264525"/>
            <a:ext cx="1254831" cy="175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19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116632"/>
            <a:ext cx="9144000" cy="6624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i="0" dirty="0">
                <a:solidFill>
                  <a:srgbClr val="FFFF00"/>
                </a:solidFill>
                <a:latin typeface="+mj-lt"/>
              </a:rPr>
              <a:t>Teplo</a:t>
            </a:r>
            <a:r>
              <a:rPr lang="cs-CZ" sz="3600" i="0" dirty="0">
                <a:solidFill>
                  <a:srgbClr val="38F12F"/>
                </a:solidFill>
                <a:latin typeface="+mj-lt"/>
              </a:rPr>
              <a:t>	</a:t>
            </a:r>
            <a:endParaRPr lang="cs-CZ" sz="3600" i="0" dirty="0" smtClean="0">
              <a:solidFill>
                <a:srgbClr val="38F12F"/>
              </a:solidFill>
              <a:latin typeface="+mj-lt"/>
            </a:endParaRPr>
          </a:p>
          <a:p>
            <a:pPr marL="0" indent="0" algn="ctr">
              <a:buNone/>
            </a:pPr>
            <a:endParaRPr lang="cs-CZ" sz="3600" i="0" dirty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určeno změnou vnitřní energie    </a:t>
            </a:r>
          </a:p>
          <a:p>
            <a:pPr marL="0" indent="0">
              <a:buNone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   při tepelné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výměně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přechází z jednoho tělesa na  </a:t>
            </a:r>
          </a:p>
          <a:p>
            <a:pPr marL="0" indent="0">
              <a:buNone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 druhé např. teplo z radiátoru do         </a:t>
            </a: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 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vzduchu, zahřívání</a:t>
            </a:r>
            <a:endParaRPr lang="cs-CZ" sz="3600" i="0" dirty="0" smtClean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značka Q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jednotka J</a:t>
            </a:r>
          </a:p>
          <a:p>
            <a:pPr marL="0" indent="0">
              <a:buNone/>
            </a:pPr>
            <a:r>
              <a:rPr lang="cs-CZ" i="0" dirty="0">
                <a:solidFill>
                  <a:srgbClr val="38F12F"/>
                </a:solidFill>
              </a:rPr>
              <a:t>		</a:t>
            </a:r>
            <a:endParaRPr lang="cs-CZ" dirty="0"/>
          </a:p>
        </p:txBody>
      </p:sp>
      <p:pic>
        <p:nvPicPr>
          <p:cNvPr id="6148" name="Picture 4" descr="C:\Users\ZSTREBON\AppData\Local\Microsoft\Windows\Temporary Internet Files\Content.IE5\8NBSO597\MM90031810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37112"/>
            <a:ext cx="2831452" cy="206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50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856984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Použitá literatura a zdroje obrázků :</a:t>
            </a:r>
          </a:p>
          <a:p>
            <a:pPr marL="0" indent="0">
              <a:buNone/>
            </a:pPr>
            <a:endParaRPr lang="cs-CZ" sz="2000" i="0" dirty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1/ TESAŘ</a:t>
            </a:r>
            <a:r>
              <a:rPr lang="cs-CZ" sz="2000" i="0" dirty="0">
                <a:solidFill>
                  <a:srgbClr val="35EB3E"/>
                </a:solidFill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i="0" dirty="0" smtClean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endParaRPr lang="cs-CZ" sz="2000" i="0" dirty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2/ www.office.microsoft.com</a:t>
            </a:r>
            <a:endParaRPr lang="cs-CZ" sz="2000" i="0" dirty="0">
              <a:solidFill>
                <a:srgbClr val="35EB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8147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130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Tradeshow</vt:lpstr>
      <vt:lpstr>1_Tradeshow</vt:lpstr>
      <vt:lpstr>2_Tradeshow</vt:lpstr>
      <vt:lpstr>3_Tradeshow</vt:lpstr>
      <vt:lpstr>4_Tradeshow</vt:lpstr>
      <vt:lpstr>5_Tradeshow</vt:lpstr>
      <vt:lpstr>6_Tradeshow</vt:lpstr>
      <vt:lpstr>Silk</vt:lpstr>
      <vt:lpstr>Prezentace</vt:lpstr>
      <vt:lpstr>Prezentace aplikace PowerPoint</vt:lpstr>
      <vt:lpstr>Změna vnitřní energie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4</cp:revision>
  <dcterms:created xsi:type="dcterms:W3CDTF">2012-01-01T16:11:47Z</dcterms:created>
  <dcterms:modified xsi:type="dcterms:W3CDTF">2012-01-02T16:25:21Z</dcterms:modified>
</cp:coreProperties>
</file>