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696" r:id="rId4"/>
    <p:sldMasterId id="2147483708" r:id="rId5"/>
    <p:sldMasterId id="2147483720" r:id="rId6"/>
    <p:sldMasterId id="2147483732" r:id="rId7"/>
    <p:sldMasterId id="2147483744" r:id="rId8"/>
  </p:sldMasterIdLst>
  <p:sldIdLst>
    <p:sldId id="258" r:id="rId9"/>
    <p:sldId id="257" r:id="rId10"/>
    <p:sldId id="259" r:id="rId11"/>
    <p:sldId id="260" r:id="rId12"/>
    <p:sldId id="261" r:id="rId13"/>
    <p:sldId id="262" r:id="rId14"/>
    <p:sldId id="263" r:id="rId15"/>
    <p:sldId id="264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5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10" Type="http://schemas.openxmlformats.org/officeDocument/2006/relationships/slide" Target="slides/slide2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25700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8056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6255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0799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520318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1853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5382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04846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4512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2451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8451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7505370-9F8D-40D6-B441-96A30C17758E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8C74C9A-F42A-4258-AB1F-33B5AE29C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0890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FC24158-C99D-491C-A18C-8A87685C1B3D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D662372-F2A9-48C9-83C9-D0E1EED60D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30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B3E18C-9D8A-45E1-8150-B8FB76DC87BF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1C99BD9-A07D-45EE-9BF0-15CBAE5A42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9181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B557403F-3BA6-4AEA-A500-5204E06871E2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3B4CCD0-1650-47F7-BFC2-E6CE422923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437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CEFB14-375E-40B3-BB81-9DF9E9717370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02086C9-EBA9-4662-A487-62E605C65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74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13141A-BB80-4C65-9487-EA1F424A0535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AA92433-8942-4029-BE53-56083D79CA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63072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CFE5C17-EA6B-4E51-B55C-D242D232FC31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2BFACBF-97F9-4BDE-9186-49DC25375E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49023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C489CB-F9AE-4238-995C-A89D7220A7BE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494FED8-1838-41EC-8BC9-5DDE6EB44A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1431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2"/>
          <p:cNvSpPr/>
          <p:nvPr/>
        </p:nvSpPr>
        <p:spPr>
          <a:xfrm rot="21172883" flipH="1">
            <a:off x="4068763" y="131286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6" name="Rectangle 10"/>
          <p:cNvSpPr/>
          <p:nvPr/>
        </p:nvSpPr>
        <p:spPr>
          <a:xfrm rot="21435926" flipH="1">
            <a:off x="4044950" y="1268413"/>
            <a:ext cx="3673475" cy="36734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7" name="Rectangle 9"/>
          <p:cNvSpPr/>
          <p:nvPr/>
        </p:nvSpPr>
        <p:spPr>
          <a:xfrm>
            <a:off x="4065588" y="1252538"/>
            <a:ext cx="3840162" cy="3840162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8" name="Rectangle 7"/>
          <p:cNvSpPr/>
          <p:nvPr/>
        </p:nvSpPr>
        <p:spPr>
          <a:xfrm rot="293056">
            <a:off x="4124325" y="1181100"/>
            <a:ext cx="3978275" cy="3978275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en-US" dirty="0">
                <a:solidFill>
                  <a:srgbClr val="FFFFFF"/>
                </a:solidFill>
              </a:rPr>
              <a:t>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5E8D228-2738-4173-9BE4-5B6E918D76D4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9C7748D-C3DF-4777-9DB4-69F266D3D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578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0966502-031A-447C-96E3-410C74BD44B0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0F90A1C-11D5-4E4A-A9EB-C5F0A2801C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3311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B9E81AB-D553-4476-BD2E-182A76C3317A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7C614FE-CC1C-4205-B839-03A7A935E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0421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6042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09055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33596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1059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1740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37042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68968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3705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92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27284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7552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66828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74201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29111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03001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52613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52271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0854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6457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6125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0386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6281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5602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38321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001691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6834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63494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290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53917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5621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474439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5738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7903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403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005988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6554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0736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4525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305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50266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9024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16989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76678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5982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15517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9883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5384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07819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83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1036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9455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7362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15335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7828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331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53011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73280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272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8629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55293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211475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2424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7513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25036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1164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8650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6499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1027" name="Rectangle 3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smtClean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05D45806-5F90-4384-B764-0EBC25CE2360}" type="datetimeFigureOut">
              <a:rPr lang="cs-CZ"/>
              <a:pPr>
                <a:defRPr/>
              </a:pPr>
              <a:t>3.1.2012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10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smtClean="0">
                <a:solidFill>
                  <a:srgbClr val="000000"/>
                </a:solidFill>
                <a:latin typeface="Arial"/>
                <a:cs typeface="+mn-cs"/>
              </a:defRPr>
            </a:lvl1pPr>
          </a:lstStyle>
          <a:p>
            <a:pPr>
              <a:defRPr/>
            </a:pPr>
            <a:fld id="{70AC3272-B141-462A-9D0B-210BFE1B5F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49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Arial" charset="0"/>
          <a:ea typeface="+mj-ea"/>
          <a:cs typeface="+mj-cs"/>
        </a:defRPr>
      </a:lvl1pPr>
      <a:lvl2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2pPr>
      <a:lvl3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3pPr>
      <a:lvl4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4pPr>
      <a:lvl5pPr algn="l" rtl="0" fontAlgn="base" latinLnBrk="1">
        <a:spcBef>
          <a:spcPct val="0"/>
        </a:spcBef>
        <a:spcAft>
          <a:spcPct val="0"/>
        </a:spcAft>
        <a:defRPr sz="4500" b="1">
          <a:solidFill>
            <a:schemeClr val="tx2"/>
          </a:solidFill>
          <a:latin typeface="Arial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2588" indent="-273050" algn="l" rtl="0" fontAlgn="base" latinLnBrk="1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Arial" charset="0"/>
          <a:ea typeface="+mn-ea"/>
          <a:cs typeface="+mn-cs"/>
        </a:defRPr>
      </a:lvl1pPr>
      <a:lvl2pPr marL="6762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Arial" charset="0"/>
          <a:ea typeface="+mn-ea"/>
          <a:cs typeface="+mn-cs"/>
        </a:defRPr>
      </a:lvl2pPr>
      <a:lvl3pPr marL="931863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Arial" charset="0"/>
          <a:ea typeface="+mn-ea"/>
          <a:cs typeface="+mn-cs"/>
        </a:defRPr>
      </a:lvl3pPr>
      <a:lvl4pPr marL="1196975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4pPr>
      <a:lvl5pPr marL="1462088" indent="-228600" algn="l" rtl="0" fontAlgn="base" latinLnBrk="1">
        <a:spcBef>
          <a:spcPct val="20000"/>
        </a:spcBef>
        <a:spcAft>
          <a:spcPct val="0"/>
        </a:spcAft>
        <a:buClr>
          <a:schemeClr val="tx2"/>
        </a:buClr>
        <a:buFont typeface="Wingdings 2" pitchFamily="18" charset="2"/>
        <a:buChar char=""/>
        <a:defRPr>
          <a:solidFill>
            <a:schemeClr val="tx1"/>
          </a:solidFill>
          <a:latin typeface="Arial" charset="0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0750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635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8823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21589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4848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2000">
              <a:schemeClr val="bg2">
                <a:tint val="80000"/>
                <a:alpha val="84000"/>
                <a:lumMod val="28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DD71E-AA8D-47D4-84C6-906F1D2FDFDC}" type="datetimeFigureOut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3.1.2012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382A00-44B3-4037-8F4B-E6C22E2004E4}" type="slidenum">
              <a:rPr lang="cs-CZ" smtClean="0">
                <a:solidFill>
                  <a:srgbClr val="FFFFFF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FFFFFF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833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9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6328947"/>
              </p:ext>
            </p:extLst>
          </p:nvPr>
        </p:nvGraphicFramePr>
        <p:xfrm>
          <a:off x="4763" y="-20638"/>
          <a:ext cx="9085262" cy="6815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Prezentace" r:id="rId3" imgW="4396648" imgH="3298078" progId="PowerPoint.Show.8">
                  <p:embed/>
                </p:oleObj>
              </mc:Choice>
              <mc:Fallback>
                <p:oleObj name="Prezentace" r:id="rId3" imgW="4396648" imgH="3298078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63" y="-20638"/>
                        <a:ext cx="9085262" cy="6815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71164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836712"/>
            <a:ext cx="6958536" cy="2808312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38F12F"/>
                </a:solidFill>
              </a:rPr>
              <a:t>TEPLO</a:t>
            </a:r>
            <a:endParaRPr lang="cs-CZ" sz="6600" dirty="0">
              <a:solidFill>
                <a:srgbClr val="38F12F"/>
              </a:solidFill>
            </a:endParaRPr>
          </a:p>
        </p:txBody>
      </p:sp>
      <p:pic>
        <p:nvPicPr>
          <p:cNvPr id="6147" name="Picture 3" descr="C:\Users\ZSTREBON\AppData\Local\Microsoft\Windows\Temporary Internet Files\Content.IE5\VNE1GDJN\MC9004383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881389"/>
            <a:ext cx="4064496" cy="3023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084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3645024"/>
            <a:ext cx="9144000" cy="3096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Na čem závisí teplo dodané tělesu?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Ohřívají se všechny látky stejně ?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Které látky se rychle ohřejí a rychle chladnou a které se chovají naopak ? </a:t>
            </a:r>
          </a:p>
          <a:p>
            <a:pPr marL="0" indent="0">
              <a:buNone/>
            </a:pP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332656"/>
            <a:ext cx="864096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700" dirty="0" smtClean="0">
                <a:solidFill>
                  <a:srgbClr val="38F12F"/>
                </a:solidFill>
              </a:rPr>
              <a:t>Umíš odpovědět</a:t>
            </a:r>
            <a:br>
              <a:rPr lang="cs-CZ" sz="6700" dirty="0" smtClean="0">
                <a:solidFill>
                  <a:srgbClr val="38F12F"/>
                </a:solidFill>
              </a:rPr>
            </a:br>
            <a:r>
              <a:rPr lang="cs-CZ" sz="11100" dirty="0" smtClean="0">
                <a:solidFill>
                  <a:srgbClr val="38F12F"/>
                </a:solidFill>
              </a:rPr>
              <a:t>?</a:t>
            </a:r>
            <a:r>
              <a:rPr lang="cs-CZ" sz="9600" dirty="0" smtClean="0">
                <a:solidFill>
                  <a:srgbClr val="38F12F"/>
                </a:solidFill>
              </a:rPr>
              <a:t/>
            </a:r>
            <a:br>
              <a:rPr lang="cs-CZ" sz="9600" dirty="0" smtClean="0">
                <a:solidFill>
                  <a:srgbClr val="38F12F"/>
                </a:solidFill>
              </a:rPr>
            </a:br>
            <a:r>
              <a:rPr lang="cs-CZ" sz="9600" dirty="0">
                <a:solidFill>
                  <a:srgbClr val="38F12F"/>
                </a:solidFill>
              </a:rPr>
              <a:t/>
            </a:r>
            <a:br>
              <a:rPr lang="cs-CZ" sz="9600" dirty="0">
                <a:solidFill>
                  <a:srgbClr val="38F12F"/>
                </a:solidFill>
              </a:rPr>
            </a:br>
            <a:r>
              <a:rPr lang="cs-CZ" sz="9600" dirty="0" smtClean="0">
                <a:solidFill>
                  <a:srgbClr val="38F12F"/>
                </a:solidFill>
              </a:rPr>
              <a:t/>
            </a:r>
            <a:br>
              <a:rPr lang="cs-CZ" sz="9600" dirty="0" smtClean="0">
                <a:solidFill>
                  <a:srgbClr val="38F12F"/>
                </a:solidFill>
              </a:rPr>
            </a:br>
            <a:endParaRPr lang="cs-CZ" sz="6000" dirty="0">
              <a:solidFill>
                <a:srgbClr val="38F12F"/>
              </a:solidFill>
            </a:endParaRPr>
          </a:p>
        </p:txBody>
      </p:sp>
      <p:pic>
        <p:nvPicPr>
          <p:cNvPr id="3074" name="Picture 2" descr="C:\Users\ZSTREBON\AppData\Local\Microsoft\Windows\Temporary Internet Files\Content.IE5\XJ5LUPFK\MP900289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1628800"/>
            <a:ext cx="1800200" cy="179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TREBON\AppData\Local\Microsoft\Windows\Temporary Internet Files\Content.IE5\PJJ4B25O\MP9004009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8800"/>
            <a:ext cx="1540293" cy="179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1957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0" y="116632"/>
            <a:ext cx="9144000" cy="6624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Teplo</a:t>
            </a: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určeno změnou vnitřní energie    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   při tepelné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výměně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přechází z jednoho tělesa na  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druhé např. teplo z radiátoru do         </a:t>
            </a: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 vzduchu, ohřívání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značka Q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jednotka J</a:t>
            </a:r>
          </a:p>
          <a:p>
            <a:pPr marL="0" indent="0">
              <a:buNone/>
            </a:pPr>
            <a:r>
              <a:rPr lang="cs-CZ" i="0" dirty="0">
                <a:solidFill>
                  <a:srgbClr val="38F12F"/>
                </a:solidFill>
              </a:rPr>
              <a:t>		</a:t>
            </a:r>
            <a:endParaRPr lang="cs-CZ" dirty="0"/>
          </a:p>
        </p:txBody>
      </p:sp>
      <p:pic>
        <p:nvPicPr>
          <p:cNvPr id="6148" name="Picture 4" descr="C:\Users\ZSTREBON\AppData\Local\Microsoft\Windows\Temporary Internet Files\Content.IE5\8NBSO597\MM9003181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93096"/>
            <a:ext cx="2831452" cy="206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47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i="0" dirty="0" smtClean="0">
                <a:solidFill>
                  <a:srgbClr val="FFFF00"/>
                </a:solidFill>
                <a:latin typeface="+mj-lt"/>
              </a:rPr>
              <a:t>Na čem závisí teplo ?</a:t>
            </a:r>
            <a:endParaRPr lang="cs-CZ" sz="4800" i="0" dirty="0">
              <a:solidFill>
                <a:srgbClr val="FFFF0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Teplo tělesem přijaté nebo odevzdané závisí na :</a:t>
            </a:r>
            <a:endParaRPr lang="cs-CZ" sz="3600" i="0" dirty="0">
              <a:solidFill>
                <a:srgbClr val="38F12F"/>
              </a:solidFill>
              <a:latin typeface="+mj-lt"/>
            </a:endParaRPr>
          </a:p>
          <a:p>
            <a:pPr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hmotnosti tělesa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m</a:t>
            </a:r>
          </a:p>
          <a:p>
            <a:pPr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rozdílu počáteční a konečné </a:t>
            </a:r>
          </a:p>
          <a:p>
            <a:pPr marL="0" indent="0">
              <a:buNone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  teploty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t</a:t>
            </a:r>
            <a:r>
              <a:rPr lang="cs-CZ" sz="3600" i="0" baseline="-25000" dirty="0" smtClean="0">
                <a:solidFill>
                  <a:srgbClr val="FFFF00"/>
                </a:solidFill>
                <a:latin typeface="+mj-lt"/>
              </a:rPr>
              <a:t>2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– t</a:t>
            </a:r>
            <a:r>
              <a:rPr lang="cs-CZ" sz="3600" i="0" baseline="-25000" dirty="0" smtClean="0">
                <a:solidFill>
                  <a:srgbClr val="FFFF00"/>
                </a:solidFill>
                <a:latin typeface="+mj-lt"/>
              </a:rPr>
              <a:t>1</a:t>
            </a:r>
          </a:p>
          <a:p>
            <a:pPr>
              <a:buFont typeface="Wingdings" pitchFamily="2" charset="2"/>
              <a:buChar char="q"/>
            </a:pPr>
            <a:r>
              <a:rPr lang="cs-CZ" sz="3600" i="0" baseline="-2500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druhu látky, ze které je těleso </a:t>
            </a:r>
            <a:r>
              <a:rPr lang="cs-CZ" sz="3600" i="0" dirty="0" smtClean="0">
                <a:solidFill>
                  <a:srgbClr val="FFFF00"/>
                </a:solidFill>
                <a:latin typeface="+mj-lt"/>
              </a:rPr>
              <a:t>c</a:t>
            </a:r>
            <a:endParaRPr lang="cs-CZ" sz="3600" i="0" dirty="0">
              <a:solidFill>
                <a:srgbClr val="FFFF00"/>
              </a:solidFill>
              <a:latin typeface="+mj-lt"/>
            </a:endParaRPr>
          </a:p>
        </p:txBody>
      </p:sp>
      <p:pic>
        <p:nvPicPr>
          <p:cNvPr id="3074" name="Picture 2" descr="C:\Users\ZSTREBON\AppData\Local\Microsoft\Windows\Temporary Internet Files\Content.IE5\JWNLB98A\MC9003111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154899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5876839"/>
            <a:ext cx="629097" cy="738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8836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107504" y="188640"/>
                <a:ext cx="9036496" cy="6552728"/>
              </a:xfrm>
            </p:spPr>
            <p:txBody>
              <a:bodyPr>
                <a:normAutofit/>
              </a:bodyPr>
              <a:lstStyle/>
              <a:p>
                <a:pPr>
                  <a:buFont typeface="Wingdings" pitchFamily="2" charset="2"/>
                  <a:buChar char="q"/>
                </a:pP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vlastnost látek přijímat nebo</a:t>
                </a:r>
              </a:p>
              <a:p>
                <a:pPr marL="0" indent="0">
                  <a:buNone/>
                </a:pPr>
                <a:r>
                  <a:rPr lang="cs-CZ" sz="3600" i="0" dirty="0">
                    <a:solidFill>
                      <a:srgbClr val="38F12F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  odevzdávat teplo vyjadřuje </a:t>
                </a:r>
              </a:p>
              <a:p>
                <a:pPr marL="0" indent="0">
                  <a:buNone/>
                </a:pPr>
                <a:r>
                  <a:rPr lang="cs-CZ" sz="3600" i="0" dirty="0">
                    <a:solidFill>
                      <a:srgbClr val="38F12F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  veličina </a:t>
                </a:r>
                <a:r>
                  <a:rPr lang="cs-CZ" sz="3600" i="0" dirty="0" smtClean="0">
                    <a:solidFill>
                      <a:srgbClr val="FFFF00"/>
                    </a:solidFill>
                    <a:latin typeface="+mj-lt"/>
                  </a:rPr>
                  <a:t>měrná tepelná kapacita</a:t>
                </a:r>
              </a:p>
              <a:p>
                <a:pPr>
                  <a:buClr>
                    <a:srgbClr val="38F12F"/>
                  </a:buClr>
                  <a:buFont typeface="Wingdings" pitchFamily="2" charset="2"/>
                  <a:buChar char="q"/>
                </a:pPr>
                <a:r>
                  <a:rPr lang="cs-CZ" sz="3600" i="0" dirty="0" smtClean="0">
                    <a:solidFill>
                      <a:srgbClr val="FFFF00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udává teplo, které přijme nebo </a:t>
                </a:r>
              </a:p>
              <a:p>
                <a:pPr marL="0" indent="0">
                  <a:buClr>
                    <a:srgbClr val="38F12F"/>
                  </a:buClr>
                  <a:buNone/>
                </a:pPr>
                <a:r>
                  <a:rPr lang="cs-CZ" sz="3600" i="0" dirty="0">
                    <a:solidFill>
                      <a:srgbClr val="38F12F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  odevzdá těleso z dané látky o </a:t>
                </a:r>
              </a:p>
              <a:p>
                <a:pPr marL="0" indent="0">
                  <a:buClr>
                    <a:srgbClr val="38F12F"/>
                  </a:buClr>
                  <a:buNone/>
                </a:pPr>
                <a:r>
                  <a:rPr lang="cs-CZ" sz="3600" i="0" dirty="0">
                    <a:solidFill>
                      <a:srgbClr val="38F12F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  hmotnosti 1 kg při zahřátí nebo</a:t>
                </a:r>
              </a:p>
              <a:p>
                <a:pPr marL="0" indent="0">
                  <a:buClr>
                    <a:srgbClr val="38F12F"/>
                  </a:buClr>
                  <a:buNone/>
                </a:pPr>
                <a:r>
                  <a:rPr lang="cs-CZ" sz="3600" i="0" dirty="0">
                    <a:solidFill>
                      <a:srgbClr val="38F12F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   ochlazení o 1 </a:t>
                </a:r>
                <a:r>
                  <a:rPr lang="cs-CZ" sz="3600" i="0" baseline="30000" dirty="0" err="1" smtClean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3600" i="0" dirty="0" err="1">
                    <a:solidFill>
                      <a:srgbClr val="38F12F"/>
                    </a:solidFill>
                    <a:latin typeface="+mj-lt"/>
                  </a:rPr>
                  <a:t>C</a:t>
                </a:r>
                <a:endParaRPr lang="cs-CZ" sz="3600" i="0" dirty="0" smtClean="0">
                  <a:solidFill>
                    <a:srgbClr val="FFFF00"/>
                  </a:solidFill>
                  <a:latin typeface="+mj-lt"/>
                </a:endParaRPr>
              </a:p>
              <a:p>
                <a:pPr>
                  <a:buClr>
                    <a:srgbClr val="38F12F"/>
                  </a:buClr>
                  <a:buFont typeface="Wingdings" pitchFamily="2" charset="2"/>
                  <a:buChar char="q"/>
                </a:pPr>
                <a:r>
                  <a:rPr lang="cs-CZ" sz="3600" i="0" dirty="0">
                    <a:solidFill>
                      <a:srgbClr val="FFFF00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značka </a:t>
                </a:r>
                <a:r>
                  <a:rPr lang="cs-CZ" sz="3600" i="0" dirty="0" smtClean="0">
                    <a:solidFill>
                      <a:srgbClr val="FFFF00"/>
                    </a:solidFill>
                    <a:latin typeface="+mj-lt"/>
                  </a:rPr>
                  <a:t>c</a:t>
                </a:r>
              </a:p>
              <a:p>
                <a:pPr>
                  <a:buClr>
                    <a:srgbClr val="38F12F"/>
                  </a:buClr>
                  <a:buFont typeface="Wingdings" pitchFamily="2" charset="2"/>
                  <a:buChar char="q"/>
                </a:pPr>
                <a:r>
                  <a:rPr lang="cs-CZ" sz="3600" i="0" dirty="0">
                    <a:solidFill>
                      <a:srgbClr val="FFFF00"/>
                    </a:solidFill>
                    <a:latin typeface="+mj-lt"/>
                  </a:rPr>
                  <a:t> </a:t>
                </a:r>
                <a:r>
                  <a:rPr lang="cs-CZ" sz="3600" i="0" dirty="0" smtClean="0">
                    <a:solidFill>
                      <a:srgbClr val="38F12F"/>
                    </a:solidFill>
                    <a:latin typeface="+mj-lt"/>
                  </a:rPr>
                  <a:t>jednotka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0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𝐤𝐉</m:t>
                        </m:r>
                      </m:num>
                      <m:den>
                        <m:r>
                          <a:rPr lang="cs-CZ" sz="40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𝐤𝐠</m:t>
                        </m:r>
                        <m:r>
                          <a:rPr lang="cs-CZ" sz="40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.  </m:t>
                        </m:r>
                        <m:r>
                          <a:rPr lang="cs-CZ" sz="4000" b="1" i="0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𝐂</m:t>
                        </m:r>
                      </m:den>
                    </m:f>
                  </m:oMath>
                </a14:m>
                <a:endParaRPr lang="cs-CZ" sz="3600" b="1" i="0" baseline="30000" dirty="0" smtClean="0">
                  <a:solidFill>
                    <a:srgbClr val="38F12F"/>
                  </a:solidFill>
                  <a:latin typeface="+mj-lt"/>
                </a:endParaRPr>
              </a:p>
              <a:p>
                <a:pPr>
                  <a:buClr>
                    <a:srgbClr val="38F12F"/>
                  </a:buClr>
                  <a:buFont typeface="Wingdings" pitchFamily="2" charset="2"/>
                  <a:buChar char="q"/>
                </a:pPr>
                <a:endParaRPr lang="cs-CZ" sz="3600" i="0" dirty="0">
                  <a:solidFill>
                    <a:srgbClr val="38F12F"/>
                  </a:solidFill>
                  <a:latin typeface="+mj-lt"/>
                </a:endParaRP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107504" y="188640"/>
                <a:ext cx="9036496" cy="6552728"/>
              </a:xfrm>
              <a:blipFill rotWithShape="1">
                <a:blip r:embed="rId2"/>
                <a:stretch>
                  <a:fillRect l="-1822" t="-1395" r="-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05064"/>
            <a:ext cx="1639887" cy="2700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180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Zástupný symbol pro obsah 1"/>
              <p:cNvSpPr>
                <a:spLocks noGrp="1"/>
              </p:cNvSpPr>
              <p:nvPr>
                <p:ph sz="quarter" idx="13"/>
              </p:nvPr>
            </p:nvSpPr>
            <p:spPr>
              <a:xfrm>
                <a:off x="539552" y="548680"/>
                <a:ext cx="8352928" cy="583264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 algn="ctr">
                  <a:buNone/>
                </a:pPr>
                <a:r>
                  <a:rPr lang="cs-CZ" sz="4300" i="0" dirty="0" smtClean="0">
                    <a:solidFill>
                      <a:srgbClr val="FFFF00"/>
                    </a:solidFill>
                    <a:latin typeface="+mj-lt"/>
                  </a:rPr>
                  <a:t>Příklady měrných tepelných kapacit některých látek</a:t>
                </a:r>
              </a:p>
              <a:p>
                <a:pPr marL="0" indent="0">
                  <a:buNone/>
                </a:pPr>
                <a:endParaRPr lang="cs-CZ" sz="4300" i="0" dirty="0">
                  <a:solidFill>
                    <a:srgbClr val="38F12F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3200" dirty="0" smtClean="0">
                    <a:solidFill>
                      <a:srgbClr val="FFFF00"/>
                    </a:solidFill>
                    <a:latin typeface="+mj-lt"/>
                  </a:rPr>
                  <a:t>Látka				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𝒌𝑱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𝒌𝒈</m:t>
                        </m:r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3200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𝑪</m:t>
                        </m:r>
                      </m:den>
                    </m:f>
                  </m:oMath>
                </a14:m>
                <a:endParaRPr lang="cs-CZ" sz="3200" b="1" dirty="0" smtClean="0">
                  <a:solidFill>
                    <a:srgbClr val="FFFF00"/>
                  </a:solidFill>
                  <a:latin typeface="+mj-lt"/>
                </a:endParaRP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v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oda					4, 18</a:t>
                </a: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l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ed						2, 1</a:t>
                </a: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ž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elezo					0, 45</a:t>
                </a: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lovo					0, 13</a:t>
                </a: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o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lej						1, 85</a:t>
                </a:r>
              </a:p>
              <a:p>
                <a:pPr marL="0" indent="0">
                  <a:buNone/>
                </a:pPr>
                <a:r>
                  <a:rPr lang="cs-CZ" sz="3200" i="0" dirty="0">
                    <a:solidFill>
                      <a:srgbClr val="38F12F"/>
                    </a:solidFill>
                    <a:latin typeface="+mj-lt"/>
                  </a:rPr>
                  <a:t>h</a:t>
                </a:r>
                <a:r>
                  <a:rPr lang="cs-CZ" sz="3200" i="0" dirty="0" smtClean="0">
                    <a:solidFill>
                      <a:srgbClr val="38F12F"/>
                    </a:solidFill>
                    <a:latin typeface="+mj-lt"/>
                  </a:rPr>
                  <a:t>liník					0, 90</a:t>
                </a:r>
              </a:p>
            </p:txBody>
          </p:sp>
        </mc:Choice>
        <mc:Fallback xmlns=""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3"/>
              </p:nvPr>
            </p:nvSpPr>
            <p:spPr>
              <a:xfrm>
                <a:off x="539552" y="548680"/>
                <a:ext cx="8352928" cy="5832648"/>
              </a:xfrm>
              <a:blipFill rotWithShape="1">
                <a:blip r:embed="rId2"/>
                <a:stretch>
                  <a:fillRect l="-1752" t="-2926" r="-2044" b="-6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5366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964488" cy="666936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 těleso z látky s malou kapacitou  se rychle zahřeje a rychle chladne / přijme nebo předá malé teplo /</a:t>
            </a:r>
          </a:p>
          <a:p>
            <a:pPr algn="just">
              <a:buFont typeface="Wingdings" pitchFamily="2" charset="2"/>
              <a:buChar char="q"/>
            </a:pPr>
            <a:r>
              <a:rPr lang="cs-CZ" sz="3600" i="0" dirty="0">
                <a:solidFill>
                  <a:srgbClr val="38F12F"/>
                </a:solidFill>
                <a:latin typeface="+mj-lt"/>
              </a:rPr>
              <a:t> </a:t>
            </a:r>
            <a:r>
              <a:rPr lang="cs-CZ" sz="3600" i="0" dirty="0" smtClean="0">
                <a:solidFill>
                  <a:srgbClr val="38F12F"/>
                </a:solidFill>
                <a:latin typeface="+mj-lt"/>
              </a:rPr>
              <a:t>těleso z látky s velkou kapacitou se zahřeje pomaleji a pomaleji chladne / přijme nebo předá velké teplo / → dobře drží teplo</a:t>
            </a:r>
            <a:endParaRPr lang="cs-CZ" sz="3600" i="0" dirty="0">
              <a:solidFill>
                <a:srgbClr val="38F12F"/>
              </a:solidFill>
              <a:latin typeface="+mj-lt"/>
            </a:endParaRPr>
          </a:p>
        </p:txBody>
      </p:sp>
      <p:pic>
        <p:nvPicPr>
          <p:cNvPr id="5123" name="Picture 3" descr="C:\Users\ZSTREBON\AppData\Local\Microsoft\Windows\Temporary Internet Files\Content.IE5\VNE1GDJN\MC9003523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221088"/>
            <a:ext cx="1470259" cy="2496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STREBON\AppData\Local\Microsoft\Windows\Temporary Internet Files\Content.IE5\1ZU83S3S\MP9001773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002718"/>
            <a:ext cx="2620888" cy="172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ZSTREBON\AppData\Local\Microsoft\Windows\Temporary Internet Files\Content.IE5\VNE1GDJN\MP9004388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5008656"/>
            <a:ext cx="2163328" cy="171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829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179512" y="188640"/>
            <a:ext cx="8856984" cy="64807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Použitá literatura a zdroje obrázků :</a:t>
            </a: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1/ TESAŘ</a:t>
            </a:r>
            <a:r>
              <a:rPr lang="cs-CZ" sz="2000" i="0" dirty="0">
                <a:solidFill>
                  <a:srgbClr val="35EB3E"/>
                </a:solidFill>
                <a:latin typeface="+mj-lt"/>
              </a:rPr>
              <a:t>, Jiří a František JÁCHYM. Fyzika 5 pro základní školu: Energie. 1. vydání. Praha: SPN, 2010. ISBN 978-80-7235-491-7. </a:t>
            </a:r>
            <a:endParaRPr lang="cs-CZ" sz="2000" i="0" dirty="0" smtClean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endParaRPr lang="cs-CZ" sz="2000" i="0" dirty="0">
              <a:solidFill>
                <a:srgbClr val="35EB3E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000" i="0" dirty="0" smtClean="0">
                <a:solidFill>
                  <a:srgbClr val="35EB3E"/>
                </a:solidFill>
                <a:latin typeface="+mj-lt"/>
              </a:rPr>
              <a:t>2/ www.office.microsoft.com</a:t>
            </a:r>
            <a:endParaRPr lang="cs-CZ" sz="2000" i="0" dirty="0">
              <a:solidFill>
                <a:srgbClr val="35EB3E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4458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4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5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6_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242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8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Tradeshow</vt:lpstr>
      <vt:lpstr>Silk</vt:lpstr>
      <vt:lpstr>1_Tradeshow</vt:lpstr>
      <vt:lpstr>2_Tradeshow</vt:lpstr>
      <vt:lpstr>3_Tradeshow</vt:lpstr>
      <vt:lpstr>4_Tradeshow</vt:lpstr>
      <vt:lpstr>5_Tradeshow</vt:lpstr>
      <vt:lpstr>6_Tradeshow</vt:lpstr>
      <vt:lpstr>Prezentace aplikace Microsoft PowerPoint 97–2003</vt:lpstr>
      <vt:lpstr>Prezentace aplikace PowerPoint</vt:lpstr>
      <vt:lpstr>TEPLO</vt:lpstr>
      <vt:lpstr>Umíš odpovědět ?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5</cp:revision>
  <dcterms:created xsi:type="dcterms:W3CDTF">2012-01-02T15:08:14Z</dcterms:created>
  <dcterms:modified xsi:type="dcterms:W3CDTF">2012-01-03T16:56:55Z</dcterms:modified>
</cp:coreProperties>
</file>