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</p:sldMasterIdLst>
  <p:sldIdLst>
    <p:sldId id="264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2120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4386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4721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4385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786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9746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9721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6317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1680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5565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9817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363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6428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502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5325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2132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38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2869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976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75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5572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762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7648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597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4152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977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9439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3942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3220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4389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4607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6010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9662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3313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975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332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4633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7381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1585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4682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4842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7066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938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5794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648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1907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1564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9583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639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5764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2058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3694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0356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4632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6288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718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0979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283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15255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2098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858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083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7648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3394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3878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6229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7255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1624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2538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99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1264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931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5056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106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637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285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3635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7505370-9F8D-40D6-B441-96A30C17758E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8C74C9A-F42A-4258-AB1F-33B5AE29C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7726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FC24158-C99D-491C-A18C-8A87685C1B3D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D662372-F2A9-48C9-83C9-D0E1EED60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77812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B3E18C-9D8A-45E1-8150-B8FB76DC87BF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1C99BD9-A07D-45EE-9BF0-15CBAE5A42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6282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57403F-3BA6-4AEA-A500-5204E06871E2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3B4CCD0-1650-47F7-BFC2-E6CE42292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5561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EFB14-375E-40B3-BB81-9DF9E9717370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02086C9-EBA9-4662-A487-62E605C652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32247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13141A-BB80-4C65-9487-EA1F424A0535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A92433-8942-4029-BE53-56083D79C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59148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FE5C17-EA6B-4E51-B55C-D242D232FC31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2BFACBF-97F9-4BDE-9186-49DC2537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28023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5C489CB-F9AE-4238-995C-A89D7220A7BE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494FED8-1838-41EC-8BC9-5DDE6EB44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65401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5E8D228-2738-4173-9BE4-5B6E918D76D4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C7748D-C3DF-4777-9DB4-69F266D3D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29546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966502-031A-447C-96E3-410C74BD44B0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0F90A1C-11D5-4E4A-A9EB-C5F0A2801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318802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B9E81AB-D553-4476-BD2E-182A76C3317A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7C614FE-CC1C-4205-B839-03A7A935E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924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965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990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5508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1493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837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4124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356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05D45806-5F90-4384-B764-0EBC25CE2360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70AC3272-B141-462A-9D0B-210BFE1B5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87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79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26728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4340484" imgH="3253797" progId="PowerPoint.Show.8">
                  <p:embed/>
                </p:oleObj>
              </mc:Choice>
              <mc:Fallback>
                <p:oleObj name="Prezentace" r:id="rId3" imgW="4340484" imgH="3253797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4906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80920" cy="2088232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38F12F"/>
                </a:solidFill>
              </a:rPr>
              <a:t>Výpočet tepla</a:t>
            </a:r>
            <a:endParaRPr lang="cs-CZ" sz="6600" dirty="0">
              <a:solidFill>
                <a:srgbClr val="38F12F"/>
              </a:solidFill>
            </a:endParaRPr>
          </a:p>
        </p:txBody>
      </p:sp>
      <p:pic>
        <p:nvPicPr>
          <p:cNvPr id="1026" name="Picture 2" descr="C:\Users\ZSTREBON\AppData\Local\Microsoft\Windows\Temporary Internet Files\Content.IE5\VNE1GDJN\MC900352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33567"/>
            <a:ext cx="3031886" cy="415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TREBON\AppData\Local\Microsoft\Windows\Temporary Internet Files\Content.IE5\S7678PEZ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36559"/>
            <a:ext cx="2496799" cy="255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10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764704"/>
            <a:ext cx="8892480" cy="60932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teplo přijaté nebo odevzdané tělesem vypočítáme podle vztahu</a:t>
            </a: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Q = m . </a:t>
            </a:r>
            <a:r>
              <a:rPr lang="cs-CZ" sz="4800" i="0" dirty="0">
                <a:solidFill>
                  <a:srgbClr val="FFFF00"/>
                </a:solidFill>
                <a:latin typeface="+mj-lt"/>
              </a:rPr>
              <a:t>c</a:t>
            </a: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 . ( t</a:t>
            </a:r>
            <a:r>
              <a:rPr lang="cs-CZ" sz="4800" i="0" baseline="-25000" dirty="0" smtClean="0">
                <a:solidFill>
                  <a:srgbClr val="FFFF00"/>
                </a:solidFill>
                <a:latin typeface="+mj-lt"/>
              </a:rPr>
              <a:t>2</a:t>
            </a: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 – t</a:t>
            </a:r>
            <a:r>
              <a:rPr lang="cs-CZ" sz="4800" i="0" baseline="-25000" dirty="0" smtClean="0">
                <a:solidFill>
                  <a:srgbClr val="FFFF00"/>
                </a:solidFill>
                <a:latin typeface="+mj-lt"/>
              </a:rPr>
              <a:t>1 </a:t>
            </a: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)</a:t>
            </a:r>
          </a:p>
          <a:p>
            <a:pPr marL="0" indent="0">
              <a:buNone/>
            </a:pPr>
            <a:endParaRPr lang="cs-CZ" sz="3600" i="0" dirty="0" smtClean="0">
              <a:solidFill>
                <a:srgbClr val="FFFF00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m		- hmotnost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c 		- měrná tepelná kapacita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FFFF00"/>
                </a:solidFill>
                <a:latin typeface="+mj-lt"/>
              </a:rPr>
              <a:t>t</a:t>
            </a:r>
            <a:r>
              <a:rPr lang="cs-CZ" sz="3600" i="0" baseline="-25000" dirty="0" smtClean="0">
                <a:solidFill>
                  <a:srgbClr val="FFFF00"/>
                </a:solidFill>
                <a:latin typeface="+mj-lt"/>
              </a:rPr>
              <a:t>2 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, t</a:t>
            </a:r>
            <a:r>
              <a:rPr lang="cs-CZ" sz="3600" i="0" baseline="-25000" dirty="0" smtClean="0">
                <a:solidFill>
                  <a:srgbClr val="FFFF00"/>
                </a:solidFill>
                <a:latin typeface="+mj-lt"/>
              </a:rPr>
              <a:t>1	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- konečná a počáteční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FFFF00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             teplota</a:t>
            </a: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7083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188640"/>
            <a:ext cx="8856984" cy="655272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v izolované soustavě je při tepelné výměně teplo Q</a:t>
            </a:r>
            <a:r>
              <a:rPr lang="cs-CZ" sz="3600" i="0" baseline="-25000" dirty="0" smtClean="0">
                <a:solidFill>
                  <a:srgbClr val="38F12F"/>
                </a:solidFill>
                <a:latin typeface="+mj-lt"/>
              </a:rPr>
              <a:t>1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přijaté tělesem o nižší teplotě t</a:t>
            </a:r>
            <a:r>
              <a:rPr lang="cs-CZ" sz="3600" i="0" baseline="-25000" dirty="0" smtClean="0">
                <a:solidFill>
                  <a:srgbClr val="38F12F"/>
                </a:solidFill>
                <a:latin typeface="+mj-lt"/>
              </a:rPr>
              <a:t>1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rovno teplu Q</a:t>
            </a:r>
            <a:r>
              <a:rPr lang="cs-CZ" sz="3600" i="0" baseline="-25000" dirty="0" smtClean="0">
                <a:solidFill>
                  <a:srgbClr val="38F12F"/>
                </a:solidFill>
                <a:latin typeface="+mj-lt"/>
              </a:rPr>
              <a:t>2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odevzdanému tělesem o vyšší teplotě t</a:t>
            </a:r>
            <a:r>
              <a:rPr lang="cs-CZ" sz="3600" i="0" baseline="-25000" dirty="0" smtClean="0">
                <a:solidFill>
                  <a:srgbClr val="38F12F"/>
                </a:solidFill>
                <a:latin typeface="+mj-lt"/>
              </a:rPr>
              <a:t>2</a:t>
            </a:r>
          </a:p>
          <a:p>
            <a:pPr marL="0" indent="0" algn="ctr">
              <a:buNone/>
            </a:pPr>
            <a:r>
              <a:rPr lang="cs-CZ" sz="3600" i="0" dirty="0">
                <a:solidFill>
                  <a:srgbClr val="FFFF00"/>
                </a:solidFill>
                <a:latin typeface="+mj-lt"/>
              </a:rPr>
              <a:t>t</a:t>
            </a:r>
            <a:r>
              <a:rPr lang="cs-CZ" sz="3600" i="0" baseline="-25000" dirty="0" smtClean="0">
                <a:solidFill>
                  <a:srgbClr val="FFFF00"/>
                </a:solidFill>
                <a:latin typeface="+mj-lt"/>
              </a:rPr>
              <a:t>1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&lt; </a:t>
            </a:r>
            <a:r>
              <a:rPr lang="cs-CZ" sz="3600" i="0" dirty="0" smtClean="0">
                <a:solidFill>
                  <a:srgbClr val="FF0000"/>
                </a:solidFill>
                <a:latin typeface="+mj-lt"/>
              </a:rPr>
              <a:t>t</a:t>
            </a:r>
            <a:r>
              <a:rPr lang="cs-CZ" sz="3600" i="0" baseline="-25000" dirty="0" smtClean="0">
                <a:solidFill>
                  <a:srgbClr val="FF0000"/>
                </a:solidFill>
                <a:latin typeface="+mj-lt"/>
              </a:rPr>
              <a:t>2</a:t>
            </a:r>
            <a:endParaRPr lang="cs-CZ" sz="3600" i="0" dirty="0">
              <a:solidFill>
                <a:srgbClr val="FF0000"/>
              </a:solidFill>
              <a:latin typeface="+mj-lt"/>
            </a:endParaRPr>
          </a:p>
          <a:p>
            <a:pPr marL="0" indent="0" algn="just">
              <a:buNone/>
            </a:pPr>
            <a:endParaRPr lang="cs-CZ" sz="3600" i="0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4469171"/>
            <a:ext cx="2304256" cy="10801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20072" y="4509120"/>
            <a:ext cx="2304256" cy="10801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0800000">
            <a:off x="3203848" y="4666703"/>
            <a:ext cx="1944216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21530" y="4297952"/>
            <a:ext cx="70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38F12F"/>
                </a:solidFill>
                <a:latin typeface="Arial Black"/>
              </a:rPr>
              <a:t>Q</a:t>
            </a:r>
            <a:r>
              <a:rPr lang="cs-CZ" sz="3200" baseline="-25000" dirty="0">
                <a:solidFill>
                  <a:srgbClr val="38F12F"/>
                </a:solidFill>
                <a:latin typeface="Arial Black"/>
              </a:rPr>
              <a:t>1</a:t>
            </a:r>
            <a:endParaRPr lang="cs-CZ" sz="3200" dirty="0">
              <a:solidFill>
                <a:srgbClr val="38F12F"/>
              </a:solidFill>
              <a:latin typeface="Arial Black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21531" y="5113513"/>
            <a:ext cx="70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38F12F"/>
                </a:solidFill>
                <a:latin typeface="Arial Black"/>
              </a:rPr>
              <a:t>Q</a:t>
            </a:r>
            <a:r>
              <a:rPr lang="cs-CZ" sz="3200" baseline="-25000" dirty="0">
                <a:solidFill>
                  <a:srgbClr val="38F12F"/>
                </a:solidFill>
                <a:latin typeface="Arial Black"/>
              </a:rPr>
              <a:t>2</a:t>
            </a:r>
            <a:endParaRPr lang="cs-CZ" sz="3200" dirty="0">
              <a:solidFill>
                <a:srgbClr val="38F12F"/>
              </a:solidFill>
              <a:latin typeface="Arial Black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924345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FF00"/>
                </a:solidFill>
                <a:latin typeface="Arial Black"/>
              </a:rPr>
              <a:t>t</a:t>
            </a:r>
            <a:r>
              <a:rPr lang="cs-CZ" sz="3200" baseline="-25000" dirty="0">
                <a:solidFill>
                  <a:srgbClr val="FFFF00"/>
                </a:solidFill>
                <a:latin typeface="Arial Black"/>
              </a:rPr>
              <a:t>1</a:t>
            </a:r>
            <a:endParaRPr lang="cs-CZ" sz="3200" dirty="0">
              <a:solidFill>
                <a:srgbClr val="FFFF00"/>
              </a:solidFill>
              <a:latin typeface="Arial Black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0081" y="3884396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Arial Black"/>
              </a:rPr>
              <a:t>t</a:t>
            </a:r>
            <a:r>
              <a:rPr lang="cs-CZ" sz="3200" baseline="-25000" dirty="0">
                <a:solidFill>
                  <a:srgbClr val="FF0000"/>
                </a:solidFill>
                <a:latin typeface="Arial Black"/>
              </a:rPr>
              <a:t>2</a:t>
            </a:r>
            <a:endParaRPr lang="cs-CZ" sz="3200" dirty="0">
              <a:solidFill>
                <a:srgbClr val="FF0000"/>
              </a:solidFill>
              <a:latin typeface="Arial Black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275856" y="4882727"/>
            <a:ext cx="1944216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85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/>
      <p:bldP spid="11" grpId="0"/>
      <p:bldP spid="12" grpId="0"/>
      <p:bldP spid="13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49" y="700851"/>
            <a:ext cx="8645525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ZSTREBON\AppData\Local\Microsoft\Windows\Temporary Internet Files\Content.IE5\O0P3MEHA\MC9000551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01008"/>
            <a:ext cx="2842229" cy="283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24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0" y="188640"/>
                <a:ext cx="9144000" cy="655272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Příklad 1 :</a:t>
                </a:r>
              </a:p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Jaké teplo přijme železná polévková lžíce o hmotnosti 80 g a teplotě 20 </a:t>
                </a:r>
                <a:r>
                  <a:rPr lang="cs-CZ" sz="2800" i="0" baseline="30000" dirty="0" err="1" smtClean="0">
                    <a:solidFill>
                      <a:srgbClr val="FFFF00"/>
                    </a:solidFill>
                    <a:latin typeface="+mj-lt"/>
                  </a:rPr>
                  <a:t>o</a:t>
                </a:r>
                <a:r>
                  <a:rPr lang="cs-CZ" sz="2800" i="0" dirty="0" err="1" smtClean="0">
                    <a:solidFill>
                      <a:srgbClr val="FFFF00"/>
                    </a:solidFill>
                    <a:latin typeface="+mj-lt"/>
                  </a:rPr>
                  <a:t>C</a:t>
                </a: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, jestliže se zahřála v horké polévce na 60 </a:t>
                </a:r>
                <a:r>
                  <a:rPr lang="cs-CZ" sz="2800" i="0" baseline="30000" dirty="0" err="1" smtClean="0">
                    <a:solidFill>
                      <a:srgbClr val="FFFF00"/>
                    </a:solidFill>
                    <a:latin typeface="+mj-lt"/>
                  </a:rPr>
                  <a:t>o</a:t>
                </a:r>
                <a:r>
                  <a:rPr lang="cs-CZ" sz="2800" i="0" dirty="0" err="1" smtClean="0">
                    <a:solidFill>
                      <a:srgbClr val="FFFF00"/>
                    </a:solidFill>
                    <a:latin typeface="+mj-lt"/>
                  </a:rPr>
                  <a:t>C</a:t>
                </a: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 ?</a:t>
                </a:r>
                <a:endParaRPr lang="cs-CZ" sz="2800" i="0" dirty="0">
                  <a:solidFill>
                    <a:srgbClr val="FFFF00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i="0" dirty="0">
                    <a:solidFill>
                      <a:srgbClr val="38F12F"/>
                    </a:solidFill>
                    <a:latin typeface="+mj-lt"/>
                  </a:rPr>
                  <a:t>m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	= 80 g = 0,08 kg </a:t>
                </a:r>
              </a:p>
              <a:p>
                <a:pPr marL="0" indent="0">
                  <a:buNone/>
                </a:pPr>
                <a:r>
                  <a:rPr lang="cs-CZ" sz="2800" i="0" dirty="0">
                    <a:solidFill>
                      <a:srgbClr val="38F12F"/>
                    </a:solidFill>
                    <a:latin typeface="+mj-lt"/>
                  </a:rPr>
                  <a:t>t</a:t>
                </a:r>
                <a:r>
                  <a:rPr lang="cs-CZ" sz="2800" i="0" baseline="-25000" dirty="0" smtClean="0">
                    <a:solidFill>
                      <a:srgbClr val="38F12F"/>
                    </a:solidFill>
                    <a:latin typeface="+mj-lt"/>
                  </a:rPr>
                  <a:t>1	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= 20 </a:t>
                </a:r>
                <a:r>
                  <a:rPr lang="cs-CZ" sz="2800" i="0" baseline="30000" dirty="0" err="1" smtClean="0">
                    <a:solidFill>
                      <a:srgbClr val="38F12F"/>
                    </a:solidFill>
                    <a:latin typeface="+mj-lt"/>
                  </a:rPr>
                  <a:t>o</a:t>
                </a:r>
                <a:r>
                  <a:rPr lang="cs-CZ" sz="2800" i="0" dirty="0" err="1" smtClean="0">
                    <a:solidFill>
                      <a:srgbClr val="38F12F"/>
                    </a:solidFill>
                    <a:latin typeface="+mj-lt"/>
                  </a:rPr>
                  <a:t>C</a:t>
                </a:r>
                <a:endParaRPr lang="cs-CZ" sz="2800" i="0" dirty="0" smtClean="0">
                  <a:solidFill>
                    <a:srgbClr val="38F12F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i="0" dirty="0">
                    <a:solidFill>
                      <a:srgbClr val="38F12F"/>
                    </a:solidFill>
                    <a:latin typeface="+mj-lt"/>
                  </a:rPr>
                  <a:t>t</a:t>
                </a:r>
                <a:r>
                  <a:rPr lang="cs-CZ" sz="2800" i="0" baseline="-25000" dirty="0" smtClean="0">
                    <a:solidFill>
                      <a:srgbClr val="38F12F"/>
                    </a:solidFill>
                    <a:latin typeface="+mj-lt"/>
                  </a:rPr>
                  <a:t>2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	= 60 </a:t>
                </a:r>
                <a:r>
                  <a:rPr lang="cs-CZ" sz="2800" i="0" baseline="30000" dirty="0" err="1" smtClean="0">
                    <a:solidFill>
                      <a:srgbClr val="38F12F"/>
                    </a:solidFill>
                    <a:latin typeface="+mj-lt"/>
                  </a:rPr>
                  <a:t>o</a:t>
                </a:r>
                <a:r>
                  <a:rPr lang="cs-CZ" sz="2800" i="0" dirty="0" err="1" smtClean="0">
                    <a:solidFill>
                      <a:srgbClr val="38F12F"/>
                    </a:solidFill>
                    <a:latin typeface="+mj-lt"/>
                  </a:rPr>
                  <a:t>C</a:t>
                </a:r>
                <a:endParaRPr lang="cs-CZ" sz="2800" i="0" dirty="0" smtClean="0">
                  <a:solidFill>
                    <a:srgbClr val="38F12F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c	= 0, 45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38F12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𝐤𝐠</m:t>
                        </m:r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800" b="1" i="0" dirty="0" smtClean="0">
                  <a:solidFill>
                    <a:srgbClr val="38F12F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b="1" i="0" dirty="0" smtClean="0">
                    <a:solidFill>
                      <a:srgbClr val="38F12F"/>
                    </a:solidFill>
                    <a:latin typeface="+mj-lt"/>
                  </a:rPr>
                  <a:t>Q	= ? / J /</a:t>
                </a:r>
              </a:p>
              <a:p>
                <a:pPr marL="0" indent="0">
                  <a:buNone/>
                </a:pP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Q = m . c . / t</a:t>
                </a:r>
                <a:r>
                  <a:rPr lang="cs-CZ" sz="2800" b="1" i="0" baseline="-25000" dirty="0" smtClean="0">
                    <a:solidFill>
                      <a:srgbClr val="FFFF00"/>
                    </a:solidFill>
                    <a:latin typeface="+mj-lt"/>
                  </a:rPr>
                  <a:t>2</a:t>
                </a: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 – t</a:t>
                </a:r>
                <a:r>
                  <a:rPr lang="cs-CZ" sz="2800" b="1" i="0" baseline="-25000" dirty="0" smtClean="0">
                    <a:solidFill>
                      <a:srgbClr val="FFFF00"/>
                    </a:solidFill>
                    <a:latin typeface="+mj-lt"/>
                  </a:rPr>
                  <a:t>1 </a:t>
                </a: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/</a:t>
                </a:r>
              </a:p>
              <a:p>
                <a:pPr marL="0" indent="0">
                  <a:buNone/>
                </a:pP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Q = 0, 08 . 450 . / 60 – 20 /</a:t>
                </a:r>
              </a:p>
              <a:p>
                <a:pPr marL="0" indent="0">
                  <a:buNone/>
                </a:pP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Q = 1 440 J = 1, 44 </a:t>
                </a:r>
                <a:r>
                  <a:rPr lang="cs-CZ" sz="2800" b="1" i="0" dirty="0" err="1" smtClean="0">
                    <a:solidFill>
                      <a:srgbClr val="FFFF00"/>
                    </a:solidFill>
                    <a:latin typeface="+mj-lt"/>
                  </a:rPr>
                  <a:t>kJ</a:t>
                </a:r>
                <a:endParaRPr lang="cs-CZ" sz="2800" b="1" i="0" dirty="0">
                  <a:solidFill>
                    <a:srgbClr val="FFFF00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0" y="188640"/>
                <a:ext cx="9144000" cy="6552728"/>
              </a:xfrm>
              <a:blipFill rotWithShape="1">
                <a:blip r:embed="rId2"/>
                <a:stretch>
                  <a:fillRect l="-2000" t="-1395" b="-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ZSTREBON\AppData\Local\Microsoft\Windows\Temporary Internet Files\Content.IE5\8NBSO597\MC9003470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35" y="4174976"/>
            <a:ext cx="289350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50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107504" y="377280"/>
                <a:ext cx="9144000" cy="648072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Příklad 2 :</a:t>
                </a:r>
              </a:p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Kolik litrů vody by se ohřálo elektrickým ohřívacím tělesem o 50 </a:t>
                </a:r>
                <a:r>
                  <a:rPr lang="cs-CZ" sz="2800" i="0" baseline="30000" dirty="0" err="1" smtClean="0">
                    <a:solidFill>
                      <a:srgbClr val="FFFF00"/>
                    </a:solidFill>
                    <a:latin typeface="+mj-lt"/>
                  </a:rPr>
                  <a:t>o</a:t>
                </a:r>
                <a:r>
                  <a:rPr lang="cs-CZ" sz="2800" i="0" dirty="0" err="1" smtClean="0">
                    <a:solidFill>
                      <a:srgbClr val="FFFF00"/>
                    </a:solidFill>
                    <a:latin typeface="+mj-lt"/>
                  </a:rPr>
                  <a:t>C</a:t>
                </a: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 při spotřebě energie 1 kWh ?</a:t>
                </a:r>
              </a:p>
              <a:p>
                <a:pPr marL="0" indent="0">
                  <a:buNone/>
                </a:pPr>
                <a:r>
                  <a:rPr lang="cs-CZ" sz="2800" i="0" dirty="0">
                    <a:solidFill>
                      <a:srgbClr val="38F12F"/>
                    </a:solidFill>
                    <a:latin typeface="+mj-lt"/>
                  </a:rPr>
                  <a:t>t</a:t>
                </a:r>
                <a:r>
                  <a:rPr lang="cs-CZ" sz="2800" i="0" baseline="-25000" dirty="0" smtClean="0">
                    <a:solidFill>
                      <a:srgbClr val="38F12F"/>
                    </a:solidFill>
                    <a:latin typeface="+mj-lt"/>
                  </a:rPr>
                  <a:t>2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 – t</a:t>
                </a:r>
                <a:r>
                  <a:rPr lang="cs-CZ" sz="2800" i="0" baseline="-25000" dirty="0" smtClean="0">
                    <a:solidFill>
                      <a:srgbClr val="38F12F"/>
                    </a:solidFill>
                    <a:latin typeface="+mj-lt"/>
                  </a:rPr>
                  <a:t>1 	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= 50 </a:t>
                </a:r>
                <a:r>
                  <a:rPr lang="cs-CZ" sz="2800" i="0" baseline="30000" dirty="0" err="1" smtClean="0">
                    <a:solidFill>
                      <a:srgbClr val="38F12F"/>
                    </a:solidFill>
                    <a:latin typeface="+mj-lt"/>
                  </a:rPr>
                  <a:t>o</a:t>
                </a:r>
                <a:r>
                  <a:rPr lang="cs-CZ" sz="2800" i="0" dirty="0" err="1" smtClean="0">
                    <a:solidFill>
                      <a:srgbClr val="38F12F"/>
                    </a:solidFill>
                    <a:latin typeface="+mj-lt"/>
                  </a:rPr>
                  <a:t>C</a:t>
                </a:r>
                <a:endParaRPr lang="cs-CZ" sz="2800" i="0" dirty="0" smtClean="0">
                  <a:solidFill>
                    <a:srgbClr val="38F12F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i="0" dirty="0">
                    <a:solidFill>
                      <a:srgbClr val="38F12F"/>
                    </a:solidFill>
                    <a:latin typeface="+mj-lt"/>
                  </a:rPr>
                  <a:t>c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		= 4, 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38F12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𝐤𝐠</m:t>
                        </m:r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800" b="1" i="0" smtClean="0">
                            <a:solidFill>
                              <a:srgbClr val="38F12F"/>
                            </a:solidFill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		</a:t>
                </a:r>
              </a:p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Q = 1 kWh = 1000 Wh = 3 600 000 Ws = 3,6 </a:t>
                </a:r>
                <a:r>
                  <a:rPr lang="cs-CZ" sz="2800" i="0" dirty="0" err="1" smtClean="0">
                    <a:solidFill>
                      <a:srgbClr val="38F12F"/>
                    </a:solidFill>
                    <a:latin typeface="+mj-lt"/>
                  </a:rPr>
                  <a:t>kJ</a:t>
                </a:r>
                <a:endParaRPr lang="cs-CZ" sz="2800" i="0" dirty="0" smtClean="0">
                  <a:solidFill>
                    <a:srgbClr val="38F12F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i="0" dirty="0">
                    <a:solidFill>
                      <a:srgbClr val="38F12F"/>
                    </a:solidFill>
                    <a:latin typeface="+mj-lt"/>
                  </a:rPr>
                  <a:t>m</a:t>
                </a:r>
                <a:r>
                  <a:rPr lang="cs-CZ" sz="2800" i="0" dirty="0" smtClean="0">
                    <a:solidFill>
                      <a:srgbClr val="38F12F"/>
                    </a:solidFill>
                    <a:latin typeface="+mj-lt"/>
                  </a:rPr>
                  <a:t> = ? / kg /</a:t>
                </a:r>
              </a:p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Q = m . c . / t</a:t>
                </a:r>
                <a:r>
                  <a:rPr lang="cs-CZ" sz="2800" i="0" baseline="-25000" dirty="0" smtClean="0">
                    <a:solidFill>
                      <a:srgbClr val="FFFF00"/>
                    </a:solidFill>
                    <a:latin typeface="+mj-lt"/>
                  </a:rPr>
                  <a:t>2</a:t>
                </a: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 – t</a:t>
                </a:r>
                <a:r>
                  <a:rPr lang="cs-CZ" sz="2800" i="0" baseline="-25000" dirty="0" smtClean="0">
                    <a:solidFill>
                      <a:srgbClr val="FFFF00"/>
                    </a:solidFill>
                    <a:latin typeface="+mj-lt"/>
                  </a:rPr>
                  <a:t>1</a:t>
                </a:r>
                <a:r>
                  <a:rPr lang="cs-CZ" sz="2800" i="0" dirty="0" smtClean="0">
                    <a:solidFill>
                      <a:srgbClr val="FFFF00"/>
                    </a:solidFill>
                    <a:latin typeface="+mj-lt"/>
                  </a:rPr>
                  <a:t>/	  →	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𝐐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𝐜</m:t>
                        </m:r>
                        <m:r>
                          <a:rPr lang="cs-CZ" sz="32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 .</m:t>
                        </m:r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∆</m:t>
                        </m:r>
                        <m:r>
                          <a:rPr lang="cs-CZ" sz="3200" b="1" i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𝐭</m:t>
                        </m:r>
                        <m:r>
                          <a:rPr lang="cs-CZ" sz="32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endParaRPr lang="cs-CZ" sz="2800" b="1" i="0" dirty="0" smtClean="0">
                  <a:solidFill>
                    <a:srgbClr val="FFFF00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𝟔𝟎𝟎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𝟒𝟐𝟎𝟎</m:t>
                        </m:r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endParaRPr lang="cs-CZ" sz="2800" b="1" i="0" dirty="0" smtClean="0">
                  <a:solidFill>
                    <a:srgbClr val="FFFF00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2800" b="1" i="0" dirty="0" smtClean="0">
                    <a:solidFill>
                      <a:srgbClr val="FFFF00"/>
                    </a:solidFill>
                    <a:latin typeface="+mj-lt"/>
                  </a:rPr>
                  <a:t>m = 17 kg ≈ 17 litrů</a:t>
                </a:r>
                <a:endParaRPr lang="cs-CZ" sz="2800" b="1" i="0" dirty="0">
                  <a:solidFill>
                    <a:srgbClr val="FFFF00"/>
                  </a:solidFill>
                  <a:latin typeface="+mj-lt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107504" y="377280"/>
                <a:ext cx="9144000" cy="6480720"/>
              </a:xfrm>
              <a:blipFill rotWithShape="1">
                <a:blip r:embed="rId2"/>
                <a:stretch>
                  <a:fillRect l="-2067" t="-1411" b="-21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ZSTREBON\AppData\Local\Microsoft\Windows\Temporary Internet Files\Content.IE5\S7678PEZ\MC9003597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77071"/>
            <a:ext cx="1656184" cy="270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7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0"/>
            <a:ext cx="8856984" cy="6741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Příklad 3 :</a:t>
            </a:r>
          </a:p>
          <a:p>
            <a:pPr marL="0" indent="0">
              <a:buNone/>
            </a:pP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Vodu o objemu 2 l a teplotě 10 </a:t>
            </a:r>
            <a:r>
              <a:rPr lang="cs-CZ" sz="2400" i="0" baseline="30000" dirty="0" err="1" smtClean="0">
                <a:solidFill>
                  <a:srgbClr val="FFFF00"/>
                </a:solidFill>
                <a:latin typeface="+mj-lt"/>
              </a:rPr>
              <a:t>o</a:t>
            </a:r>
            <a:r>
              <a:rPr lang="cs-CZ" sz="2400" i="0" dirty="0" err="1" smtClean="0">
                <a:solidFill>
                  <a:srgbClr val="FFFF00"/>
                </a:solidFill>
                <a:latin typeface="+mj-lt"/>
              </a:rPr>
              <a:t>C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 smícháme s 5 l vody o teplotě 80 </a:t>
            </a:r>
            <a:r>
              <a:rPr lang="cs-CZ" sz="2400" i="0" baseline="30000" dirty="0" err="1" smtClean="0">
                <a:solidFill>
                  <a:srgbClr val="FFFF00"/>
                </a:solidFill>
                <a:latin typeface="+mj-lt"/>
              </a:rPr>
              <a:t>o</a:t>
            </a:r>
            <a:r>
              <a:rPr lang="cs-CZ" sz="2400" i="0" dirty="0" err="1" smtClean="0">
                <a:solidFill>
                  <a:srgbClr val="FFFF00"/>
                </a:solidFill>
                <a:latin typeface="+mj-lt"/>
              </a:rPr>
              <a:t>C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. Jaká bude výsledná teplota vody ?</a:t>
            </a:r>
          </a:p>
          <a:p>
            <a:pPr marL="0" indent="0">
              <a:buNone/>
            </a:pP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V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1 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= 2 l → m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1 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 = 2 kg		c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1  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 =  c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2</a:t>
            </a:r>
            <a:endParaRPr lang="cs-CZ" sz="2400" i="0" dirty="0" smtClean="0">
              <a:solidFill>
                <a:srgbClr val="38F12F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V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2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 = 5 l → m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2  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= 5 kg</a:t>
            </a:r>
          </a:p>
          <a:p>
            <a:pPr marL="0" indent="0">
              <a:buNone/>
            </a:pPr>
            <a:r>
              <a:rPr lang="cs-CZ" sz="2400" i="0" dirty="0">
                <a:solidFill>
                  <a:srgbClr val="38F12F"/>
                </a:solidFill>
                <a:latin typeface="+mj-lt"/>
              </a:rPr>
              <a:t>t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1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  = 10 </a:t>
            </a:r>
            <a:r>
              <a:rPr lang="cs-CZ" sz="2400" i="0" baseline="30000" dirty="0" err="1" smtClean="0">
                <a:solidFill>
                  <a:srgbClr val="38F12F"/>
                </a:solidFill>
                <a:latin typeface="+mj-lt"/>
              </a:rPr>
              <a:t>o</a:t>
            </a:r>
            <a:r>
              <a:rPr lang="cs-CZ" sz="2400" i="0" dirty="0" err="1" smtClean="0">
                <a:solidFill>
                  <a:srgbClr val="38F12F"/>
                </a:solidFill>
                <a:latin typeface="+mj-lt"/>
              </a:rPr>
              <a:t>C</a:t>
            </a:r>
            <a:endParaRPr lang="cs-CZ" sz="2400" i="0" dirty="0" smtClean="0">
              <a:solidFill>
                <a:srgbClr val="38F12F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400" i="0" dirty="0">
                <a:solidFill>
                  <a:srgbClr val="38F12F"/>
                </a:solidFill>
                <a:latin typeface="+mj-lt"/>
              </a:rPr>
              <a:t>t</a:t>
            </a:r>
            <a:r>
              <a:rPr lang="cs-CZ" sz="2400" i="0" baseline="-25000" dirty="0" smtClean="0">
                <a:solidFill>
                  <a:srgbClr val="38F12F"/>
                </a:solidFill>
                <a:latin typeface="+mj-lt"/>
              </a:rPr>
              <a:t>2   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= 80 </a:t>
            </a:r>
            <a:r>
              <a:rPr lang="cs-CZ" sz="2400" i="0" baseline="30000" dirty="0" err="1" smtClean="0">
                <a:solidFill>
                  <a:srgbClr val="38F12F"/>
                </a:solidFill>
                <a:latin typeface="+mj-lt"/>
              </a:rPr>
              <a:t>o</a:t>
            </a:r>
            <a:r>
              <a:rPr lang="cs-CZ" sz="2400" i="0" dirty="0" err="1" smtClean="0">
                <a:solidFill>
                  <a:srgbClr val="38F12F"/>
                </a:solidFill>
                <a:latin typeface="+mj-lt"/>
              </a:rPr>
              <a:t>C</a:t>
            </a:r>
            <a:endParaRPr lang="cs-CZ" sz="2400" i="0" dirty="0" smtClean="0">
              <a:solidFill>
                <a:srgbClr val="38F12F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t    = ? / </a:t>
            </a:r>
            <a:r>
              <a:rPr lang="cs-CZ" sz="2400" i="0" baseline="30000" dirty="0" err="1" smtClean="0">
                <a:solidFill>
                  <a:srgbClr val="38F12F"/>
                </a:solidFill>
                <a:latin typeface="+mj-lt"/>
              </a:rPr>
              <a:t>o</a:t>
            </a:r>
            <a:r>
              <a:rPr lang="cs-CZ" sz="2400" i="0" dirty="0" err="1" smtClean="0">
                <a:solidFill>
                  <a:srgbClr val="38F12F"/>
                </a:solidFill>
                <a:latin typeface="+mj-lt"/>
              </a:rPr>
              <a:t>C</a:t>
            </a:r>
            <a:r>
              <a:rPr lang="cs-CZ" sz="2400" i="0" dirty="0" smtClean="0">
                <a:solidFill>
                  <a:srgbClr val="38F12F"/>
                </a:solidFill>
                <a:latin typeface="+mj-lt"/>
              </a:rPr>
              <a:t> /</a:t>
            </a:r>
          </a:p>
          <a:p>
            <a:pPr marL="0" indent="0">
              <a:buNone/>
            </a:pPr>
            <a:r>
              <a:rPr lang="cs-CZ" sz="2400" i="0" dirty="0">
                <a:solidFill>
                  <a:srgbClr val="FFFF00"/>
                </a:solidFill>
                <a:latin typeface="+mj-lt"/>
              </a:rPr>
              <a:t>m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1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 . c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1 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 . ( t-t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1 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)  = m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2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 . c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2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 . ( t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2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-t</a:t>
            </a:r>
            <a:r>
              <a:rPr lang="cs-CZ" sz="2400" i="0" baseline="-25000" dirty="0" smtClean="0">
                <a:solidFill>
                  <a:srgbClr val="FFFF00"/>
                </a:solidFill>
                <a:latin typeface="+mj-lt"/>
              </a:rPr>
              <a:t>1 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)</a:t>
            </a:r>
          </a:p>
          <a:p>
            <a:pPr marL="0" lvl="0" indent="0">
              <a:buNone/>
            </a:pPr>
            <a:r>
              <a:rPr lang="cs-CZ" sz="2400" i="0" dirty="0">
                <a:solidFill>
                  <a:srgbClr val="FFFF00"/>
                </a:solidFill>
                <a:latin typeface="Arial Black"/>
              </a:rPr>
              <a:t>m</a:t>
            </a:r>
            <a:r>
              <a:rPr lang="cs-CZ" sz="2400" i="0" baseline="-25000" dirty="0">
                <a:solidFill>
                  <a:srgbClr val="FFFF00"/>
                </a:solidFill>
                <a:latin typeface="Arial Black"/>
              </a:rPr>
              <a:t>1</a:t>
            </a:r>
            <a:r>
              <a:rPr lang="cs-CZ" sz="2400" i="0" dirty="0">
                <a:solidFill>
                  <a:srgbClr val="FFFF00"/>
                </a:solidFill>
                <a:latin typeface="Arial Black"/>
              </a:rPr>
              <a:t> </a:t>
            </a: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. ( t-t</a:t>
            </a:r>
            <a:r>
              <a:rPr lang="cs-CZ" sz="2400" i="0" baseline="-25000" dirty="0" smtClean="0">
                <a:solidFill>
                  <a:srgbClr val="FFFF00"/>
                </a:solidFill>
                <a:latin typeface="Arial Black"/>
              </a:rPr>
              <a:t>1 </a:t>
            </a: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)  </a:t>
            </a:r>
            <a:r>
              <a:rPr lang="cs-CZ" sz="2400" i="0" dirty="0">
                <a:solidFill>
                  <a:srgbClr val="FFFF00"/>
                </a:solidFill>
                <a:latin typeface="Arial Black"/>
              </a:rPr>
              <a:t>= m</a:t>
            </a:r>
            <a:r>
              <a:rPr lang="cs-CZ" sz="2400" i="0" baseline="-25000" dirty="0">
                <a:solidFill>
                  <a:srgbClr val="FFFF00"/>
                </a:solidFill>
                <a:latin typeface="Arial Black"/>
              </a:rPr>
              <a:t>2</a:t>
            </a:r>
            <a:r>
              <a:rPr lang="cs-CZ" sz="2400" i="0" dirty="0">
                <a:solidFill>
                  <a:srgbClr val="FFFF00"/>
                </a:solidFill>
                <a:latin typeface="Arial Black"/>
              </a:rPr>
              <a:t> . </a:t>
            </a: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( t</a:t>
            </a:r>
            <a:r>
              <a:rPr lang="cs-CZ" sz="2400" i="0" baseline="-25000" dirty="0" smtClean="0">
                <a:solidFill>
                  <a:srgbClr val="FFFF00"/>
                </a:solidFill>
                <a:latin typeface="Arial Black"/>
              </a:rPr>
              <a:t>2</a:t>
            </a: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-t</a:t>
            </a:r>
            <a:r>
              <a:rPr lang="cs-CZ" sz="2400" i="0" baseline="-25000" dirty="0" smtClean="0">
                <a:solidFill>
                  <a:srgbClr val="FFFF00"/>
                </a:solidFill>
                <a:latin typeface="Arial Black"/>
              </a:rPr>
              <a:t>1</a:t>
            </a:r>
            <a:r>
              <a:rPr lang="cs-CZ" sz="2400" i="0" dirty="0">
                <a:solidFill>
                  <a:srgbClr val="FFFF00"/>
                </a:solidFill>
                <a:latin typeface="Arial Black"/>
              </a:rPr>
              <a:t> </a:t>
            </a: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)</a:t>
            </a:r>
          </a:p>
          <a:p>
            <a:pPr marL="0" lvl="0" indent="0">
              <a:buNone/>
            </a:pP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2 . ( t – 10 ) = 5 . ( 80 – t )</a:t>
            </a:r>
          </a:p>
          <a:p>
            <a:pPr marL="0" lvl="0" indent="0">
              <a:buNone/>
            </a:pPr>
            <a:r>
              <a:rPr lang="cs-CZ" sz="2400" i="0" dirty="0" smtClean="0">
                <a:solidFill>
                  <a:srgbClr val="FFFF00"/>
                </a:solidFill>
                <a:latin typeface="Arial Black"/>
              </a:rPr>
              <a:t>2t – 20 = 400 – 5t</a:t>
            </a:r>
            <a:endParaRPr lang="cs-CZ" sz="2400" i="0" dirty="0">
              <a:solidFill>
                <a:srgbClr val="FFFF00"/>
              </a:solidFill>
              <a:latin typeface="Arial Black"/>
            </a:endParaRPr>
          </a:p>
          <a:p>
            <a:pPr marL="0" indent="0">
              <a:buNone/>
            </a:pP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7t = 420</a:t>
            </a:r>
          </a:p>
          <a:p>
            <a:pPr marL="0" indent="0">
              <a:buNone/>
            </a:pPr>
            <a:r>
              <a:rPr lang="cs-CZ" sz="2400" i="0" dirty="0">
                <a:solidFill>
                  <a:srgbClr val="FFFF00"/>
                </a:solidFill>
                <a:latin typeface="+mj-lt"/>
              </a:rPr>
              <a:t>t</a:t>
            </a:r>
            <a:r>
              <a:rPr lang="cs-CZ" sz="2400" i="0" dirty="0" smtClean="0">
                <a:solidFill>
                  <a:srgbClr val="FFFF00"/>
                </a:solidFill>
                <a:latin typeface="+mj-lt"/>
              </a:rPr>
              <a:t> = 60 </a:t>
            </a:r>
            <a:r>
              <a:rPr lang="cs-CZ" sz="2400" i="0" baseline="30000" dirty="0" err="1" smtClean="0">
                <a:solidFill>
                  <a:srgbClr val="FFFF00"/>
                </a:solidFill>
                <a:latin typeface="+mj-lt"/>
              </a:rPr>
              <a:t>o</a:t>
            </a:r>
            <a:r>
              <a:rPr lang="cs-CZ" sz="2400" i="0" dirty="0" err="1" smtClean="0">
                <a:solidFill>
                  <a:srgbClr val="FFFF00"/>
                </a:solidFill>
                <a:latin typeface="+mj-lt"/>
              </a:rPr>
              <a:t>C</a:t>
            </a:r>
            <a:endParaRPr lang="cs-CZ" sz="2400" i="0" dirty="0">
              <a:solidFill>
                <a:srgbClr val="FFFF00"/>
              </a:solidFill>
              <a:latin typeface="+mj-lt"/>
            </a:endParaRPr>
          </a:p>
        </p:txBody>
      </p:sp>
      <p:pic>
        <p:nvPicPr>
          <p:cNvPr id="1026" name="Picture 2" descr="C:\Users\ZSTREBON\AppData\Local\Microsoft\Windows\Temporary Internet Files\Content.IE5\XJ5LUPFK\MC900287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49080"/>
            <a:ext cx="1632642" cy="249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DBOT6G0E\MC9004373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810" y="1772816"/>
            <a:ext cx="1434096" cy="199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4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856984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Použitá literatura a zdroje obrázků :</a:t>
            </a:r>
          </a:p>
          <a:p>
            <a:pPr marL="0" indent="0">
              <a:buNone/>
            </a:pPr>
            <a:endParaRPr lang="cs-CZ" sz="2000" i="0" dirty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1/ TESAŘ</a:t>
            </a:r>
            <a:r>
              <a:rPr lang="cs-CZ" sz="2000" i="0" dirty="0">
                <a:solidFill>
                  <a:srgbClr val="35EB3E"/>
                </a:solidFill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i="0" dirty="0" smtClean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endParaRPr lang="cs-CZ" sz="2000" i="0" dirty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2/ www.office.microsoft.com</a:t>
            </a:r>
            <a:endParaRPr lang="cs-CZ" sz="2000" i="0" dirty="0">
              <a:solidFill>
                <a:srgbClr val="35EB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3416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Tradeshow</vt:lpstr>
      <vt:lpstr>1_Tradeshow</vt:lpstr>
      <vt:lpstr>2_Tradeshow</vt:lpstr>
      <vt:lpstr>3_Tradeshow</vt:lpstr>
      <vt:lpstr>4_Tradeshow</vt:lpstr>
      <vt:lpstr>5_Tradeshow</vt:lpstr>
      <vt:lpstr>6_Tradeshow</vt:lpstr>
      <vt:lpstr>Silk</vt:lpstr>
      <vt:lpstr>Prezentace aplikace Microsoft PowerPoint 97–2003</vt:lpstr>
      <vt:lpstr>Prezentace aplikace PowerPoint</vt:lpstr>
      <vt:lpstr>Výpočet tepla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3</cp:revision>
  <dcterms:created xsi:type="dcterms:W3CDTF">2012-01-02T15:40:10Z</dcterms:created>
  <dcterms:modified xsi:type="dcterms:W3CDTF">2012-01-02T16:11:12Z</dcterms:modified>
</cp:coreProperties>
</file>