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ppt" ContentType="application/vnd.ms-powerpoi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62" r:id="rId3"/>
    <p:sldId id="256" r:id="rId4"/>
    <p:sldId id="257" r:id="rId5"/>
    <p:sldId id="258" r:id="rId6"/>
    <p:sldId id="259" r:id="rId7"/>
    <p:sldId id="260" r:id="rId8"/>
    <p:sldId id="261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816" y="3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520731"/>
            <a:ext cx="9144000" cy="3435579"/>
          </a:xfrm>
          <a:custGeom>
            <a:avLst/>
            <a:gdLst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19794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7466" y="25350"/>
                  <a:pt x="0" y="1979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28000"/>
                  <a:satMod val="2000000"/>
                  <a:alpha val="30000"/>
                </a:schemeClr>
              </a:gs>
              <a:gs pos="35000">
                <a:schemeClr val="bg2">
                  <a:shade val="100000"/>
                  <a:satMod val="600000"/>
                  <a:alpha val="0"/>
                </a:schemeClr>
              </a:gs>
            </a:gsLst>
            <a:lin ang="54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02920" y="2775745"/>
            <a:ext cx="8229600" cy="2167128"/>
          </a:xfrm>
        </p:spPr>
        <p:txBody>
          <a:bodyPr tIns="0" bIns="0" anchor="t"/>
          <a:lstStyle>
            <a:lvl1pPr>
              <a:defRPr sz="5000" cap="all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00064" y="1559720"/>
            <a:ext cx="5105400" cy="1219200"/>
          </a:xfrm>
        </p:spPr>
        <p:txBody>
          <a:bodyPr lIns="0" tIns="0" rIns="0" bIns="0" anchor="b"/>
          <a:lstStyle>
            <a:lvl1pPr marL="0" indent="0" algn="l">
              <a:buNone/>
              <a:defRPr sz="19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F62BF-7DDF-422E-A648-5905833BFF61}" type="datetimeFigureOut">
              <a:rPr lang="cs-CZ" smtClean="0"/>
              <a:t>14.1.2012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E820D-1F38-4F0F-BAF8-6769867711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F62BF-7DDF-422E-A648-5905833BFF61}" type="datetimeFigureOut">
              <a:rPr lang="cs-CZ" smtClean="0"/>
              <a:t>14.1.2012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E820D-1F38-4F0F-BAF8-6769867711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990600"/>
            <a:ext cx="7772400" cy="1362456"/>
          </a:xfrm>
        </p:spPr>
        <p:txBody>
          <a:bodyPr>
            <a:noAutofit/>
          </a:bodyPr>
          <a:lstStyle>
            <a:lvl1pPr algn="l">
              <a:buNone/>
              <a:defRPr sz="48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52677"/>
            <a:ext cx="7772400" cy="1509712"/>
          </a:xfrm>
        </p:spPr>
        <p:txBody>
          <a:bodyPr anchor="t"/>
          <a:lstStyle>
            <a:lvl1pPr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F62BF-7DDF-422E-A648-5905833BFF61}" type="datetimeFigureOut">
              <a:rPr lang="cs-CZ" smtClean="0"/>
              <a:t>14.1.2012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E820D-1F38-4F0F-BAF8-6769867711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F62BF-7DDF-422E-A648-5905833BFF61}" type="datetimeFigureOut">
              <a:rPr lang="cs-CZ" smtClean="0"/>
              <a:t>14.1.2012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E820D-1F38-4F0F-BAF8-6769867711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 anchor="b"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12168"/>
            <a:ext cx="4040188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8000" dist="38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2112168"/>
            <a:ext cx="4041775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667000"/>
            <a:ext cx="4040188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667000"/>
            <a:ext cx="4041775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F62BF-7DDF-422E-A648-5905833BFF61}" type="datetimeFigureOut">
              <a:rPr lang="cs-CZ" smtClean="0"/>
              <a:t>14.1.2012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E820D-1F38-4F0F-BAF8-6769867711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  <a:effectLst/>
        </p:spPr>
        <p:txBody>
          <a:bodyPr tIns="9144" bIns="9144" anchor="b"/>
          <a:lstStyle>
            <a:lvl1pPr>
              <a:defRPr sz="48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F62BF-7DDF-422E-A648-5905833BFF61}" type="datetimeFigureOut">
              <a:rPr lang="cs-CZ" smtClean="0"/>
              <a:t>14.1.2012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E820D-1F38-4F0F-BAF8-6769867711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F62BF-7DDF-422E-A648-5905833BFF61}" type="datetimeFigureOut">
              <a:rPr lang="cs-CZ" smtClean="0"/>
              <a:t>14.1.2012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E820D-1F38-4F0F-BAF8-6769867711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40"/>
            <a:ext cx="8229600" cy="914400"/>
          </a:xfrm>
        </p:spPr>
        <p:txBody>
          <a:bodyPr tIns="0" bIns="0" anchor="b"/>
          <a:lstStyle>
            <a:lvl1pPr algn="l">
              <a:buNone/>
              <a:defRPr sz="5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33856"/>
            <a:ext cx="2590800" cy="5181600"/>
          </a:xfrm>
        </p:spPr>
        <p:txBody>
          <a:bodyPr lIns="45720" tIns="45720" rIns="0"/>
          <a:lstStyle>
            <a:lvl1pPr marL="0" indent="0">
              <a:spcBef>
                <a:spcPts val="300"/>
              </a:spcBef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133472"/>
            <a:ext cx="5257800" cy="5191128"/>
          </a:xfrm>
        </p:spPr>
        <p:txBody>
          <a:bodyPr/>
          <a:lstStyle>
            <a:lvl1pPr algn="l">
              <a:defRPr sz="30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F62BF-7DDF-422E-A648-5905833BFF61}" type="datetimeFigureOut">
              <a:rPr lang="cs-CZ" smtClean="0"/>
              <a:t>14.1.2012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E820D-1F38-4F0F-BAF8-6769867711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240" y="1981200"/>
            <a:ext cx="3429000" cy="522288"/>
          </a:xfrm>
        </p:spPr>
        <p:txBody>
          <a:bodyPr tIns="0" bIns="0" anchor="b"/>
          <a:lstStyle>
            <a:lvl1pPr algn="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93368" y="1066800"/>
            <a:ext cx="4572000" cy="4572000"/>
          </a:xfrm>
          <a:solidFill>
            <a:schemeClr val="bg2">
              <a:shade val="75000"/>
            </a:schemeClr>
          </a:solidFill>
          <a:ln w="60325">
            <a:solidFill>
              <a:srgbClr val="FFFFFF"/>
            </a:solidFill>
            <a:miter lim="800000"/>
          </a:ln>
          <a:effectLst>
            <a:outerShdw blurRad="36195" dist="10000" dir="5400000" algn="tl" rotWithShape="0">
              <a:srgbClr val="000000">
                <a:alpha val="75000"/>
              </a:srgbClr>
            </a:outerShdw>
            <a:reflection stA="21000" endA="500" endPos="10000" dist="20000" dir="5400000" sy="-100000" algn="bl" rotWithShape="0"/>
          </a:effectLst>
        </p:spPr>
        <p:txBody>
          <a:bodyPr/>
          <a:lstStyle>
            <a:lvl1pPr>
              <a:buNone/>
              <a:defRPr sz="3200"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6240" y="2543176"/>
            <a:ext cx="3429000" cy="914400"/>
          </a:xfrm>
        </p:spPr>
        <p:txBody>
          <a:bodyPr lIns="0" tIns="0" rIns="0" bIns="0" anchor="t"/>
          <a:lstStyle>
            <a:lvl1pPr indent="0" algn="r">
              <a:spcBef>
                <a:spcPts val="300"/>
              </a:spcBef>
              <a:buFontTx/>
              <a:buNone/>
              <a:defRPr sz="1400" baseline="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F62BF-7DDF-422E-A648-5905833BFF61}" type="datetimeFigureOut">
              <a:rPr lang="cs-CZ" smtClean="0"/>
              <a:t>14.1.2012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3400" y="6356350"/>
            <a:ext cx="533400" cy="365125"/>
          </a:xfrm>
        </p:spPr>
        <p:txBody>
          <a:bodyPr/>
          <a:lstStyle/>
          <a:p>
            <a:fld id="{427E820D-1F38-4F0F-BAF8-6769867711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F62BF-7DDF-422E-A648-5905833BFF61}" type="datetimeFigureOut">
              <a:rPr lang="cs-CZ" smtClean="0"/>
              <a:t>14.1.2012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E820D-1F38-4F0F-BAF8-6769867711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F62BF-7DDF-422E-A648-5905833BFF61}" type="datetimeFigureOut">
              <a:rPr lang="cs-CZ" smtClean="0"/>
              <a:t>14.1.2012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E820D-1F38-4F0F-BAF8-6769867711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sz="5500"/>
            </a:lvl1pPr>
          </a:lstStyle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5" name="Rectangle 3"/>
          <p:cNvSpPr>
            <a:spLocks noGrp="1"/>
          </p:cNvSpPr>
          <p:nvPr>
            <p:ph type="subTitle" idx="1"/>
          </p:nvPr>
        </p:nvSpPr>
        <p:spPr>
          <a:xfrm>
            <a:off x="1371600" y="3753728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C6CC721-1165-4DB6-8704-F0BCD8C2EDF0}" type="datetimeFigureOut">
              <a:rPr lang="cs-CZ"/>
              <a:pPr>
                <a:defRPr/>
              </a:pPr>
              <a:t>14.1.2012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BCB66AC-98AC-494B-AC70-AE0C6503138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7472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ED06ABD-363D-4EB7-9D25-D2A3F807DDAD}" type="datetimeFigureOut">
              <a:rPr lang="cs-CZ"/>
              <a:pPr>
                <a:defRPr/>
              </a:pPr>
              <a:t>14.1.2012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ACE0A81-DB2D-46B9-B2D1-4AF6E60A54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3444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905125"/>
            <a:ext cx="7772400" cy="1362075"/>
          </a:xfrm>
        </p:spPr>
        <p:txBody>
          <a:bodyPr anchor="t"/>
          <a:lstStyle>
            <a:lvl1pPr algn="l">
              <a:defRPr sz="4300" b="1" cap="none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376362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E9B341B-60E6-43AC-BB0B-AD7DF98BB6D6}" type="datetimeFigureOut">
              <a:rPr lang="cs-CZ"/>
              <a:pPr>
                <a:defRPr/>
              </a:pPr>
              <a:t>14.1.2012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D0CF563-676A-4B6C-8DFD-9F92860042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14839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4F5FCAA-84C4-41CD-A2F5-BB6C495F7925}" type="datetimeFigureOut">
              <a:rPr lang="cs-CZ"/>
              <a:pPr>
                <a:defRPr/>
              </a:pPr>
              <a:t>14.1.2012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2954C96-F883-4631-AE19-F2B272586AB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17297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ctr"/>
          <a:lstStyle>
            <a:lvl1pPr marL="0" indent="0" algn="l">
              <a:buNone/>
              <a:defRPr sz="24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ctr"/>
          <a:lstStyle>
            <a:lvl1pPr marL="0" indent="0" algn="l">
              <a:buNone/>
              <a:defRPr sz="24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ADBC8F7-3BD6-4982-AD31-B86984D396AD}" type="datetimeFigureOut">
              <a:rPr lang="cs-CZ"/>
              <a:pPr>
                <a:defRPr/>
              </a:pPr>
              <a:t>14.1.2012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4EDA895-2A2C-4292-A2A0-6773425356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16681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86EDE6F-29B2-48BD-951C-CEBF02322E0D}" type="datetimeFigureOut">
              <a:rPr lang="cs-CZ"/>
              <a:pPr>
                <a:defRPr/>
              </a:pPr>
              <a:t>14.1.2012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E6A682E-F883-4F69-AB4C-B8E20CAE9A1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805837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366FCA4-B57A-4615-9FAC-5D707206930E}" type="datetimeFigureOut">
              <a:rPr lang="cs-CZ"/>
              <a:pPr>
                <a:defRPr/>
              </a:pPr>
              <a:t>14.1.2012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EBFB5ED-65C8-47F5-856E-A112D281A3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96933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lIns="45720" rIns="45720" anchor="b">
            <a:sp3d prstMaterial="powder">
              <a:bevelT w="0" h="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>
            <a:lvl1pPr algn="l">
              <a:defRPr sz="2000" b="1" cap="all" baseline="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47799"/>
            <a:ext cx="5111750" cy="469087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47608"/>
            <a:ext cx="3008313" cy="4691063"/>
          </a:xfrm>
        </p:spPr>
        <p:txBody>
          <a:bodyPr lIns="45720" rIns="45720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7FE4004-D887-4BC9-93EE-6F942C3468A8}" type="datetimeFigureOut">
              <a:rPr lang="cs-CZ"/>
              <a:pPr>
                <a:defRPr/>
              </a:pPr>
              <a:t>14.1.2012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A5144EC-5BD4-4135-A155-006C3EC592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383498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2"/>
          <p:cNvSpPr/>
          <p:nvPr/>
        </p:nvSpPr>
        <p:spPr>
          <a:xfrm rot="21172883" flipH="1">
            <a:off x="4068763" y="1312863"/>
            <a:ext cx="3673475" cy="3673475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63500" dist="6350" dir="5400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solidFill>
                  <a:srgbClr val="FFFFFF"/>
                </a:solidFill>
              </a:rPr>
              <a:t>4</a:t>
            </a:r>
          </a:p>
        </p:txBody>
      </p:sp>
      <p:sp>
        <p:nvSpPr>
          <p:cNvPr id="6" name="Rectangle 10"/>
          <p:cNvSpPr/>
          <p:nvPr/>
        </p:nvSpPr>
        <p:spPr>
          <a:xfrm rot="21435926" flipH="1">
            <a:off x="4044950" y="1268413"/>
            <a:ext cx="3673475" cy="3673475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63500" dist="6350" dir="5400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solidFill>
                  <a:srgbClr val="FFFFFF"/>
                </a:solidFill>
              </a:rPr>
              <a:t>4</a:t>
            </a:r>
          </a:p>
        </p:txBody>
      </p:sp>
      <p:sp>
        <p:nvSpPr>
          <p:cNvPr id="7" name="Rectangle 9"/>
          <p:cNvSpPr/>
          <p:nvPr/>
        </p:nvSpPr>
        <p:spPr>
          <a:xfrm>
            <a:off x="4065588" y="1252538"/>
            <a:ext cx="3840162" cy="3840162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76200" dist="6350" dir="5400000" algn="t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solidFill>
                  <a:srgbClr val="FFFFFF"/>
                </a:solidFill>
              </a:rPr>
              <a:t>4</a:t>
            </a:r>
          </a:p>
        </p:txBody>
      </p:sp>
      <p:sp>
        <p:nvSpPr>
          <p:cNvPr id="8" name="Rectangle 7"/>
          <p:cNvSpPr/>
          <p:nvPr/>
        </p:nvSpPr>
        <p:spPr>
          <a:xfrm rot="293056">
            <a:off x="4124325" y="1181100"/>
            <a:ext cx="3978275" cy="3978275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50000" dist="50800" dir="12900000" sy="99500" kx="90000" ky="150000" algn="tl" rotWithShape="0">
              <a:srgbClr val="000000">
                <a:alpha val="37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solidFill>
                  <a:srgbClr val="FFFFFF"/>
                </a:solidFill>
              </a:rPr>
              <a:t>4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5605" y="1041009"/>
            <a:ext cx="2743200" cy="1715088"/>
          </a:xfrm>
        </p:spPr>
        <p:txBody>
          <a:bodyPr lIns="45720" rIns="45720" bIns="0" anchor="b">
            <a:sp3d prstMaterial="powder">
              <a:bevelT w="0" h="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>
            <a:lvl1pPr algn="l">
              <a:defRPr sz="1900" b="1" cap="all" baseline="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93056">
            <a:off x="4284199" y="1341705"/>
            <a:ext cx="3657600" cy="3657600"/>
          </a:xfrm>
          <a:prstGeom prst="rect">
            <a:avLst/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5605" y="2792436"/>
            <a:ext cx="2743200" cy="2194561"/>
          </a:xfrm>
        </p:spPr>
        <p:txBody>
          <a:bodyPr lIns="54864" rIns="45720" bIns="0"/>
          <a:lstStyle>
            <a:lvl1pPr marL="9144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E1027DD-CC4B-4C79-B9FE-E15A440D8199}" type="datetimeFigureOut">
              <a:rPr lang="cs-CZ"/>
              <a:pPr>
                <a:defRPr/>
              </a:pPr>
              <a:t>14.1.2012</a:t>
            </a:fld>
            <a:endParaRPr lang="cs-CZ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4A453DE-F5F5-471D-84F8-E2C67BBEFF4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940135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A0A7515-5ECC-4FE8-B60A-A834CA0269DB}" type="datetimeFigureOut">
              <a:rPr lang="cs-CZ"/>
              <a:pPr>
                <a:defRPr/>
              </a:pPr>
              <a:t>14.1.2012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52D551C-F18C-4517-9811-4C4A8464FB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61717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E5C9A67-3F4D-4AA2-939F-9BF9D01A80E0}" type="datetimeFigureOut">
              <a:rPr lang="cs-CZ"/>
              <a:pPr>
                <a:defRPr/>
              </a:pPr>
              <a:t>14.1.2012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AB6C0E7-3DFA-4E66-AC5F-9424588D52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30949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142899"/>
            <a:ext cx="9144000" cy="5562705"/>
          </a:xfrm>
          <a:custGeom>
            <a:avLst/>
            <a:gdLst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25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10056" y="24231"/>
                  <a:pt x="0" y="2025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55000"/>
                  <a:satMod val="1800000"/>
                  <a:alpha val="55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Flowchart: Document 7"/>
          <p:cNvSpPr/>
          <p:nvPr/>
        </p:nvSpPr>
        <p:spPr>
          <a:xfrm rot="10800000">
            <a:off x="1" y="1341133"/>
            <a:ext cx="9144000" cy="4480425"/>
          </a:xfrm>
          <a:custGeom>
            <a:avLst/>
            <a:gdLst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03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8684" y="24776"/>
                  <a:pt x="0" y="2003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40000"/>
                  <a:satMod val="1900000"/>
                  <a:alpha val="30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524000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2179637"/>
            <a:ext cx="8229600" cy="4114800"/>
          </a:xfrm>
          <a:prstGeom prst="rect">
            <a:avLst/>
          </a:prstGeom>
        </p:spPr>
        <p:txBody>
          <a:bodyPr vert="horz" lIns="9144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1981200" cy="365125"/>
          </a:xfrm>
          <a:prstGeom prst="rect">
            <a:avLst/>
          </a:prstGeom>
        </p:spPr>
        <p:txBody>
          <a:bodyPr vert="horz" anchor="b"/>
          <a:lstStyle>
            <a:lvl1pPr algn="ctr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374F62BF-7DDF-422E-A648-5905833BFF61}" type="datetimeFigureOut">
              <a:rPr lang="cs-CZ" smtClean="0"/>
              <a:t>14.1.2012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0" anchor="b"/>
          <a:lstStyle>
            <a:lvl1pPr algn="l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533400" cy="365125"/>
          </a:xfrm>
          <a:prstGeom prst="rect">
            <a:avLst/>
          </a:prstGeom>
        </p:spPr>
        <p:txBody>
          <a:bodyPr vert="horz" lIns="91440" rIns="0" anchor="b"/>
          <a:lstStyle>
            <a:lvl1pPr algn="r">
              <a:defRPr sz="14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427E820D-1F38-4F0F-BAF8-67698677110B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sz="4800" b="1" kern="1200">
          <a:ln w="500">
            <a:solidFill>
              <a:schemeClr val="tx2">
                <a:shade val="20000"/>
                <a:satMod val="350000"/>
              </a:schemeClr>
            </a:solidFill>
          </a:ln>
          <a:solidFill>
            <a:schemeClr val="tx2">
              <a:tint val="100000"/>
              <a:satMod val="250000"/>
            </a:schemeClr>
          </a:solidFill>
          <a:effectLst>
            <a:outerShdw blurRad="30000" dist="30000" dir="2700000" algn="tl" rotWithShape="0">
              <a:schemeClr val="bg2">
                <a:shade val="45000"/>
                <a:satMod val="150000"/>
                <a:alpha val="9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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30936" indent="-27432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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23544" indent="-274320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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2860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228600" algn="l" rtl="0" eaLnBrk="1" latinLnBrk="0" hangingPunct="1">
        <a:spcBef>
          <a:spcPct val="20000"/>
        </a:spcBef>
        <a:buClr>
          <a:schemeClr val="accent5"/>
        </a:buClr>
        <a:buFont typeface="Wingdings 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Autofit/>
            <a:scene3d>
              <a:camera prst="orthographicFront"/>
              <a:lightRig rig="soft" dir="t"/>
            </a:scene3d>
            <a:sp3d contourW="12700" prstMaterial="powder">
              <a:bevelT w="29210" h="1270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/>
          <a:p>
            <a:r>
              <a:rPr lang="cs-CZ" altLang="ko-KR" smtClean="0"/>
              <a:t>Kliknutím lze upravit styl.</a:t>
            </a:r>
            <a:endParaRPr lang="ko-KR" altLang="ko-KR" dirty="0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 smtClean="0"/>
          </a:p>
        </p:txBody>
      </p:sp>
      <p:sp>
        <p:nvSpPr>
          <p:cNvPr id="18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rgbClr val="000000"/>
                </a:solidFill>
                <a:latin typeface="Arial"/>
                <a:cs typeface="+mn-cs"/>
              </a:defRPr>
            </a:lvl1pPr>
          </a:lstStyle>
          <a:p>
            <a:pPr>
              <a:defRPr/>
            </a:pPr>
            <a:fld id="{34EC47FF-D3ED-41EE-8393-372931EE7B64}" type="datetimeFigureOut">
              <a:rPr lang="cs-CZ"/>
              <a:pPr>
                <a:defRPr/>
              </a:pPr>
              <a:t>14.1.2012</a:t>
            </a:fld>
            <a:endParaRPr lang="cs-CZ"/>
          </a:p>
        </p:txBody>
      </p:sp>
      <p:sp>
        <p:nvSpPr>
          <p:cNvPr id="9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rgbClr val="000000"/>
                </a:solidFill>
                <a:latin typeface="Arial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rgbClr val="000000"/>
                </a:solidFill>
                <a:latin typeface="Arial"/>
                <a:cs typeface="+mn-cs"/>
              </a:defRPr>
            </a:lvl1pPr>
          </a:lstStyle>
          <a:p>
            <a:pPr>
              <a:defRPr/>
            </a:pPr>
            <a:fld id="{93E1F533-F98B-4B19-BD0D-A2042F8DC02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702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sz="4500" b="1">
          <a:solidFill>
            <a:schemeClr val="tx2"/>
          </a:solidFill>
          <a:effectLst>
            <a:outerShdw blurRad="55000" dist="22000" dir="5400000" algn="t" rotWithShape="0">
              <a:prstClr val="black">
                <a:alpha val="80000"/>
              </a:prstClr>
            </a:outerShdw>
          </a:effectLst>
          <a:latin typeface="Arial" charset="0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sz="4500" b="1">
          <a:solidFill>
            <a:schemeClr val="tx2"/>
          </a:solidFill>
          <a:latin typeface="Arial" charset="0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sz="4500" b="1">
          <a:solidFill>
            <a:schemeClr val="tx2"/>
          </a:solidFill>
          <a:latin typeface="Arial" charset="0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sz="4500" b="1">
          <a:solidFill>
            <a:schemeClr val="tx2"/>
          </a:solidFill>
          <a:latin typeface="Arial" charset="0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sz="4500" b="1">
          <a:solidFill>
            <a:schemeClr val="tx2"/>
          </a:solidFill>
          <a:latin typeface="Arial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82588" indent="-273050" algn="l" rtl="0" eaLnBrk="0" fontAlgn="base" latinLnBrk="1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 2" pitchFamily="18" charset="2"/>
        <a:buChar char=""/>
        <a:defRPr sz="2700">
          <a:solidFill>
            <a:schemeClr val="tx1"/>
          </a:solidFill>
          <a:latin typeface="Arial" charset="0"/>
          <a:ea typeface="+mn-ea"/>
          <a:cs typeface="+mn-cs"/>
        </a:defRPr>
      </a:lvl1pPr>
      <a:lvl2pPr marL="676275" indent="-228600" algn="l" rtl="0" eaLnBrk="0" fontAlgn="base" latinLnBrk="1" hangingPunct="0">
        <a:spcBef>
          <a:spcPct val="20000"/>
        </a:spcBef>
        <a:spcAft>
          <a:spcPct val="0"/>
        </a:spcAft>
        <a:buClr>
          <a:schemeClr val="tx2"/>
        </a:buClr>
        <a:buFont typeface="Wingdings 3" pitchFamily="18" charset="2"/>
        <a:buChar char="­"/>
        <a:defRPr sz="2100">
          <a:solidFill>
            <a:schemeClr val="tx1"/>
          </a:solidFill>
          <a:latin typeface="Arial" charset="0"/>
          <a:ea typeface="+mn-ea"/>
          <a:cs typeface="+mn-cs"/>
        </a:defRPr>
      </a:lvl2pPr>
      <a:lvl3pPr marL="931863" indent="-228600" algn="l" rtl="0" eaLnBrk="0" fontAlgn="base" latinLnBrk="1" hangingPunct="0">
        <a:spcBef>
          <a:spcPct val="20000"/>
        </a:spcBef>
        <a:spcAft>
          <a:spcPct val="0"/>
        </a:spcAft>
        <a:buClr>
          <a:schemeClr val="tx2"/>
        </a:buClr>
        <a:buFont typeface="Wingdings 2" pitchFamily="18" charset="2"/>
        <a:buChar char=""/>
        <a:defRPr sz="2000">
          <a:solidFill>
            <a:schemeClr val="tx1"/>
          </a:solidFill>
          <a:latin typeface="Arial" charset="0"/>
          <a:ea typeface="+mn-ea"/>
          <a:cs typeface="+mn-cs"/>
        </a:defRPr>
      </a:lvl3pPr>
      <a:lvl4pPr marL="1196975" indent="-228600" algn="l" rtl="0" eaLnBrk="0" fontAlgn="base" latinLnBrk="1" hangingPunct="0">
        <a:spcBef>
          <a:spcPct val="20000"/>
        </a:spcBef>
        <a:spcAft>
          <a:spcPct val="0"/>
        </a:spcAft>
        <a:buClr>
          <a:schemeClr val="tx2"/>
        </a:buClr>
        <a:buFont typeface="Wingdings 2" pitchFamily="18" charset="2"/>
        <a:buChar char=""/>
        <a:defRPr>
          <a:solidFill>
            <a:schemeClr val="tx1"/>
          </a:solidFill>
          <a:latin typeface="Arial" charset="0"/>
          <a:ea typeface="+mn-ea"/>
          <a:cs typeface="+mn-cs"/>
        </a:defRPr>
      </a:lvl4pPr>
      <a:lvl5pPr marL="1462088" indent="-228600" algn="l" rtl="0" eaLnBrk="0" fontAlgn="base" latinLnBrk="1" hangingPunct="0">
        <a:spcBef>
          <a:spcPct val="20000"/>
        </a:spcBef>
        <a:spcAft>
          <a:spcPct val="0"/>
        </a:spcAft>
        <a:buClr>
          <a:schemeClr val="tx2"/>
        </a:buClr>
        <a:buFont typeface="Wingdings 2" pitchFamily="18" charset="2"/>
        <a:buChar char=""/>
        <a:defRPr>
          <a:solidFill>
            <a:schemeClr val="tx1"/>
          </a:solidFill>
          <a:latin typeface="Arial" charset="0"/>
          <a:ea typeface="+mn-ea"/>
          <a:cs typeface="+mn-cs"/>
        </a:defRPr>
      </a:lvl5pPr>
      <a:lvl6pPr marL="1719072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6pPr>
      <a:lvl7pPr marL="1984248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7pPr>
      <a:lvl8pPr marL="2249424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600">
          <a:solidFill>
            <a:schemeClr val="tx1"/>
          </a:solidFill>
          <a:latin typeface="+mn-ea"/>
          <a:ea typeface="+mn-ea"/>
          <a:cs typeface="+mn-cs"/>
        </a:defRPr>
      </a:lvl8pPr>
      <a:lvl9pPr marL="2505456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600">
          <a:solidFill>
            <a:schemeClr val="tx1"/>
          </a:solidFill>
          <a:latin typeface="+mn-ea"/>
          <a:ea typeface="+mn-ea"/>
          <a:cs typeface="+mn-cs"/>
        </a:defRPr>
      </a:lvl9pPr>
    </p:bodyStyle>
    <p:otherStyle>
      <a:lvl1pPr marL="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1pPr>
      <a:lvl2pPr marL="4572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2pPr>
      <a:lvl3pPr marL="9144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3pPr>
      <a:lvl4pPr marL="13716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4pPr>
      <a:lvl5pPr marL="18288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5pPr>
      <a:lvl6pPr marL="22860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6pPr>
      <a:lvl7pPr marL="27432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7pPr>
      <a:lvl8pPr marL="32004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8pPr>
      <a:lvl9pPr marL="36576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Prezentace_aplikace_Microsoft_PowerPoint_97_20031.ppt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602" name="Zástupný symbol pro obsah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84248214"/>
              </p:ext>
            </p:extLst>
          </p:nvPr>
        </p:nvGraphicFramePr>
        <p:xfrm>
          <a:off x="3175" y="-20638"/>
          <a:ext cx="9088438" cy="6815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Prezentace" r:id="rId3" imgW="4340484" imgH="3253797" progId="PowerPoint.Show.8">
                  <p:embed/>
                </p:oleObj>
              </mc:Choice>
              <mc:Fallback>
                <p:oleObj name="Prezentace" r:id="rId3" imgW="4340484" imgH="3253797" progId="PowerPoint.Show.8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75" y="-20638"/>
                        <a:ext cx="9088438" cy="6815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37594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980729"/>
            <a:ext cx="8784976" cy="3096344"/>
          </a:xfrm>
        </p:spPr>
        <p:txBody>
          <a:bodyPr>
            <a:normAutofit/>
          </a:bodyPr>
          <a:lstStyle/>
          <a:p>
            <a:pPr algn="ctr"/>
            <a:r>
              <a:rPr lang="cs-CZ" sz="7200" dirty="0" smtClean="0">
                <a:effectLst>
                  <a:reflection blurRad="12000" stA="25000" endPos="49000" dist="5000" dir="5400000" sy="-100000" algn="bl" rotWithShape="0"/>
                </a:effectLst>
              </a:rPr>
              <a:t>Mechanická PRÁCE</a:t>
            </a:r>
            <a:endParaRPr lang="cs-CZ" sz="7200" dirty="0">
              <a:effectLst>
                <a:reflection blurRad="12000" stA="25000" endPos="49000" dist="5000" dir="5400000" sy="-100000" algn="bl" rotWithShape="0"/>
              </a:effectLst>
            </a:endParaRPr>
          </a:p>
        </p:txBody>
      </p:sp>
      <p:pic>
        <p:nvPicPr>
          <p:cNvPr id="1029" name="Picture 5" descr="C:\Users\ZSTREBON\AppData\Local\Microsoft\Windows\Temporary Internet Files\Content.IE5\VNE1GDJN\MC90006013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297553"/>
            <a:ext cx="3374092" cy="3103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6602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368152"/>
          </a:xfrm>
        </p:spPr>
        <p:txBody>
          <a:bodyPr>
            <a:normAutofit/>
          </a:bodyPr>
          <a:lstStyle/>
          <a:p>
            <a:pPr algn="ctr"/>
            <a:r>
              <a:rPr lang="cs-CZ" sz="6000" dirty="0" smtClean="0">
                <a:effectLst/>
              </a:rPr>
              <a:t>Umíš odpovědět</a:t>
            </a:r>
            <a:endParaRPr lang="cs-CZ" sz="6000" dirty="0"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412776"/>
            <a:ext cx="9036496" cy="5256584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cs-CZ" sz="11900" b="1" dirty="0" smtClean="0"/>
              <a:t>?</a:t>
            </a:r>
          </a:p>
          <a:p>
            <a:pPr marL="0" indent="0" algn="ctr">
              <a:buNone/>
            </a:pPr>
            <a:endParaRPr lang="cs-CZ" sz="10000" dirty="0" smtClean="0"/>
          </a:p>
          <a:p>
            <a:pPr marL="0" indent="0">
              <a:buNone/>
            </a:pPr>
            <a:r>
              <a:rPr lang="cs-CZ" sz="3900" dirty="0" smtClean="0"/>
              <a:t>Co si vybavíš pod slovem práce</a:t>
            </a:r>
          </a:p>
          <a:p>
            <a:pPr marL="0" indent="0">
              <a:buNone/>
            </a:pPr>
            <a:r>
              <a:rPr lang="cs-CZ" sz="3900" dirty="0" smtClean="0"/>
              <a:t>Co je práce ve fyzice</a:t>
            </a:r>
          </a:p>
          <a:p>
            <a:pPr marL="0" indent="0">
              <a:buNone/>
            </a:pPr>
            <a:r>
              <a:rPr lang="cs-CZ" sz="3900" dirty="0" smtClean="0"/>
              <a:t>Na čem závisí práce</a:t>
            </a:r>
          </a:p>
          <a:p>
            <a:pPr marL="0" indent="0">
              <a:buNone/>
            </a:pPr>
            <a:r>
              <a:rPr lang="cs-CZ" sz="3900" dirty="0" smtClean="0"/>
              <a:t>Jak si ulehčit práci</a:t>
            </a:r>
            <a:endParaRPr lang="cs-CZ" sz="39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149080"/>
            <a:ext cx="2661865" cy="25635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C:\Users\ZSTREBON\AppData\Local\Microsoft\Windows\Temporary Internet Files\Content.IE5\XJ5LUPFK\MC90006005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2348880"/>
            <a:ext cx="3340383" cy="1426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368436"/>
            <a:ext cx="2085801" cy="25780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287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260648"/>
            <a:ext cx="8964488" cy="659735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3600" dirty="0"/>
              <a:t>p</a:t>
            </a:r>
            <a:r>
              <a:rPr lang="cs-CZ" sz="3600" dirty="0" smtClean="0"/>
              <a:t>ráci konáme  tehdy, působíme-li na těleso silou a přemístíme ho po dráze</a:t>
            </a:r>
          </a:p>
          <a:p>
            <a:pPr>
              <a:buFont typeface="Wingdings" pitchFamily="2" charset="2"/>
              <a:buChar char="q"/>
            </a:pPr>
            <a:r>
              <a:rPr lang="cs-CZ" sz="3600" dirty="0"/>
              <a:t>z</a:t>
            </a:r>
            <a:r>
              <a:rPr lang="cs-CZ" sz="3600" dirty="0" smtClean="0"/>
              <a:t>vedání, posouvání, tlačení, tahání</a:t>
            </a:r>
          </a:p>
          <a:p>
            <a:pPr>
              <a:buFont typeface="Wingdings" pitchFamily="2" charset="2"/>
              <a:buChar char="q"/>
            </a:pPr>
            <a:r>
              <a:rPr lang="cs-CZ" sz="3600" dirty="0"/>
              <a:t>p</a:t>
            </a:r>
            <a:r>
              <a:rPr lang="cs-CZ" sz="3600" dirty="0" smtClean="0"/>
              <a:t>ráci koná zvíře, člověk, stroj</a:t>
            </a:r>
          </a:p>
          <a:p>
            <a:pPr>
              <a:buFont typeface="Wingdings" pitchFamily="2" charset="2"/>
              <a:buChar char="q"/>
            </a:pPr>
            <a:endParaRPr lang="cs-CZ" sz="3600" dirty="0"/>
          </a:p>
          <a:p>
            <a:pPr>
              <a:buFont typeface="Wingdings" pitchFamily="2" charset="2"/>
              <a:buChar char="q"/>
            </a:pPr>
            <a:r>
              <a:rPr lang="cs-CZ" sz="3600" dirty="0"/>
              <a:t>p</a:t>
            </a:r>
            <a:r>
              <a:rPr lang="cs-CZ" sz="3600" dirty="0" smtClean="0"/>
              <a:t>ráce je fyzikální veličina</a:t>
            </a:r>
          </a:p>
          <a:p>
            <a:pPr>
              <a:buFont typeface="Wingdings" pitchFamily="2" charset="2"/>
              <a:buChar char="q"/>
            </a:pPr>
            <a:r>
              <a:rPr lang="cs-CZ" sz="3600" dirty="0"/>
              <a:t>z</a:t>
            </a:r>
            <a:r>
              <a:rPr lang="cs-CZ" sz="3600" dirty="0" smtClean="0"/>
              <a:t>načka </a:t>
            </a:r>
            <a:r>
              <a:rPr lang="cs-CZ" sz="3600" b="1" dirty="0" smtClean="0"/>
              <a:t>W		</a:t>
            </a:r>
          </a:p>
          <a:p>
            <a:pPr>
              <a:buFont typeface="Wingdings" pitchFamily="2" charset="2"/>
              <a:buChar char="q"/>
            </a:pPr>
            <a:r>
              <a:rPr lang="cs-CZ" sz="3600" dirty="0"/>
              <a:t>j</a:t>
            </a:r>
            <a:r>
              <a:rPr lang="cs-CZ" sz="3600" dirty="0" smtClean="0"/>
              <a:t>ednotka</a:t>
            </a:r>
            <a:r>
              <a:rPr lang="cs-CZ" sz="3600" b="1" dirty="0" smtClean="0"/>
              <a:t> J </a:t>
            </a:r>
            <a:r>
              <a:rPr lang="cs-CZ" sz="3600" dirty="0" smtClean="0"/>
              <a:t>/ joule / - </a:t>
            </a:r>
            <a:r>
              <a:rPr lang="cs-CZ" sz="3600" dirty="0" err="1" smtClean="0"/>
              <a:t>džaul</a:t>
            </a:r>
            <a:endParaRPr lang="cs-CZ" sz="3600" b="1" dirty="0"/>
          </a:p>
        </p:txBody>
      </p:sp>
      <p:pic>
        <p:nvPicPr>
          <p:cNvPr id="3075" name="Picture 3" descr="C:\Users\ZSTREBON\AppData\Local\Microsoft\Windows\Temporary Internet Files\Content.IE5\VNE1GDJN\MC90005512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149080"/>
            <a:ext cx="3540488" cy="237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4461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936104"/>
          </a:xfrm>
        </p:spPr>
        <p:txBody>
          <a:bodyPr>
            <a:normAutofit/>
          </a:bodyPr>
          <a:lstStyle/>
          <a:p>
            <a:pPr algn="ctr"/>
            <a:r>
              <a:rPr lang="cs-CZ" sz="5400" dirty="0" smtClean="0">
                <a:effectLst/>
              </a:rPr>
              <a:t>Výpočet práce</a:t>
            </a:r>
            <a:endParaRPr lang="cs-CZ" sz="5400" dirty="0"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196752"/>
            <a:ext cx="8928992" cy="554461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8000" b="1" dirty="0" smtClean="0">
                <a:solidFill>
                  <a:schemeClr val="accent3"/>
                </a:solidFill>
              </a:rPr>
              <a:t>W = </a:t>
            </a:r>
            <a:r>
              <a:rPr lang="cs-CZ" sz="8000" b="1" dirty="0" err="1" smtClean="0">
                <a:solidFill>
                  <a:schemeClr val="accent3"/>
                </a:solidFill>
              </a:rPr>
              <a:t>F.s</a:t>
            </a:r>
            <a:endParaRPr lang="cs-CZ" sz="3600" b="1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cs-CZ" sz="3600" b="1" dirty="0" smtClean="0">
                <a:solidFill>
                  <a:schemeClr val="tx2"/>
                </a:solidFill>
              </a:rPr>
              <a:t>F – síla	/N/</a:t>
            </a:r>
          </a:p>
          <a:p>
            <a:pPr marL="0" indent="0">
              <a:buNone/>
            </a:pPr>
            <a:r>
              <a:rPr lang="cs-CZ" sz="3600" b="1" dirty="0">
                <a:solidFill>
                  <a:schemeClr val="tx2"/>
                </a:solidFill>
              </a:rPr>
              <a:t>s</a:t>
            </a:r>
            <a:r>
              <a:rPr lang="cs-CZ" sz="3600" b="1" dirty="0" smtClean="0">
                <a:solidFill>
                  <a:schemeClr val="tx2"/>
                </a:solidFill>
              </a:rPr>
              <a:t> – dráha	/m/</a:t>
            </a:r>
          </a:p>
          <a:p>
            <a:pPr marL="0" indent="0">
              <a:buNone/>
            </a:pPr>
            <a:r>
              <a:rPr lang="cs-CZ" sz="3600" dirty="0">
                <a:solidFill>
                  <a:schemeClr val="tx2"/>
                </a:solidFill>
              </a:rPr>
              <a:t>s</a:t>
            </a:r>
            <a:r>
              <a:rPr lang="cs-CZ" sz="3600" dirty="0" smtClean="0">
                <a:solidFill>
                  <a:schemeClr val="tx2"/>
                </a:solidFill>
              </a:rPr>
              <a:t>měr působící síly a směr pohybu je shodný</a:t>
            </a:r>
          </a:p>
          <a:p>
            <a:pPr marL="0" indent="0">
              <a:buNone/>
            </a:pPr>
            <a:r>
              <a:rPr lang="cs-CZ" sz="3600" dirty="0">
                <a:solidFill>
                  <a:schemeClr val="tx2"/>
                </a:solidFill>
              </a:rPr>
              <a:t>d</a:t>
            </a:r>
            <a:r>
              <a:rPr lang="cs-CZ" sz="3600" dirty="0" smtClean="0">
                <a:solidFill>
                  <a:schemeClr val="tx2"/>
                </a:solidFill>
              </a:rPr>
              <a:t>alší jednotky :</a:t>
            </a:r>
          </a:p>
          <a:p>
            <a:pPr marL="0" indent="0">
              <a:buNone/>
            </a:pPr>
            <a:r>
              <a:rPr lang="cs-CZ" sz="3600" dirty="0" smtClean="0">
                <a:solidFill>
                  <a:schemeClr val="tx2"/>
                </a:solidFill>
              </a:rPr>
              <a:t>1 </a:t>
            </a:r>
            <a:r>
              <a:rPr lang="cs-CZ" sz="3600" dirty="0" err="1" smtClean="0">
                <a:solidFill>
                  <a:schemeClr val="tx2"/>
                </a:solidFill>
              </a:rPr>
              <a:t>kJ</a:t>
            </a:r>
            <a:r>
              <a:rPr lang="cs-CZ" sz="3600" dirty="0">
                <a:solidFill>
                  <a:schemeClr val="tx2"/>
                </a:solidFill>
              </a:rPr>
              <a:t>	</a:t>
            </a:r>
            <a:r>
              <a:rPr lang="cs-CZ" sz="3600" dirty="0" smtClean="0">
                <a:solidFill>
                  <a:schemeClr val="tx2"/>
                </a:solidFill>
              </a:rPr>
              <a:t>= 1000 J</a:t>
            </a:r>
          </a:p>
          <a:p>
            <a:pPr marL="0" indent="0">
              <a:buNone/>
            </a:pPr>
            <a:r>
              <a:rPr lang="cs-CZ" sz="3600" dirty="0" smtClean="0">
                <a:solidFill>
                  <a:schemeClr val="tx2"/>
                </a:solidFill>
              </a:rPr>
              <a:t>1 MJ	= 1000 </a:t>
            </a:r>
            <a:r>
              <a:rPr lang="cs-CZ" sz="3600" dirty="0" err="1" smtClean="0">
                <a:solidFill>
                  <a:schemeClr val="tx2"/>
                </a:solidFill>
              </a:rPr>
              <a:t>kJ</a:t>
            </a:r>
            <a:r>
              <a:rPr lang="cs-CZ" sz="3600" dirty="0" smtClean="0">
                <a:solidFill>
                  <a:schemeClr val="tx2"/>
                </a:solidFill>
              </a:rPr>
              <a:t> = 1000 000 J	</a:t>
            </a:r>
          </a:p>
          <a:p>
            <a:pPr marL="0" indent="0">
              <a:buNone/>
            </a:pPr>
            <a:endParaRPr lang="cs-CZ" sz="8000" dirty="0" smtClean="0">
              <a:solidFill>
                <a:schemeClr val="tx2"/>
              </a:solidFill>
            </a:endParaRPr>
          </a:p>
        </p:txBody>
      </p:sp>
      <p:pic>
        <p:nvPicPr>
          <p:cNvPr id="5122" name="Picture 2" descr="C:\Users\ZSTREBON\AppData\Local\Microsoft\Windows\Temporary Internet Files\Content.IE5\VNE1GDJN\MP90043875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340768"/>
            <a:ext cx="1420363" cy="1988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ZSTREBON\AppData\Local\Microsoft\Windows\Temporary Internet Files\Content.IE5\XJ5LUPFK\MC90023802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9349" y="4653136"/>
            <a:ext cx="2685861" cy="1889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7021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1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712968" cy="1152128"/>
          </a:xfrm>
        </p:spPr>
        <p:txBody>
          <a:bodyPr>
            <a:normAutofit fontScale="90000"/>
          </a:bodyPr>
          <a:lstStyle/>
          <a:p>
            <a:pPr algn="ctr"/>
            <a:r>
              <a:rPr lang="cs-CZ" sz="5400" dirty="0" smtClean="0">
                <a:effectLst/>
              </a:rPr>
              <a:t>Kdy se práce fyzikálně nekoná ?</a:t>
            </a:r>
            <a:endParaRPr lang="cs-CZ" sz="5400" dirty="0"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340768"/>
            <a:ext cx="9144000" cy="5328592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q"/>
            </a:pPr>
            <a:r>
              <a:rPr lang="cs-CZ" sz="3600" dirty="0" smtClean="0"/>
              <a:t>pokud na těleso nepůsobí síla</a:t>
            </a:r>
          </a:p>
          <a:p>
            <a:pPr>
              <a:buFont typeface="Wingdings" pitchFamily="2" charset="2"/>
              <a:buChar char="q"/>
            </a:pPr>
            <a:r>
              <a:rPr lang="cs-CZ" sz="3600" dirty="0" smtClean="0"/>
              <a:t>pokud se těleso nepřemísťuje</a:t>
            </a:r>
          </a:p>
          <a:p>
            <a:pPr>
              <a:buFont typeface="Wingdings" pitchFamily="2" charset="2"/>
              <a:buChar char="q"/>
            </a:pPr>
            <a:r>
              <a:rPr lang="cs-CZ" sz="3600" dirty="0" smtClean="0"/>
              <a:t>pokud síla svírá se směrem pohybu pravý úhel</a:t>
            </a:r>
          </a:p>
          <a:p>
            <a:pPr>
              <a:buFont typeface="Wingdings" pitchFamily="2" charset="2"/>
              <a:buChar char="q"/>
            </a:pPr>
            <a:r>
              <a:rPr lang="cs-CZ" sz="3600" dirty="0" smtClean="0"/>
              <a:t>nesení, držení  tělesa / např. taška /</a:t>
            </a:r>
            <a:endParaRPr lang="cs-CZ" sz="3600" dirty="0"/>
          </a:p>
        </p:txBody>
      </p:sp>
      <p:pic>
        <p:nvPicPr>
          <p:cNvPr id="4098" name="Picture 2" descr="C:\Users\ZSTREBON\AppData\Local\Microsoft\Windows\Temporary Internet Files\Content.IE5\XJ5LUPFK\MP90040027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149080"/>
            <a:ext cx="1878434" cy="2348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ZSTREBON\AppData\Local\Microsoft\Windows\Temporary Internet Files\Content.IE5\PJJ4B25O\MC9002329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653136"/>
            <a:ext cx="2736304" cy="2064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ZSTREBON\AppData\Local\Microsoft\Windows\Temporary Internet Files\Content.IE5\XJ5LUPFK\MP900216059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15611"/>
            <a:ext cx="2908920" cy="1939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7626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1368152"/>
          </a:xfrm>
        </p:spPr>
        <p:txBody>
          <a:bodyPr>
            <a:noAutofit/>
          </a:bodyPr>
          <a:lstStyle/>
          <a:p>
            <a:pPr algn="ctr"/>
            <a:r>
              <a:rPr lang="cs-CZ" sz="4400" dirty="0">
                <a:effectLst/>
              </a:rPr>
              <a:t>Výpočet práce na páce a na </a:t>
            </a:r>
            <a:r>
              <a:rPr lang="cs-CZ" sz="4400" dirty="0" smtClean="0">
                <a:effectLst/>
              </a:rPr>
              <a:t>pevné kladce</a:t>
            </a:r>
            <a:endParaRPr lang="cs-CZ" sz="4400" dirty="0"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844824"/>
            <a:ext cx="9036496" cy="4824536"/>
          </a:xfrm>
        </p:spPr>
        <p:txBody>
          <a:bodyPr>
            <a:normAutofit/>
          </a:bodyPr>
          <a:lstStyle/>
          <a:p>
            <a:pPr lvl="0" defTabSz="449263" fontAlgn="base">
              <a:spcBef>
                <a:spcPts val="800"/>
              </a:spcBef>
              <a:spcAft>
                <a:spcPct val="0"/>
              </a:spcAft>
              <a:buClr>
                <a:srgbClr val="EEC85E"/>
              </a:buClr>
              <a:buFont typeface="Wingdings" pitchFamily="2" charset="2"/>
              <a:buChar char="q"/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</a:pPr>
            <a:r>
              <a:rPr lang="cs-CZ" sz="3600" kern="0" dirty="0" smtClean="0">
                <a:solidFill>
                  <a:srgbClr val="EAEAEA"/>
                </a:solidFill>
                <a:latin typeface="Verdana"/>
                <a:cs typeface="Lucida Sans Unicode"/>
              </a:rPr>
              <a:t>p</a:t>
            </a:r>
            <a:r>
              <a:rPr lang="en-GB" sz="3600" kern="0" dirty="0" err="1" smtClean="0">
                <a:solidFill>
                  <a:srgbClr val="EAEAEA"/>
                </a:solidFill>
                <a:latin typeface="Verdana"/>
                <a:cs typeface="Lucida Sans Unicode"/>
              </a:rPr>
              <a:t>ráce</a:t>
            </a:r>
            <a:r>
              <a:rPr lang="en-GB" sz="3600" kern="0" dirty="0" smtClean="0">
                <a:solidFill>
                  <a:srgbClr val="EAEAEA"/>
                </a:solidFill>
                <a:latin typeface="Verdana"/>
                <a:cs typeface="Lucida Sans Unicode"/>
              </a:rPr>
              <a:t> </a:t>
            </a:r>
            <a:r>
              <a:rPr lang="en-GB" sz="3600" kern="0" dirty="0" err="1">
                <a:solidFill>
                  <a:srgbClr val="EAEAEA"/>
                </a:solidFill>
                <a:latin typeface="Verdana"/>
                <a:cs typeface="Lucida Sans Unicode"/>
              </a:rPr>
              <a:t>vykonané</a:t>
            </a:r>
            <a:r>
              <a:rPr lang="en-GB" sz="3600" kern="0" dirty="0">
                <a:solidFill>
                  <a:srgbClr val="EAEAEA"/>
                </a:solidFill>
                <a:latin typeface="Verdana"/>
                <a:cs typeface="Lucida Sans Unicode"/>
              </a:rPr>
              <a:t> </a:t>
            </a:r>
            <a:r>
              <a:rPr lang="en-GB" sz="3600" kern="0" dirty="0" err="1">
                <a:solidFill>
                  <a:srgbClr val="EAEAEA"/>
                </a:solidFill>
                <a:latin typeface="Verdana"/>
                <a:cs typeface="Lucida Sans Unicode"/>
              </a:rPr>
              <a:t>na</a:t>
            </a:r>
            <a:r>
              <a:rPr lang="en-GB" sz="3600" kern="0" dirty="0">
                <a:solidFill>
                  <a:srgbClr val="EAEAEA"/>
                </a:solidFill>
                <a:latin typeface="Verdana"/>
                <a:cs typeface="Lucida Sans Unicode"/>
              </a:rPr>
              <a:t> </a:t>
            </a:r>
            <a:r>
              <a:rPr lang="en-GB" sz="3600" kern="0" dirty="0" err="1">
                <a:solidFill>
                  <a:srgbClr val="EAEAEA"/>
                </a:solidFill>
                <a:latin typeface="Verdana"/>
                <a:cs typeface="Lucida Sans Unicode"/>
              </a:rPr>
              <a:t>obou</a:t>
            </a:r>
            <a:r>
              <a:rPr lang="en-GB" sz="3600" kern="0" dirty="0">
                <a:solidFill>
                  <a:srgbClr val="EAEAEA"/>
                </a:solidFill>
                <a:latin typeface="Verdana"/>
                <a:cs typeface="Lucida Sans Unicode"/>
              </a:rPr>
              <a:t> </a:t>
            </a:r>
            <a:r>
              <a:rPr lang="en-GB" sz="3600" kern="0" dirty="0" err="1">
                <a:solidFill>
                  <a:srgbClr val="EAEAEA"/>
                </a:solidFill>
                <a:latin typeface="Verdana"/>
                <a:cs typeface="Lucida Sans Unicode"/>
              </a:rPr>
              <a:t>stranách</a:t>
            </a:r>
            <a:r>
              <a:rPr lang="en-GB" sz="3600" kern="0" dirty="0">
                <a:solidFill>
                  <a:srgbClr val="EAEAEA"/>
                </a:solidFill>
                <a:latin typeface="Verdana"/>
                <a:cs typeface="Lucida Sans Unicode"/>
              </a:rPr>
              <a:t> </a:t>
            </a:r>
            <a:r>
              <a:rPr lang="en-GB" sz="3600" kern="0" dirty="0" err="1">
                <a:solidFill>
                  <a:srgbClr val="EAEAEA"/>
                </a:solidFill>
                <a:latin typeface="Verdana"/>
                <a:cs typeface="Lucida Sans Unicode"/>
              </a:rPr>
              <a:t>páky</a:t>
            </a:r>
            <a:r>
              <a:rPr lang="en-GB" sz="3600" kern="0" dirty="0">
                <a:solidFill>
                  <a:srgbClr val="EAEAEA"/>
                </a:solidFill>
                <a:latin typeface="Verdana"/>
                <a:cs typeface="Lucida Sans Unicode"/>
              </a:rPr>
              <a:t> </a:t>
            </a:r>
            <a:r>
              <a:rPr lang="en-GB" sz="3600" kern="0" dirty="0" err="1">
                <a:solidFill>
                  <a:srgbClr val="EAEAEA"/>
                </a:solidFill>
                <a:latin typeface="Verdana"/>
                <a:cs typeface="Lucida Sans Unicode"/>
              </a:rPr>
              <a:t>jsou</a:t>
            </a:r>
            <a:r>
              <a:rPr lang="en-GB" sz="3600" kern="0" dirty="0">
                <a:solidFill>
                  <a:srgbClr val="EAEAEA"/>
                </a:solidFill>
                <a:latin typeface="Verdana"/>
                <a:cs typeface="Lucida Sans Unicode"/>
              </a:rPr>
              <a:t> </a:t>
            </a:r>
            <a:r>
              <a:rPr lang="en-GB" sz="3600" kern="0" dirty="0" err="1">
                <a:solidFill>
                  <a:srgbClr val="EAEAEA"/>
                </a:solidFill>
                <a:latin typeface="Verdana"/>
                <a:cs typeface="Lucida Sans Unicode"/>
              </a:rPr>
              <a:t>stejně</a:t>
            </a:r>
            <a:r>
              <a:rPr lang="en-GB" sz="3600" kern="0" dirty="0">
                <a:solidFill>
                  <a:srgbClr val="EAEAEA"/>
                </a:solidFill>
                <a:latin typeface="Verdana"/>
                <a:cs typeface="Lucida Sans Unicode"/>
              </a:rPr>
              <a:t> </a:t>
            </a:r>
            <a:r>
              <a:rPr lang="en-GB" sz="3600" kern="0" dirty="0" err="1" smtClean="0">
                <a:solidFill>
                  <a:srgbClr val="EAEAEA"/>
                </a:solidFill>
                <a:latin typeface="Verdana"/>
                <a:cs typeface="Lucida Sans Unicode"/>
              </a:rPr>
              <a:t>velké</a:t>
            </a:r>
            <a:endParaRPr lang="cs-CZ" sz="3600" kern="0" dirty="0" smtClean="0">
              <a:solidFill>
                <a:srgbClr val="EAEAEA"/>
              </a:solidFill>
              <a:latin typeface="Verdana"/>
              <a:cs typeface="Lucida Sans Unicode"/>
            </a:endParaRPr>
          </a:p>
          <a:p>
            <a:pPr lvl="0" defTabSz="449263" fontAlgn="base">
              <a:spcBef>
                <a:spcPts val="800"/>
              </a:spcBef>
              <a:spcAft>
                <a:spcPct val="0"/>
              </a:spcAft>
              <a:buClr>
                <a:srgbClr val="EEC85E"/>
              </a:buClr>
              <a:buFont typeface="Wingdings" pitchFamily="2" charset="2"/>
              <a:buChar char="q"/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</a:pPr>
            <a:r>
              <a:rPr lang="cs-CZ" sz="3600" kern="0" dirty="0" err="1">
                <a:solidFill>
                  <a:srgbClr val="EAEAEA"/>
                </a:solidFill>
                <a:latin typeface="Verdana"/>
                <a:cs typeface="Lucida Sans Unicode"/>
              </a:rPr>
              <a:t>p</a:t>
            </a:r>
            <a:r>
              <a:rPr lang="en-GB" sz="3600" kern="0" dirty="0" err="1" smtClean="0">
                <a:solidFill>
                  <a:srgbClr val="EAEAEA"/>
                </a:solidFill>
                <a:latin typeface="Verdana"/>
                <a:cs typeface="Lucida Sans Unicode"/>
              </a:rPr>
              <a:t>ři</a:t>
            </a:r>
            <a:r>
              <a:rPr lang="en-GB" sz="3600" kern="0" dirty="0" smtClean="0">
                <a:solidFill>
                  <a:srgbClr val="EAEAEA"/>
                </a:solidFill>
                <a:latin typeface="Verdana"/>
                <a:cs typeface="Lucida Sans Unicode"/>
              </a:rPr>
              <a:t> </a:t>
            </a:r>
            <a:r>
              <a:rPr lang="en-GB" sz="3600" kern="0" dirty="0" err="1">
                <a:solidFill>
                  <a:srgbClr val="EAEAEA"/>
                </a:solidFill>
                <a:latin typeface="Verdana"/>
                <a:cs typeface="Lucida Sans Unicode"/>
              </a:rPr>
              <a:t>zdvihání</a:t>
            </a:r>
            <a:r>
              <a:rPr lang="en-GB" sz="3600" kern="0" dirty="0">
                <a:solidFill>
                  <a:srgbClr val="EAEAEA"/>
                </a:solidFill>
                <a:latin typeface="Verdana"/>
                <a:cs typeface="Lucida Sans Unicode"/>
              </a:rPr>
              <a:t> </a:t>
            </a:r>
            <a:r>
              <a:rPr lang="en-GB" sz="3600" kern="0" dirty="0" err="1">
                <a:solidFill>
                  <a:srgbClr val="EAEAEA"/>
                </a:solidFill>
                <a:latin typeface="Verdana"/>
                <a:cs typeface="Lucida Sans Unicode"/>
              </a:rPr>
              <a:t>tělesa</a:t>
            </a:r>
            <a:r>
              <a:rPr lang="en-GB" sz="3600" kern="0" dirty="0">
                <a:solidFill>
                  <a:srgbClr val="EAEAEA"/>
                </a:solidFill>
                <a:latin typeface="Verdana"/>
                <a:cs typeface="Lucida Sans Unicode"/>
              </a:rPr>
              <a:t> </a:t>
            </a:r>
            <a:r>
              <a:rPr lang="en-GB" sz="3600" kern="0" dirty="0" err="1">
                <a:solidFill>
                  <a:srgbClr val="EAEAEA"/>
                </a:solidFill>
                <a:latin typeface="Verdana"/>
                <a:cs typeface="Lucida Sans Unicode"/>
              </a:rPr>
              <a:t>pomocí</a:t>
            </a:r>
            <a:r>
              <a:rPr lang="en-GB" sz="3600" kern="0" dirty="0">
                <a:solidFill>
                  <a:srgbClr val="EAEAEA"/>
                </a:solidFill>
                <a:latin typeface="Verdana"/>
                <a:cs typeface="Lucida Sans Unicode"/>
              </a:rPr>
              <a:t> </a:t>
            </a:r>
            <a:r>
              <a:rPr lang="en-GB" sz="3600" kern="0" dirty="0" err="1">
                <a:solidFill>
                  <a:srgbClr val="EAEAEA"/>
                </a:solidFill>
                <a:latin typeface="Verdana"/>
                <a:cs typeface="Lucida Sans Unicode"/>
              </a:rPr>
              <a:t>páky</a:t>
            </a:r>
            <a:r>
              <a:rPr lang="en-GB" sz="3600" kern="0" dirty="0">
                <a:solidFill>
                  <a:srgbClr val="EAEAEA"/>
                </a:solidFill>
                <a:latin typeface="Verdana"/>
                <a:cs typeface="Lucida Sans Unicode"/>
              </a:rPr>
              <a:t> </a:t>
            </a:r>
            <a:r>
              <a:rPr lang="en-GB" sz="3600" kern="0" dirty="0" err="1">
                <a:solidFill>
                  <a:srgbClr val="EAEAEA"/>
                </a:solidFill>
                <a:latin typeface="Verdana"/>
                <a:cs typeface="Lucida Sans Unicode"/>
              </a:rPr>
              <a:t>vykonáme</a:t>
            </a:r>
            <a:r>
              <a:rPr lang="en-GB" sz="3600" kern="0" dirty="0">
                <a:solidFill>
                  <a:srgbClr val="EAEAEA"/>
                </a:solidFill>
                <a:latin typeface="Verdana"/>
                <a:cs typeface="Lucida Sans Unicode"/>
              </a:rPr>
              <a:t> </a:t>
            </a:r>
            <a:r>
              <a:rPr lang="en-GB" sz="3600" kern="0" dirty="0" err="1">
                <a:solidFill>
                  <a:srgbClr val="EAEAEA"/>
                </a:solidFill>
                <a:latin typeface="Verdana"/>
                <a:cs typeface="Lucida Sans Unicode"/>
              </a:rPr>
              <a:t>stejnou</a:t>
            </a:r>
            <a:r>
              <a:rPr lang="en-GB" sz="3600" kern="0" dirty="0">
                <a:solidFill>
                  <a:srgbClr val="EAEAEA"/>
                </a:solidFill>
                <a:latin typeface="Verdana"/>
                <a:cs typeface="Lucida Sans Unicode"/>
              </a:rPr>
              <a:t> </a:t>
            </a:r>
            <a:r>
              <a:rPr lang="en-GB" sz="3600" kern="0" dirty="0" err="1">
                <a:solidFill>
                  <a:srgbClr val="EAEAEA"/>
                </a:solidFill>
                <a:latin typeface="Verdana"/>
                <a:cs typeface="Lucida Sans Unicode"/>
              </a:rPr>
              <a:t>práci</a:t>
            </a:r>
            <a:r>
              <a:rPr lang="en-GB" sz="3600" kern="0" dirty="0">
                <a:solidFill>
                  <a:srgbClr val="EAEAEA"/>
                </a:solidFill>
                <a:latin typeface="Verdana"/>
                <a:cs typeface="Lucida Sans Unicode"/>
              </a:rPr>
              <a:t> </a:t>
            </a:r>
            <a:r>
              <a:rPr lang="en-GB" sz="3600" kern="0" dirty="0" err="1" smtClean="0">
                <a:solidFill>
                  <a:srgbClr val="EAEAEA"/>
                </a:solidFill>
                <a:latin typeface="Verdana"/>
                <a:cs typeface="Lucida Sans Unicode"/>
              </a:rPr>
              <a:t>jako</a:t>
            </a:r>
            <a:r>
              <a:rPr lang="cs-CZ" sz="3600" kern="0" dirty="0" smtClean="0">
                <a:solidFill>
                  <a:srgbClr val="EAEAEA"/>
                </a:solidFill>
                <a:latin typeface="Verdana"/>
                <a:cs typeface="Lucida Sans Unicode"/>
              </a:rPr>
              <a:t> </a:t>
            </a:r>
          </a:p>
          <a:p>
            <a:pPr marL="0" lvl="0" indent="0" defTabSz="449263" fontAlgn="base">
              <a:spcBef>
                <a:spcPts val="800"/>
              </a:spcBef>
              <a:spcAft>
                <a:spcPct val="0"/>
              </a:spcAft>
              <a:buClr>
                <a:srgbClr val="EEC85E"/>
              </a:buClr>
              <a:buNone/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</a:pPr>
            <a:r>
              <a:rPr lang="cs-CZ" sz="3600" kern="0" dirty="0">
                <a:solidFill>
                  <a:srgbClr val="EAEAEA"/>
                </a:solidFill>
                <a:latin typeface="Verdana"/>
                <a:cs typeface="Lucida Sans Unicode"/>
              </a:rPr>
              <a:t> </a:t>
            </a:r>
            <a:r>
              <a:rPr lang="cs-CZ" sz="3600" kern="0" dirty="0" smtClean="0">
                <a:solidFill>
                  <a:srgbClr val="EAEAEA"/>
                </a:solidFill>
                <a:latin typeface="Verdana"/>
                <a:cs typeface="Lucida Sans Unicode"/>
              </a:rPr>
              <a:t> bez páky</a:t>
            </a:r>
          </a:p>
          <a:p>
            <a:pPr lvl="0" defTabSz="449263" fontAlgn="base">
              <a:spcBef>
                <a:spcPts val="800"/>
              </a:spcBef>
              <a:spcAft>
                <a:spcPct val="0"/>
              </a:spcAft>
              <a:buClr>
                <a:srgbClr val="EEC85E"/>
              </a:buClr>
              <a:buFont typeface="Wingdings" pitchFamily="2" charset="2"/>
              <a:buChar char="q"/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</a:pPr>
            <a:r>
              <a:rPr lang="cs-CZ" sz="3600" kern="0" dirty="0">
                <a:solidFill>
                  <a:srgbClr val="EAEAEA"/>
                </a:solidFill>
                <a:latin typeface="Verdana"/>
                <a:cs typeface="Lucida Sans Unicode"/>
              </a:rPr>
              <a:t>p</a:t>
            </a:r>
            <a:r>
              <a:rPr lang="cs-CZ" sz="3600" kern="0" dirty="0" smtClean="0">
                <a:solidFill>
                  <a:srgbClr val="EAEAEA"/>
                </a:solidFill>
                <a:latin typeface="Verdana"/>
                <a:cs typeface="Lucida Sans Unicode"/>
              </a:rPr>
              <a:t>ákou si práci pouze </a:t>
            </a:r>
            <a:r>
              <a:rPr lang="en-GB" sz="3600" kern="0" dirty="0" err="1" smtClean="0">
                <a:solidFill>
                  <a:srgbClr val="EAEAEA"/>
                </a:solidFill>
                <a:latin typeface="Verdana"/>
                <a:cs typeface="Lucida Sans Unicode"/>
              </a:rPr>
              <a:t>usnadníme</a:t>
            </a:r>
            <a:endParaRPr lang="cs-CZ" sz="3600" kern="0" dirty="0">
              <a:solidFill>
                <a:srgbClr val="EAEAEA"/>
              </a:solidFill>
              <a:latin typeface="Verdana"/>
              <a:cs typeface="Lucida Sans Unicode"/>
            </a:endParaRPr>
          </a:p>
          <a:p>
            <a:pPr lvl="0" defTabSz="449263" fontAlgn="base">
              <a:spcBef>
                <a:spcPts val="800"/>
              </a:spcBef>
              <a:spcAft>
                <a:spcPct val="0"/>
              </a:spcAft>
              <a:buClr>
                <a:srgbClr val="EEC85E"/>
              </a:buClr>
              <a:buFont typeface="Wingdings" pitchFamily="2" charset="2"/>
              <a:buChar char="q"/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</a:pPr>
            <a:r>
              <a:rPr lang="en-GB" sz="3600" kern="0" dirty="0" err="1" smtClean="0">
                <a:solidFill>
                  <a:srgbClr val="EAEAEA"/>
                </a:solidFill>
                <a:latin typeface="Verdana"/>
                <a:cs typeface="Lucida Sans Unicode"/>
              </a:rPr>
              <a:t>působíme</a:t>
            </a:r>
            <a:r>
              <a:rPr lang="en-GB" sz="3600" kern="0" dirty="0" smtClean="0">
                <a:solidFill>
                  <a:srgbClr val="EAEAEA"/>
                </a:solidFill>
                <a:latin typeface="Verdana"/>
                <a:cs typeface="Lucida Sans Unicode"/>
              </a:rPr>
              <a:t> </a:t>
            </a:r>
            <a:r>
              <a:rPr lang="en-GB" sz="3600" kern="0" dirty="0" err="1">
                <a:solidFill>
                  <a:srgbClr val="EAEAEA"/>
                </a:solidFill>
                <a:latin typeface="Verdana"/>
                <a:cs typeface="Lucida Sans Unicode"/>
              </a:rPr>
              <a:t>menší</a:t>
            </a:r>
            <a:r>
              <a:rPr lang="en-GB" sz="3600" kern="0" dirty="0">
                <a:solidFill>
                  <a:srgbClr val="EAEAEA"/>
                </a:solidFill>
                <a:latin typeface="Verdana"/>
                <a:cs typeface="Lucida Sans Unicode"/>
              </a:rPr>
              <a:t> </a:t>
            </a:r>
            <a:r>
              <a:rPr lang="en-GB" sz="3600" kern="0" dirty="0" err="1">
                <a:solidFill>
                  <a:srgbClr val="EAEAEA"/>
                </a:solidFill>
                <a:latin typeface="Verdana"/>
                <a:cs typeface="Lucida Sans Unicode"/>
              </a:rPr>
              <a:t>silou</a:t>
            </a:r>
            <a:r>
              <a:rPr lang="en-GB" sz="3600" kern="0" dirty="0">
                <a:solidFill>
                  <a:srgbClr val="EAEAEA"/>
                </a:solidFill>
                <a:latin typeface="Verdana"/>
                <a:cs typeface="Lucida Sans Unicode"/>
              </a:rPr>
              <a:t> </a:t>
            </a:r>
            <a:r>
              <a:rPr lang="en-GB" sz="3600" kern="0" dirty="0" err="1">
                <a:solidFill>
                  <a:srgbClr val="EAEAEA"/>
                </a:solidFill>
                <a:latin typeface="Verdana"/>
                <a:cs typeface="Lucida Sans Unicode"/>
              </a:rPr>
              <a:t>po</a:t>
            </a:r>
            <a:r>
              <a:rPr lang="en-GB" sz="3600" kern="0" dirty="0">
                <a:solidFill>
                  <a:srgbClr val="EAEAEA"/>
                </a:solidFill>
                <a:latin typeface="Verdana"/>
                <a:cs typeface="Lucida Sans Unicode"/>
              </a:rPr>
              <a:t> </a:t>
            </a:r>
            <a:r>
              <a:rPr lang="en-GB" sz="3600" kern="0" dirty="0" err="1">
                <a:solidFill>
                  <a:srgbClr val="EAEAEA"/>
                </a:solidFill>
                <a:latin typeface="Verdana"/>
                <a:cs typeface="Lucida Sans Unicode"/>
              </a:rPr>
              <a:t>větší</a:t>
            </a:r>
            <a:r>
              <a:rPr lang="en-GB" sz="3600" kern="0" dirty="0">
                <a:solidFill>
                  <a:srgbClr val="EAEAEA"/>
                </a:solidFill>
                <a:latin typeface="Verdana"/>
                <a:cs typeface="Lucida Sans Unicode"/>
              </a:rPr>
              <a:t> </a:t>
            </a:r>
            <a:r>
              <a:rPr lang="en-GB" sz="3600" kern="0" dirty="0" err="1">
                <a:solidFill>
                  <a:srgbClr val="EAEAEA"/>
                </a:solidFill>
                <a:latin typeface="Verdana"/>
                <a:cs typeface="Lucida Sans Unicode"/>
              </a:rPr>
              <a:t>dráze</a:t>
            </a:r>
            <a:r>
              <a:rPr lang="en-GB" sz="3600" b="1" kern="0" dirty="0">
                <a:solidFill>
                  <a:srgbClr val="EAEAEA"/>
                </a:solidFill>
                <a:latin typeface="Verdana"/>
                <a:cs typeface="Lucida Sans Unicode"/>
              </a:rPr>
              <a:t>.</a:t>
            </a:r>
            <a:r>
              <a:rPr lang="en-GB" sz="3600" kern="0" dirty="0">
                <a:solidFill>
                  <a:srgbClr val="EAEAEA"/>
                </a:solidFill>
                <a:latin typeface="Verdana"/>
                <a:cs typeface="Lucida Sans Unicode"/>
              </a:rPr>
              <a:t> </a:t>
            </a:r>
          </a:p>
          <a:p>
            <a:pPr marL="0" indent="0">
              <a:buNone/>
            </a:pPr>
            <a:endParaRPr lang="cs-CZ" sz="3200" dirty="0"/>
          </a:p>
        </p:txBody>
      </p:sp>
      <p:pic>
        <p:nvPicPr>
          <p:cNvPr id="6146" name="Picture 2" descr="C:\Users\ZSTREBON\AppData\Local\Microsoft\Windows\Temporary Internet Files\Content.IE5\PJJ4B25O\MC9004379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645024"/>
            <a:ext cx="2349548" cy="1484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6323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388" y="188913"/>
            <a:ext cx="8856662" cy="6480175"/>
          </a:xfrm>
        </p:spPr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i="0" dirty="0" smtClean="0"/>
              <a:t>Použitá literatura a zdroje obrázků :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i="0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i="0" dirty="0" smtClean="0"/>
              <a:t>1/ TESAŘ</a:t>
            </a:r>
            <a:r>
              <a:rPr lang="cs-CZ" sz="2000" i="0" dirty="0"/>
              <a:t>, Jiří a František JÁCHYM. Fyzika 5 pro základní školu: Energie. 1. vydání. Praha: SPN, 2010. ISBN 978-80-7235-491-7. </a:t>
            </a:r>
            <a:endParaRPr lang="cs-CZ" sz="2000" i="0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i="0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i="0" dirty="0" smtClean="0"/>
              <a:t>2/ www.office.microsoft.com</a:t>
            </a:r>
            <a:endParaRPr lang="cs-CZ" sz="2000" i="0" dirty="0"/>
          </a:p>
        </p:txBody>
      </p:sp>
    </p:spTree>
    <p:extLst>
      <p:ext uri="{BB962C8B-B14F-4D97-AF65-F5344CB8AC3E}">
        <p14:creationId xmlns:p14="http://schemas.microsoft.com/office/powerpoint/2010/main" val="867507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eluxe">
  <a:themeElements>
    <a:clrScheme name="Deluxe">
      <a:dk1>
        <a:sysClr val="windowText" lastClr="000000"/>
      </a:dk1>
      <a:lt1>
        <a:sysClr val="window" lastClr="FFFFFF"/>
      </a:lt1>
      <a:dk2>
        <a:srgbClr val="30356E"/>
      </a:dk2>
      <a:lt2>
        <a:srgbClr val="FFF9E5"/>
      </a:lt2>
      <a:accent1>
        <a:srgbClr val="CC4757"/>
      </a:accent1>
      <a:accent2>
        <a:srgbClr val="FF6F61"/>
      </a:accent2>
      <a:accent3>
        <a:srgbClr val="FF953E"/>
      </a:accent3>
      <a:accent4>
        <a:srgbClr val="F8BD52"/>
      </a:accent4>
      <a:accent5>
        <a:srgbClr val="46A6BD"/>
      </a:accent5>
      <a:accent6>
        <a:srgbClr val="5488BC"/>
      </a:accent6>
      <a:hlink>
        <a:srgbClr val="FA7D7A"/>
      </a:hlink>
      <a:folHlink>
        <a:srgbClr val="FFCF3E"/>
      </a:folHlink>
    </a:clrScheme>
    <a:fontScheme name="Deluxe">
      <a:maj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ilk">
  <a:themeElements>
    <a:clrScheme name="Silk">
      <a:dk1>
        <a:srgbClr val="000000"/>
      </a:dk1>
      <a:lt1>
        <a:srgbClr val="FFFFFF"/>
      </a:lt1>
      <a:dk2>
        <a:srgbClr val="043988"/>
      </a:dk2>
      <a:lt2>
        <a:srgbClr val="92C2EB"/>
      </a:lt2>
      <a:accent1>
        <a:srgbClr val="836AAE"/>
      </a:accent1>
      <a:accent2>
        <a:srgbClr val="5DA577"/>
      </a:accent2>
      <a:accent3>
        <a:srgbClr val="678EB9"/>
      </a:accent3>
      <a:accent4>
        <a:srgbClr val="F7A611"/>
      </a:accent4>
      <a:accent5>
        <a:srgbClr val="A1AB38"/>
      </a:accent5>
      <a:accent6>
        <a:srgbClr val="C17790"/>
      </a:accent6>
      <a:hlink>
        <a:srgbClr val="DA5723"/>
      </a:hlink>
      <a:folHlink>
        <a:srgbClr val="226CA5"/>
      </a:folHlink>
    </a:clrScheme>
    <a:fontScheme name="Silk">
      <a:majorFont>
        <a:latin typeface="Arial"/>
        <a:ea typeface=""/>
        <a:cs typeface=""/>
        <a:font script="Jpan" typeface="ＭＳ Ｐゴシック"/>
        <a:font script="Hang" typeface="돋음"/>
        <a:font script="Hans" typeface="方正姚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돋음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ilk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20000"/>
                <a:satMod val="250000"/>
              </a:schemeClr>
            </a:gs>
            <a:gs pos="30000">
              <a:schemeClr val="phClr">
                <a:tint val="60000"/>
                <a:satMod val="250000"/>
              </a:schemeClr>
            </a:gs>
            <a:gs pos="50000">
              <a:schemeClr val="phClr">
                <a:tint val="57000"/>
                <a:satMod val="250000"/>
              </a:schemeClr>
            </a:gs>
            <a:gs pos="100000">
              <a:schemeClr val="phClr">
                <a:tint val="28000"/>
                <a:satMod val="250000"/>
              </a:schemeClr>
            </a:gs>
          </a:gsLst>
          <a:lin ang="7000000" scaled="1"/>
        </a:gradFill>
        <a:gradFill rotWithShape="1">
          <a:gsLst>
            <a:gs pos="0">
              <a:schemeClr val="phClr">
                <a:shade val="80000"/>
                <a:satMod val="200000"/>
              </a:schemeClr>
            </a:gs>
            <a:gs pos="30000">
              <a:schemeClr val="phClr">
                <a:shade val="20000"/>
                <a:satMod val="250000"/>
              </a:schemeClr>
            </a:gs>
            <a:gs pos="50000">
              <a:schemeClr val="phClr">
                <a:shade val="23000"/>
                <a:satMod val="250000"/>
              </a:schemeClr>
            </a:gs>
            <a:gs pos="60000">
              <a:schemeClr val="phClr">
                <a:shade val="29000"/>
                <a:satMod val="230000"/>
              </a:schemeClr>
            </a:gs>
            <a:gs pos="100000">
              <a:schemeClr val="phClr">
                <a:shade val="70000"/>
                <a:satMod val="200000"/>
              </a:schemeClr>
            </a:gs>
          </a:gsLst>
          <a:lin ang="7000000" scaled="1"/>
        </a:gradFill>
      </a:fillStyleLst>
      <a:lnStyleLst>
        <a:ln w="12700" cap="sq" cmpd="sng" algn="ctr">
          <a:solidFill>
            <a:schemeClr val="phClr"/>
          </a:solidFill>
          <a:prstDash val="solid"/>
        </a:ln>
        <a:ln w="25400" cap="sq" cmpd="sng" algn="ctr">
          <a:solidFill>
            <a:schemeClr val="phClr"/>
          </a:solidFill>
          <a:prstDash val="solid"/>
        </a:ln>
        <a:ln w="31750" cap="sq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</a:effectStyle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0"/>
            </a:lightRig>
          </a:scene3d>
          <a:sp3d>
            <a:bevelT w="127000" h="127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0"/>
            </a:lightRig>
          </a:scene3d>
          <a:sp3d>
            <a:bevelT w="152400" h="381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50000"/>
                <a:satMod val="150000"/>
              </a:schemeClr>
            </a:gs>
            <a:gs pos="50000">
              <a:schemeClr val="phClr">
                <a:tint val="85000"/>
                <a:satMod val="140000"/>
              </a:schemeClr>
            </a:gs>
            <a:gs pos="100000">
              <a:schemeClr val="phClr">
                <a:shade val="50000"/>
                <a:satMod val="150000"/>
              </a:schemeClr>
            </a:gs>
          </a:gsLst>
          <a:lin ang="5400000" scaled="1"/>
        </a:gradFill>
        <a:blipFill>
          <a:blip xmlns:r="http://schemas.openxmlformats.org/officeDocument/2006/relationships" r:embed="rId1">
            <a:duotone>
              <a:schemeClr val="phClr">
                <a:shade val="55000"/>
                <a:satMod val="150000"/>
              </a:schemeClr>
              <a:schemeClr val="phClr">
                <a:tint val="100"/>
                <a:satMod val="15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Luxusní motiv</Template>
  <TotalTime>82</TotalTime>
  <Words>179</Words>
  <Application>Microsoft Office PowerPoint</Application>
  <PresentationFormat>Předvádění na obrazovce (4:3)</PresentationFormat>
  <Paragraphs>40</Paragraphs>
  <Slides>8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2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1" baseType="lpstr">
      <vt:lpstr>Deluxe</vt:lpstr>
      <vt:lpstr>Silk</vt:lpstr>
      <vt:lpstr>Prezentace aplikace Microsoft PowerPoint 97–2003</vt:lpstr>
      <vt:lpstr>Prezentace aplikace PowerPoint</vt:lpstr>
      <vt:lpstr>Mechanická PRÁCE</vt:lpstr>
      <vt:lpstr>Umíš odpovědět</vt:lpstr>
      <vt:lpstr>Prezentace aplikace PowerPoint</vt:lpstr>
      <vt:lpstr>Výpočet práce</vt:lpstr>
      <vt:lpstr>Kdy se práce fyzikálně nekoná ?</vt:lpstr>
      <vt:lpstr>Výpočet práce na páce a na pevné kladce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PRÁCE</dc:title>
  <dc:creator>ZSTREBON</dc:creator>
  <cp:lastModifiedBy>ZSTREBON</cp:lastModifiedBy>
  <cp:revision>9</cp:revision>
  <dcterms:created xsi:type="dcterms:W3CDTF">2011-10-09T18:13:10Z</dcterms:created>
  <dcterms:modified xsi:type="dcterms:W3CDTF">2012-01-14T18:08:38Z</dcterms:modified>
</cp:coreProperties>
</file>