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</p:sldMasterIdLst>
  <p:sldIdLst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6CC721-1165-4DB6-8704-F0BCD8C2EDF0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BCB66AC-98AC-494B-AC70-AE0C650313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00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D06ABD-363D-4EB7-9D25-D2A3F807DDAD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CE0A81-DB2D-46B9-B2D1-4AF6E60A54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634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9B341B-60E6-43AC-BB0B-AD7DF98BB6D6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0CF563-676A-4B6C-8DFD-9F92860042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707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F5FCAA-84C4-41CD-A2F5-BB6C495F7925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954C96-F883-4631-AE19-F2B272586A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425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DBC8F7-3BD6-4982-AD31-B86984D396AD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4EDA895-2A2C-4292-A2A0-677342535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762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6EDE6F-29B2-48BD-951C-CEBF02322E0D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6A682E-F883-4F69-AB4C-B8E20CAE9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030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66FCA4-B57A-4615-9FAC-5D707206930E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BFB5ED-65C8-47F5-856E-A112D281A3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3865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FE4004-D887-4BC9-93EE-6F942C3468A8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5144EC-5BD4-4135-A155-006C3EC592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24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/>
          <p:nvPr/>
        </p:nvSpPr>
        <p:spPr>
          <a:xfrm rot="21172883" flipH="1">
            <a:off x="4068763" y="1312863"/>
            <a:ext cx="3673475" cy="36734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6" name="Rectangle 10"/>
          <p:cNvSpPr/>
          <p:nvPr/>
        </p:nvSpPr>
        <p:spPr>
          <a:xfrm rot="21435926" flipH="1">
            <a:off x="4044950" y="1268413"/>
            <a:ext cx="3673475" cy="36734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7" name="Rectangle 9"/>
          <p:cNvSpPr/>
          <p:nvPr/>
        </p:nvSpPr>
        <p:spPr>
          <a:xfrm>
            <a:off x="4065588" y="1252538"/>
            <a:ext cx="3840162" cy="3840162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8" name="Rectangle 7"/>
          <p:cNvSpPr/>
          <p:nvPr/>
        </p:nvSpPr>
        <p:spPr>
          <a:xfrm rot="293056">
            <a:off x="4124325" y="1181100"/>
            <a:ext cx="3978275" cy="39782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1027DD-CC4B-4C79-B9FE-E15A440D8199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A453DE-F5F5-471D-84F8-E2C67BBEFF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78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0A7515-5ECC-4FE8-B60A-A834CA0269DB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2D551C-F18C-4517-9811-4C4A8464F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789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5C9A67-3F4D-4AA2-939F-9BF9D01A80E0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B6C0E7-3DFA-4E66-AC5F-9424588D52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0494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438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775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049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005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621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9506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9973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6238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369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109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5158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2555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4576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9135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44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8021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7885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2474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3980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099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562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2747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983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2180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664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7437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3704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3367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180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813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7097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0931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4194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23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95150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0360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941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648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0190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236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4719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7360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86622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22834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9926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06003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66590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17627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78900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14836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82112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71086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3282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27851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97442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54079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6851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35443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99393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20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68044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777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705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9770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32155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6543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5159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6208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22509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10364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62785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13886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77766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80917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79623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10984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89091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49525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0742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82719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45462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8139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91396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7852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19613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7274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40482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1262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7702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04461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61637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97696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70721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35557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29023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492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97141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35300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00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smtClean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34EC47FF-D3ED-41EE-8393-372931EE7B64}" type="datetimeFigureOut">
              <a:rPr lang="cs-CZ"/>
              <a:pPr>
                <a:defRPr/>
              </a:pPr>
              <a:t>28.1.2012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93E1F533-F98B-4B19-BD0D-A2042F8DC0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60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Arial" charset="0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2588" indent="-27305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Arial" charset="0"/>
          <a:ea typeface="+mn-ea"/>
          <a:cs typeface="+mn-cs"/>
        </a:defRPr>
      </a:lvl1pPr>
      <a:lvl2pPr marL="676275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Arial" charset="0"/>
          <a:ea typeface="+mn-ea"/>
          <a:cs typeface="+mn-cs"/>
        </a:defRPr>
      </a:lvl2pPr>
      <a:lvl3pPr marL="931863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Arial" charset="0"/>
          <a:ea typeface="+mn-ea"/>
          <a:cs typeface="+mn-cs"/>
        </a:defRPr>
      </a:lvl3pPr>
      <a:lvl4pPr marL="1196975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>
          <a:solidFill>
            <a:schemeClr val="tx1"/>
          </a:solidFill>
          <a:latin typeface="Arial" charset="0"/>
          <a:ea typeface="+mn-ea"/>
          <a:cs typeface="+mn-cs"/>
        </a:defRPr>
      </a:lvl4pPr>
      <a:lvl5pPr marL="1462088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>
          <a:solidFill>
            <a:schemeClr val="tx1"/>
          </a:solidFill>
          <a:latin typeface="Arial" charset="0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6143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5886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1075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0253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4754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5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8685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385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FD019A-EA2C-423D-8DEF-5ECC87CC4BA0}" type="datetimeFigureOut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28.1.2012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76AD4C-F6AC-4E35-97BF-C9F029F17B77}" type="slidenum">
              <a:rPr lang="cs-CZ" smtClean="0">
                <a:solidFill>
                  <a:srgbClr val="DEF2FA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DEF2FA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0373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9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068613"/>
              </p:ext>
            </p:extLst>
          </p:nvPr>
        </p:nvGraphicFramePr>
        <p:xfrm>
          <a:off x="3175" y="-20638"/>
          <a:ext cx="9088438" cy="681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zentace" r:id="rId3" imgW="4340484" imgH="3253797" progId="PowerPoint.Show.8">
                  <p:embed/>
                </p:oleObj>
              </mc:Choice>
              <mc:Fallback>
                <p:oleObj name="Prezentace" r:id="rId3" imgW="4340484" imgH="3253797" progId="PowerPoint.Show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" y="-20638"/>
                        <a:ext cx="9088438" cy="6815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750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2920" y="1268761"/>
            <a:ext cx="8229600" cy="1728192"/>
          </a:xfrm>
        </p:spPr>
        <p:txBody>
          <a:bodyPr>
            <a:normAutofit/>
          </a:bodyPr>
          <a:lstStyle/>
          <a:p>
            <a:pPr algn="ctr"/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effectLst>
                  <a:reflection blurRad="12000" stA="25000" endPos="49000" dist="5000" dir="5400000" sy="-100000" algn="bl" rotWithShape="0"/>
                </a:effectLst>
              </a:rPr>
              <a:t>ŠÍŘENÍ TEPLA</a:t>
            </a:r>
            <a:endParaRPr lang="cs-CZ" sz="8000" dirty="0">
              <a:solidFill>
                <a:schemeClr val="accent6">
                  <a:lumMod val="50000"/>
                </a:schemeClr>
              </a:solidFill>
              <a:effectLst>
                <a:reflection blurRad="12000" stA="25000" endPos="49000" dist="5000" dir="5400000" sy="-100000" algn="bl" rotWithShape="0"/>
              </a:effectLst>
            </a:endParaRPr>
          </a:p>
        </p:txBody>
      </p:sp>
      <p:pic>
        <p:nvPicPr>
          <p:cNvPr id="1026" name="Picture 2" descr="C:\Users\ZSTREBON\AppData\Local\Microsoft\Windows\Temporary Internet Files\Content.IE5\DBOT6G0E\MP9004140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852936"/>
            <a:ext cx="2431132" cy="364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39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8177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t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eplo se při tepelné výměně 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š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íří třemi způsoby :</a:t>
            </a:r>
          </a:p>
          <a:p>
            <a:pPr marL="0" indent="0">
              <a:buNone/>
            </a:pPr>
            <a:endParaRPr lang="cs-CZ" sz="4000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4800" b="1" i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vedením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q"/>
            </a:pPr>
            <a:r>
              <a:rPr lang="cs-CZ" sz="48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4800" b="1" i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prouděním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q"/>
            </a:pPr>
            <a:r>
              <a:rPr lang="cs-CZ" sz="4800" b="1" i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zářením</a:t>
            </a:r>
            <a:endParaRPr lang="cs-CZ" sz="4800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8194" name="Picture 2" descr="C:\Users\ZSTREBON\AppData\Local\Microsoft\Windows\Temporary Internet Files\Content.IE5\VNE1GDJN\MP9004387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04864"/>
            <a:ext cx="2790056" cy="418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81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794520"/>
          </a:xfrm>
        </p:spPr>
        <p:txBody>
          <a:bodyPr>
            <a:normAutofit/>
          </a:bodyPr>
          <a:lstStyle/>
          <a:p>
            <a:pPr algn="ctr"/>
            <a:r>
              <a:rPr lang="cs-CZ" sz="72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VEDENÍ TEPLA</a:t>
            </a:r>
            <a:endParaRPr lang="cs-CZ" sz="7200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pic>
        <p:nvPicPr>
          <p:cNvPr id="6146" name="Picture 2" descr="C:\Users\ZSTREBON\AppData\Local\Microsoft\Windows\Temporary Internet Files\Content.IE5\1ZU83S3S\MC9003569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1210">
            <a:off x="3923928" y="2996952"/>
            <a:ext cx="1598813" cy="330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66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pPr algn="ctr"/>
            <a:r>
              <a:rPr lang="cs-CZ" sz="66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Umíš odpovědět</a:t>
            </a:r>
            <a:endParaRPr lang="cs-CZ" sz="6600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0976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100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?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Kdy látka vede teplo ?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Které látky vedou teplo ?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Které látky nevedou teplo ?</a:t>
            </a:r>
          </a:p>
          <a:p>
            <a:pPr marL="0" indent="0">
              <a:buNone/>
            </a:pPr>
            <a:endParaRPr lang="cs-CZ" sz="3600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91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5904656"/>
          </a:xfrm>
        </p:spPr>
        <p:txBody>
          <a:bodyPr>
            <a:normAutofit/>
          </a:bodyPr>
          <a:lstStyle/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tepelná výměna vedením nastane </a:t>
            </a:r>
          </a:p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 v tělese tehdy, je–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li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teplota dvou </a:t>
            </a:r>
          </a:p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 jeho částí různá</a:t>
            </a:r>
          </a:p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endParaRPr lang="cs-CZ" sz="3600" b="1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částice v teplejším místě předají </a:t>
            </a:r>
          </a:p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část své energie částicím v místě</a:t>
            </a:r>
          </a:p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 s nižší teplotou</a:t>
            </a:r>
          </a:p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endParaRPr lang="cs-CZ" sz="3600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1579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5889773"/>
          </a:xfrm>
        </p:spPr>
        <p:txBody>
          <a:bodyPr/>
          <a:lstStyle/>
          <a:p>
            <a:pPr lvl="0">
              <a:buClr>
                <a:srgbClr val="6161FF">
                  <a:lumMod val="50000"/>
                </a:srgbClr>
              </a:buClr>
              <a:buFont typeface="Wingdings" pitchFamily="2" charset="2"/>
              <a:buChar char="q"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teplo se šíří celým tělesem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1520" y="1628800"/>
            <a:ext cx="8712968" cy="4413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0040" indent="-320040">
              <a:spcBef>
                <a:spcPct val="20000"/>
              </a:spcBef>
              <a:buClr>
                <a:srgbClr val="6161FF">
                  <a:lumMod val="50000"/>
                </a:srgbClr>
              </a:buClr>
              <a:buSzPct val="70000"/>
              <a:buFont typeface="Wingdings" pitchFamily="2" charset="2"/>
              <a:buChar char="q"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látky vedou teplo různě, </a:t>
            </a: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podle </a:t>
            </a:r>
          </a:p>
          <a:p>
            <a:pPr>
              <a:spcBef>
                <a:spcPct val="20000"/>
              </a:spcBef>
              <a:buClr>
                <a:srgbClr val="6161FF">
                  <a:lumMod val="50000"/>
                </a:srgbClr>
              </a:buClr>
              <a:buSzPct val="70000"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  tepelné vodivosti se dělí na :</a:t>
            </a:r>
          </a:p>
          <a:p>
            <a:pPr>
              <a:spcBef>
                <a:spcPct val="20000"/>
              </a:spcBef>
              <a:buClr>
                <a:srgbClr val="6161FF">
                  <a:lumMod val="50000"/>
                </a:srgbClr>
              </a:buClr>
              <a:buSzPct val="70000"/>
            </a:pPr>
            <a:endParaRPr lang="cs-CZ" sz="3600" b="1" dirty="0">
              <a:solidFill>
                <a:srgbClr val="6161FF">
                  <a:lumMod val="50000"/>
                </a:srgbClr>
              </a:solidFill>
              <a:latin typeface="Bookman Old Style"/>
            </a:endParaRPr>
          </a:p>
          <a:p>
            <a:pPr marL="571500" indent="-571500">
              <a:spcBef>
                <a:spcPct val="20000"/>
              </a:spcBef>
              <a:buClr>
                <a:srgbClr val="6161FF">
                  <a:lumMod val="50000"/>
                </a:srgbClr>
              </a:buClr>
              <a:buSzPct val="70000"/>
              <a:buFont typeface="Wingdings" pitchFamily="2" charset="2"/>
              <a:buChar char="§"/>
            </a:pPr>
            <a:r>
              <a:rPr lang="cs-CZ" sz="4400" b="1" i="1" dirty="0">
                <a:solidFill>
                  <a:srgbClr val="CC0053">
                    <a:lumMod val="50000"/>
                  </a:srgbClr>
                </a:solidFill>
                <a:latin typeface="Bookman Old Style"/>
              </a:rPr>
              <a:t>t</a:t>
            </a:r>
            <a:r>
              <a:rPr lang="cs-CZ" sz="4400" b="1" i="1" dirty="0">
                <a:solidFill>
                  <a:srgbClr val="CC0053">
                    <a:lumMod val="50000"/>
                  </a:srgbClr>
                </a:solidFill>
                <a:latin typeface="Bookman Old Style"/>
              </a:rPr>
              <a:t>epelné vodiče</a:t>
            </a:r>
          </a:p>
          <a:p>
            <a:pPr marL="571500" indent="-571500">
              <a:spcBef>
                <a:spcPct val="20000"/>
              </a:spcBef>
              <a:buClr>
                <a:srgbClr val="6161FF">
                  <a:lumMod val="50000"/>
                </a:srgbClr>
              </a:buClr>
              <a:buSzPct val="70000"/>
              <a:buFont typeface="Wingdings" pitchFamily="2" charset="2"/>
              <a:buChar char="§"/>
            </a:pPr>
            <a:r>
              <a:rPr lang="cs-CZ" sz="4400" b="1" i="1" dirty="0">
                <a:solidFill>
                  <a:srgbClr val="CC0053">
                    <a:lumMod val="50000"/>
                  </a:srgbClr>
                </a:solidFill>
                <a:latin typeface="Bookman Old Style"/>
              </a:rPr>
              <a:t>tepelné nevodiče </a:t>
            </a:r>
          </a:p>
          <a:p>
            <a:pPr>
              <a:spcBef>
                <a:spcPct val="20000"/>
              </a:spcBef>
              <a:buClr>
                <a:srgbClr val="6161FF">
                  <a:lumMod val="50000"/>
                </a:srgbClr>
              </a:buClr>
              <a:buSzPct val="70000"/>
            </a:pPr>
            <a:r>
              <a:rPr lang="cs-CZ" sz="4400" b="1" i="1" dirty="0">
                <a:solidFill>
                  <a:srgbClr val="CC0053">
                    <a:lumMod val="50000"/>
                  </a:srgbClr>
                </a:solidFill>
                <a:latin typeface="Bookman Old Style"/>
              </a:rPr>
              <a:t> </a:t>
            </a:r>
            <a:r>
              <a:rPr lang="cs-CZ" sz="4400" b="1" i="1" dirty="0">
                <a:solidFill>
                  <a:srgbClr val="CC0053">
                    <a:lumMod val="50000"/>
                  </a:srgbClr>
                </a:solidFill>
                <a:latin typeface="Bookman Old Style"/>
              </a:rPr>
              <a:t>  / izolanty /</a:t>
            </a:r>
            <a:endParaRPr lang="cs-CZ" sz="4000" b="1" i="1" dirty="0">
              <a:solidFill>
                <a:srgbClr val="CC0053">
                  <a:lumMod val="50000"/>
                </a:srgbClr>
              </a:solidFill>
              <a:latin typeface="Bookman Old Style"/>
            </a:endParaRPr>
          </a:p>
        </p:txBody>
      </p:sp>
      <p:pic>
        <p:nvPicPr>
          <p:cNvPr id="7170" name="Picture 2" descr="C:\Users\ZSTREBON\AppData\Local\Microsoft\Windows\Temporary Internet Files\Content.IE5\S7678PEZ\MC9002330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35558"/>
            <a:ext cx="1800200" cy="276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29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964488" cy="6408712"/>
          </a:xfrm>
        </p:spPr>
        <p:txBody>
          <a:bodyPr>
            <a:normAutofit/>
          </a:bodyPr>
          <a:lstStyle/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a/ </a:t>
            </a:r>
            <a:r>
              <a:rPr lang="cs-CZ" sz="4000" b="1" i="1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tepelné vodiče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ü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dobře vedou teplo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ü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kovy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ü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způsobeno volnými elektrony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itchFamily="2" charset="2"/>
              <a:buChar char="ü"/>
            </a:pP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n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ádoby na vaření</a:t>
            </a:r>
          </a:p>
          <a:p>
            <a:pPr marL="0" indent="0">
              <a:buClr>
                <a:schemeClr val="accent6">
                  <a:lumMod val="50000"/>
                </a:schemeClr>
              </a:buClr>
              <a:buNone/>
            </a:pPr>
            <a:r>
              <a:rPr lang="cs-CZ" sz="36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</a:p>
        </p:txBody>
      </p:sp>
      <p:pic>
        <p:nvPicPr>
          <p:cNvPr id="4098" name="Picture 2" descr="C:\Users\ZSTREBON\AppData\Local\Microsoft\Windows\Temporary Internet Files\Content.IE5\JWNLB98A\MC9001129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11361"/>
            <a:ext cx="2376264" cy="170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STREBON\AppData\Local\Microsoft\Windows\Temporary Internet Files\Content.IE5\S7678PEZ\MP9004088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51920" y="4477056"/>
            <a:ext cx="2265341" cy="1697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STREBON\AppData\Local\Microsoft\Windows\Temporary Internet Files\Content.IE5\QXOMYNFP\MC9002156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14814"/>
            <a:ext cx="1890665" cy="21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ZSTREBON\AppData\Local\Microsoft\Windows\Temporary Internet Files\Content.IE5\1ZU83S3S\MC9001989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21158"/>
            <a:ext cx="1834947" cy="225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1948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624736"/>
          </a:xfrm>
        </p:spPr>
        <p:txBody>
          <a:bodyPr/>
          <a:lstStyle/>
          <a:p>
            <a:pPr marL="0" lvl="0" indent="0">
              <a:buClr>
                <a:srgbClr val="6161FF">
                  <a:lumMod val="50000"/>
                </a:srgbClr>
              </a:buClr>
              <a:buNone/>
            </a:pPr>
            <a:r>
              <a:rPr lang="cs-CZ" sz="3600" b="1" i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b/ </a:t>
            </a:r>
            <a:r>
              <a:rPr lang="cs-CZ" sz="3600" b="1" i="1" dirty="0">
                <a:solidFill>
                  <a:srgbClr val="EA950D">
                    <a:lumMod val="50000"/>
                  </a:srgbClr>
                </a:solidFill>
                <a:latin typeface="Bookman Old Style"/>
              </a:rPr>
              <a:t> </a:t>
            </a:r>
            <a:r>
              <a:rPr lang="cs-CZ" sz="3600" b="1" i="1" dirty="0">
                <a:solidFill>
                  <a:srgbClr val="CC0053">
                    <a:lumMod val="50000"/>
                  </a:srgbClr>
                </a:solidFill>
                <a:latin typeface="Bookman Old Style"/>
              </a:rPr>
              <a:t>tepelné </a:t>
            </a:r>
            <a:r>
              <a:rPr lang="cs-CZ" sz="3600" b="1" i="1" dirty="0" smtClean="0">
                <a:solidFill>
                  <a:srgbClr val="CC0053">
                    <a:lumMod val="50000"/>
                  </a:srgbClr>
                </a:solidFill>
                <a:latin typeface="Bookman Old Style"/>
              </a:rPr>
              <a:t>izolanty</a:t>
            </a:r>
            <a:endParaRPr lang="cs-CZ" sz="3600" b="1" i="1" dirty="0">
              <a:solidFill>
                <a:srgbClr val="CC0053">
                  <a:lumMod val="50000"/>
                </a:srgbClr>
              </a:solidFill>
              <a:latin typeface="Bookman Old Style"/>
            </a:endParaRPr>
          </a:p>
          <a:p>
            <a:pPr lvl="0">
              <a:buClr>
                <a:srgbClr val="6161FF">
                  <a:lumMod val="50000"/>
                </a:srgbClr>
              </a:buClr>
              <a:buFont typeface="Wingdings" pitchFamily="2" charset="2"/>
              <a:buChar char="ü"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špatně vedou </a:t>
            </a: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teplo</a:t>
            </a:r>
          </a:p>
          <a:p>
            <a:pPr lvl="0">
              <a:buClr>
                <a:srgbClr val="6161FF">
                  <a:lumMod val="50000"/>
                </a:srgbClr>
              </a:buClr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pórovité látky se vzduchem</a:t>
            </a:r>
          </a:p>
          <a:p>
            <a:pPr marL="0" lvl="0" indent="0">
              <a:buClr>
                <a:srgbClr val="6161FF">
                  <a:lumMod val="50000"/>
                </a:srgbClr>
              </a:buClr>
              <a:buNone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</a:t>
            </a: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/polystyren, vata, peří, srst, dřevo, </a:t>
            </a:r>
          </a:p>
          <a:p>
            <a:pPr marL="0" lvl="0" indent="0">
              <a:buClr>
                <a:srgbClr val="6161FF">
                  <a:lumMod val="50000"/>
                </a:srgbClr>
              </a:buClr>
              <a:buNone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</a:t>
            </a: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papír, textil, sníh,  /</a:t>
            </a:r>
          </a:p>
          <a:p>
            <a:pPr lvl="0">
              <a:buClr>
                <a:srgbClr val="6161FF">
                  <a:lumMod val="50000"/>
                </a:srgbClr>
              </a:buClr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nejlepší vakuum</a:t>
            </a:r>
          </a:p>
          <a:p>
            <a:pPr lvl="0">
              <a:buClr>
                <a:srgbClr val="6161FF">
                  <a:lumMod val="50000"/>
                </a:srgbClr>
              </a:buClr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použití – držadla nádobí, rukojeti, </a:t>
            </a:r>
          </a:p>
          <a:p>
            <a:pPr marL="0" lvl="0" indent="0">
              <a:buClr>
                <a:srgbClr val="6161FF">
                  <a:lumMod val="50000"/>
                </a:srgbClr>
              </a:buClr>
              <a:buNone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</a:t>
            </a: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              okna, zateplení, oblečení,</a:t>
            </a:r>
          </a:p>
          <a:p>
            <a:pPr marL="0" lvl="0" indent="0">
              <a:buClr>
                <a:srgbClr val="6161FF">
                  <a:lumMod val="50000"/>
                </a:srgbClr>
              </a:buClr>
              <a:buNone/>
            </a:pPr>
            <a:r>
              <a:rPr lang="cs-CZ" sz="3600" b="1" dirty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</a:t>
            </a:r>
            <a:r>
              <a:rPr lang="cs-CZ" sz="3600" b="1" dirty="0" smtClean="0">
                <a:solidFill>
                  <a:srgbClr val="6161FF">
                    <a:lumMod val="50000"/>
                  </a:srgbClr>
                </a:solidFill>
                <a:latin typeface="Bookman Old Style"/>
              </a:rPr>
              <a:t>               termoska, </a:t>
            </a:r>
            <a:endParaRPr lang="cs-CZ" sz="3600" b="1" dirty="0">
              <a:solidFill>
                <a:srgbClr val="6161FF">
                  <a:lumMod val="50000"/>
                </a:srgbClr>
              </a:solidFill>
              <a:latin typeface="Bookman Old Style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ZSTREBON\AppData\Local\Microsoft\Windows\Temporary Internet Files\Content.IE5\QXOMYNFP\MC9002329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0"/>
            <a:ext cx="2043065" cy="163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TREBON\AppData\Local\Microsoft\Windows\Temporary Internet Files\Content.IE5\JWNLB98A\MP90017544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44008"/>
            <a:ext cx="2448272" cy="162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27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188913"/>
            <a:ext cx="8856662" cy="6480175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i="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Použitá literatura a zdroje obrázků 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i="0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i="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1/ TESAŘ</a:t>
            </a:r>
            <a:r>
              <a:rPr lang="cs-CZ" sz="2000" b="1" i="0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Jiří a František JÁCHYM. Fyzika 5 pro základní školu: Energie. 1. vydání. Praha: SPN, 2010. ISBN 978-80-7235-491-7. </a:t>
            </a:r>
            <a:endParaRPr lang="cs-CZ" sz="2000" b="1" i="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i="0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i="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2/ www.office.microsoft.com</a:t>
            </a:r>
            <a:endParaRPr lang="cs-CZ" sz="2000" b="1" i="0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224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Deluxe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205</Words>
  <Application>Microsoft Office PowerPoint</Application>
  <PresentationFormat>Předvádění na obrazovce (4:3)</PresentationFormat>
  <Paragraphs>47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10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21" baseType="lpstr">
      <vt:lpstr>Silk</vt:lpstr>
      <vt:lpstr>Deluxe</vt:lpstr>
      <vt:lpstr>1_Deluxe</vt:lpstr>
      <vt:lpstr>2_Deluxe</vt:lpstr>
      <vt:lpstr>3_Deluxe</vt:lpstr>
      <vt:lpstr>4_Deluxe</vt:lpstr>
      <vt:lpstr>5_Deluxe</vt:lpstr>
      <vt:lpstr>6_Deluxe</vt:lpstr>
      <vt:lpstr>7_Deluxe</vt:lpstr>
      <vt:lpstr>8_Deluxe</vt:lpstr>
      <vt:lpstr>Prezentace</vt:lpstr>
      <vt:lpstr>Prezentace aplikace PowerPoint</vt:lpstr>
      <vt:lpstr>ŠÍŘENÍ TEPLA</vt:lpstr>
      <vt:lpstr>Prezentace aplikace PowerPoint</vt:lpstr>
      <vt:lpstr>VEDENÍ TEPLA</vt:lpstr>
      <vt:lpstr>Umíš odpovědět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2</cp:revision>
  <dcterms:created xsi:type="dcterms:W3CDTF">2012-01-28T16:10:59Z</dcterms:created>
  <dcterms:modified xsi:type="dcterms:W3CDTF">2012-01-28T16:26:49Z</dcterms:modified>
</cp:coreProperties>
</file>