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68" r:id="rId10"/>
  </p:sldMasterIdLst>
  <p:sldIdLst>
    <p:sldId id="257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67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5500"/>
            </a:lvl1pPr>
          </a:lstStyle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5" name="Rectangle 3"/>
          <p:cNvSpPr>
            <a:spLocks noGrp="1"/>
          </p:cNvSpPr>
          <p:nvPr>
            <p:ph type="subTitle" idx="1"/>
          </p:nvPr>
        </p:nvSpPr>
        <p:spPr>
          <a:xfrm>
            <a:off x="1371600" y="375372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206D249-6A7E-481B-B621-8E8096C9C076}" type="datetimeFigureOut">
              <a:rPr lang="cs-CZ"/>
              <a:pPr>
                <a:defRPr/>
              </a:pPr>
              <a:t>19.2.2012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3A20047-F0D1-499C-BC5F-8CA557CAFB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8041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D4E1362-4D18-4497-803D-EF8CA235F85E}" type="datetimeFigureOut">
              <a:rPr lang="cs-CZ"/>
              <a:pPr>
                <a:defRPr/>
              </a:pPr>
              <a:t>19.2.2012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9E63409-4C99-44FE-87C9-0BFFEF9D0F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5742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905125"/>
            <a:ext cx="7772400" cy="1362075"/>
          </a:xfrm>
        </p:spPr>
        <p:txBody>
          <a:bodyPr anchor="t"/>
          <a:lstStyle>
            <a:lvl1pPr algn="l">
              <a:defRPr sz="4300" b="1" cap="none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636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5C05773-77E1-4B26-805B-E0D5F2D34AA3}" type="datetimeFigureOut">
              <a:rPr lang="cs-CZ"/>
              <a:pPr>
                <a:defRPr/>
              </a:pPr>
              <a:t>19.2.2012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F606B81-A98D-4F36-9586-3C6EB3F1F9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36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268291E-52B6-4E7B-A7E9-99CD60C736EF}" type="datetimeFigureOut">
              <a:rPr lang="cs-CZ"/>
              <a:pPr>
                <a:defRPr/>
              </a:pPr>
              <a:t>19.2.2012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7411544-A274-484E-93B9-491ACE8D70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274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2B2BBD1-A55A-4FAD-83C9-71CAA88E8969}" type="datetimeFigureOut">
              <a:rPr lang="cs-CZ"/>
              <a:pPr>
                <a:defRPr/>
              </a:pPr>
              <a:t>19.2.2012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6C6F8A4-238D-43ED-A57A-8F01E19272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6370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C34DD66-0885-4DF5-9DAA-89E085EBE7A6}" type="datetimeFigureOut">
              <a:rPr lang="cs-CZ"/>
              <a:pPr>
                <a:defRPr/>
              </a:pPr>
              <a:t>19.2.2012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6C677AB-B1AC-44C6-8FCC-AC648643A6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0405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6752C38-27CA-4C2B-AB46-885F65C2E9E1}" type="datetimeFigureOut">
              <a:rPr lang="cs-CZ"/>
              <a:pPr>
                <a:defRPr/>
              </a:pPr>
              <a:t>19.2.2012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2DEB402-28A8-4D9F-B57D-95CFF623C2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5324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lIns="45720" rIns="45720" anchor="b"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20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799"/>
            <a:ext cx="5111750" cy="4690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608"/>
            <a:ext cx="3008313" cy="4691063"/>
          </a:xfrm>
        </p:spPr>
        <p:txBody>
          <a:bodyPr lIns="45720" rIns="4572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12BE8CB-FC29-4975-A509-A2BDE7049E9C}" type="datetimeFigureOut">
              <a:rPr lang="cs-CZ"/>
              <a:pPr>
                <a:defRPr/>
              </a:pPr>
              <a:t>19.2.2012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4BBC388-6913-4276-BE6C-E1D45D38F4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6154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/>
          <p:nvPr/>
        </p:nvSpPr>
        <p:spPr>
          <a:xfrm rot="21172883" flipH="1">
            <a:off x="4068763" y="1312863"/>
            <a:ext cx="3673475" cy="3673475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6" name="Rectangle 10"/>
          <p:cNvSpPr/>
          <p:nvPr/>
        </p:nvSpPr>
        <p:spPr>
          <a:xfrm rot="21435926" flipH="1">
            <a:off x="4044950" y="1268413"/>
            <a:ext cx="3673475" cy="3673475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7" name="Rectangle 9"/>
          <p:cNvSpPr/>
          <p:nvPr/>
        </p:nvSpPr>
        <p:spPr>
          <a:xfrm>
            <a:off x="4065588" y="1252538"/>
            <a:ext cx="3840162" cy="3840162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76200" dist="6350" dir="5400000" algn="t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8" name="Rectangle 7"/>
          <p:cNvSpPr/>
          <p:nvPr/>
        </p:nvSpPr>
        <p:spPr>
          <a:xfrm rot="293056">
            <a:off x="4124325" y="1181100"/>
            <a:ext cx="3978275" cy="3978275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50000" dist="50800" dir="12900000" sy="99500" kx="90000" ky="150000" algn="tl" rotWithShape="0">
              <a:srgbClr val="000000">
                <a:alpha val="3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05" y="1041009"/>
            <a:ext cx="2743200" cy="1715088"/>
          </a:xfrm>
        </p:spPr>
        <p:txBody>
          <a:bodyPr lIns="45720" rIns="45720" bIns="0" anchor="b"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19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93056">
            <a:off x="4284199" y="1341705"/>
            <a:ext cx="3657600" cy="3657600"/>
          </a:xfrm>
          <a:prstGeom prst="rect">
            <a:avLst/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05" y="2792436"/>
            <a:ext cx="2743200" cy="2194561"/>
          </a:xfrm>
        </p:spPr>
        <p:txBody>
          <a:bodyPr lIns="54864" rIns="45720" bIns="0"/>
          <a:lstStyle>
            <a:lvl1pPr marL="9144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EF06636-2EAB-444D-8316-3734519BE6BD}" type="datetimeFigureOut">
              <a:rPr lang="cs-CZ"/>
              <a:pPr>
                <a:defRPr/>
              </a:pPr>
              <a:t>19.2.2012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2A00601-E662-4454-8928-148464F6DA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2FA7E0C-9A2E-4FE9-9AE1-887A906DCABC}" type="datetimeFigureOut">
              <a:rPr lang="cs-CZ"/>
              <a:pPr>
                <a:defRPr/>
              </a:pPr>
              <a:t>19.2.2012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604EA3A-F2BA-4BB9-9940-E53D2CFFC6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9261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786F00C-E311-4318-8BBF-B6C8EB3D6B7F}" type="datetimeFigureOut">
              <a:rPr lang="cs-CZ"/>
              <a:pPr>
                <a:defRPr/>
              </a:pPr>
              <a:t>19.2.2012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86BD9AD-F7C2-4A95-8053-6489B0D7E8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9003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</p:grpSp>
      </p:grpSp>
      <p:sp>
        <p:nvSpPr>
          <p:cNvPr id="17427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7428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13844-9FD7-49B1-8B17-08D36F5848E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4424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3FA26-197D-48A3-971D-C547D7C5F2D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4682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70958E-73A2-4B99-B886-A9BDD52B874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0952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8585F2-51C3-4233-B451-F4E244EB324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4332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D97189-DDD9-4B27-B342-C73213D8FDC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7545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DB8D50-E49B-469C-A925-1BBF803F558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1804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F71DC-E07D-414D-9450-22F4A38B1B6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580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BFC58-05A4-441B-9513-EA050F6806C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0394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2C93B-4B44-4E25-A7AE-15FC4ACB617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9285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E6078-FC5C-4505-AC40-A8593F42964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728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B32523-BF16-4B73-B883-A651F1355B8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43827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</p:grpSp>
      </p:grpSp>
      <p:sp>
        <p:nvSpPr>
          <p:cNvPr id="17427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7428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13844-9FD7-49B1-8B17-08D36F5848E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4077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3FA26-197D-48A3-971D-C547D7C5F2D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4761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70958E-73A2-4B99-B886-A9BDD52B874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8541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8585F2-51C3-4233-B451-F4E244EB324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7968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D97189-DDD9-4B27-B342-C73213D8FDC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22613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DB8D50-E49B-469C-A925-1BBF803F558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0090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F71DC-E07D-414D-9450-22F4A38B1B6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4179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BFC58-05A4-441B-9513-EA050F6806C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0926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2C93B-4B44-4E25-A7AE-15FC4ACB617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2965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E6078-FC5C-4505-AC40-A8593F42964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466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B32523-BF16-4B73-B883-A651F1355B8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68189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</p:grpSp>
      </p:grpSp>
      <p:sp>
        <p:nvSpPr>
          <p:cNvPr id="17427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7428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13844-9FD7-49B1-8B17-08D36F5848E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3761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3FA26-197D-48A3-971D-C547D7C5F2D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09260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70958E-73A2-4B99-B886-A9BDD52B874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97019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8585F2-51C3-4233-B451-F4E244EB324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81561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D97189-DDD9-4B27-B342-C73213D8FDC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1209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DB8D50-E49B-469C-A925-1BBF803F558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25627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F71DC-E07D-414D-9450-22F4A38B1B6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86559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BFC58-05A4-441B-9513-EA050F6806C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653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2C93B-4B44-4E25-A7AE-15FC4ACB617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1746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E6078-FC5C-4505-AC40-A8593F42964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13123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B32523-BF16-4B73-B883-A651F1355B8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04612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</p:grpSp>
      </p:grpSp>
      <p:sp>
        <p:nvSpPr>
          <p:cNvPr id="17427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7428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13844-9FD7-49B1-8B17-08D36F5848E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54850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3FA26-197D-48A3-971D-C547D7C5F2D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905289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70958E-73A2-4B99-B886-A9BDD52B874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64800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8585F2-51C3-4233-B451-F4E244EB324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22535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D97189-DDD9-4B27-B342-C73213D8FDC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21768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DB8D50-E49B-469C-A925-1BBF803F558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72575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F71DC-E07D-414D-9450-22F4A38B1B6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92361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BFC58-05A4-441B-9513-EA050F6806C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52102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2C93B-4B44-4E25-A7AE-15FC4ACB617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92582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E6078-FC5C-4505-AC40-A8593F42964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21901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B32523-BF16-4B73-B883-A651F1355B8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96260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</p:grpSp>
      </p:grpSp>
      <p:sp>
        <p:nvSpPr>
          <p:cNvPr id="17427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7428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13844-9FD7-49B1-8B17-08D36F5848E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50302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3FA26-197D-48A3-971D-C547D7C5F2D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00319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70958E-73A2-4B99-B886-A9BDD52B874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71795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8585F2-51C3-4233-B451-F4E244EB324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96982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D97189-DDD9-4B27-B342-C73213D8FDC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52819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DB8D50-E49B-469C-A925-1BBF803F558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3930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F71DC-E07D-414D-9450-22F4A38B1B6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89413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BFC58-05A4-441B-9513-EA050F6806C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80532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2C93B-4B44-4E25-A7AE-15FC4ACB617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606948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E6078-FC5C-4505-AC40-A8593F42964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6924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B32523-BF16-4B73-B883-A651F1355B8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35786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</p:grpSp>
      </p:grpSp>
      <p:sp>
        <p:nvSpPr>
          <p:cNvPr id="17427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7428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13844-9FD7-49B1-8B17-08D36F5848E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80857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3FA26-197D-48A3-971D-C547D7C5F2D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10929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70958E-73A2-4B99-B886-A9BDD52B874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00894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8585F2-51C3-4233-B451-F4E244EB324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32716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D97189-DDD9-4B27-B342-C73213D8FDC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41820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DB8D50-E49B-469C-A925-1BBF803F558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105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F71DC-E07D-414D-9450-22F4A38B1B6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07549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BFC58-05A4-441B-9513-EA050F6806C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62585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2C93B-4B44-4E25-A7AE-15FC4ACB617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050624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E6078-FC5C-4505-AC40-A8593F42964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8013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B32523-BF16-4B73-B883-A651F1355B8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78377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</p:grpSp>
      </p:grpSp>
      <p:sp>
        <p:nvSpPr>
          <p:cNvPr id="17427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7428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13844-9FD7-49B1-8B17-08D36F5848E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3207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3FA26-197D-48A3-971D-C547D7C5F2D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83950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70958E-73A2-4B99-B886-A9BDD52B874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1556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8585F2-51C3-4233-B451-F4E244EB324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39605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D97189-DDD9-4B27-B342-C73213D8FDC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92390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DB8D50-E49B-469C-A925-1BBF803F558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00029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F71DC-E07D-414D-9450-22F4A38B1B6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51505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BFC58-05A4-441B-9513-EA050F6806C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1142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2C93B-4B44-4E25-A7AE-15FC4ACB617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966240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E6078-FC5C-4505-AC40-A8593F42964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45922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B32523-BF16-4B73-B883-A651F1355B8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64723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</p:grpSp>
      </p:grpSp>
      <p:sp>
        <p:nvSpPr>
          <p:cNvPr id="17427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7428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13844-9FD7-49B1-8B17-08D36F5848E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19023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3FA26-197D-48A3-971D-C547D7C5F2D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47664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70958E-73A2-4B99-B886-A9BDD52B874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66964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8585F2-51C3-4233-B451-F4E244EB324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00861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D97189-DDD9-4B27-B342-C73213D8FDC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504551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DB8D50-E49B-469C-A925-1BBF803F558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415952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F71DC-E07D-414D-9450-22F4A38B1B6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06842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BFC58-05A4-441B-9513-EA050F6806C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67172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2C93B-4B44-4E25-A7AE-15FC4ACB617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606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E6078-FC5C-4505-AC40-A8593F42964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114464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B32523-BF16-4B73-B883-A651F1355B8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909628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</p:grpSp>
      </p:grpSp>
      <p:sp>
        <p:nvSpPr>
          <p:cNvPr id="17427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7428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13844-9FD7-49B1-8B17-08D36F5848E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4888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3FA26-197D-48A3-971D-C547D7C5F2D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5009083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70958E-73A2-4B99-B886-A9BDD52B874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420733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8585F2-51C3-4233-B451-F4E244EB324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944811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D97189-DDD9-4B27-B342-C73213D8FDC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87387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DB8D50-E49B-469C-A925-1BBF803F558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605526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F71DC-E07D-414D-9450-22F4A38B1B6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226673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BFC58-05A4-441B-9513-EA050F6806C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644527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2C93B-4B44-4E25-A7AE-15FC4ACB617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17838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E6078-FC5C-4505-AC40-A8593F42964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987568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B32523-BF16-4B73-B883-A651F1355B8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119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cs-CZ" altLang="ko-KR" smtClean="0"/>
              <a:t>Kliknutím lze upravit styl.</a:t>
            </a:r>
            <a:endParaRPr lang="ko-KR" altLang="ko-KR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 smtClean="0"/>
          </a:p>
        </p:txBody>
      </p:sp>
      <p:sp>
        <p:nvSpPr>
          <p:cNvPr id="1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000000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fld id="{5DEA9E86-41E9-4F58-ACC1-3221C214BED3}" type="datetimeFigureOut">
              <a:rPr lang="cs-CZ"/>
              <a:pPr>
                <a:defRPr/>
              </a:pPr>
              <a:t>19.2.2012</a:t>
            </a:fld>
            <a:endParaRPr lang="cs-CZ"/>
          </a:p>
        </p:txBody>
      </p:sp>
      <p:sp>
        <p:nvSpPr>
          <p:cNvPr id="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000000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000000"/>
                </a:solidFill>
                <a:latin typeface="Arial"/>
                <a:cs typeface="+mn-cs"/>
              </a:defRPr>
            </a:lvl1pPr>
          </a:lstStyle>
          <a:p>
            <a:pPr>
              <a:defRPr/>
            </a:pPr>
            <a:fld id="{D8285E46-905D-4270-A1D0-2AC2BF22EC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5411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4500" b="1">
          <a:solidFill>
            <a:schemeClr val="tx2"/>
          </a:solidFill>
          <a:effectLst>
            <a:outerShdw blurRad="55000" dist="22000" dir="5400000" algn="t" rotWithShape="0">
              <a:prstClr val="black">
                <a:alpha val="80000"/>
              </a:prstClr>
            </a:outerShdw>
          </a:effectLst>
          <a:latin typeface="Arial" charset="0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4500" b="1">
          <a:solidFill>
            <a:schemeClr val="tx2"/>
          </a:solidFill>
          <a:latin typeface="Arial" charset="0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4500" b="1">
          <a:solidFill>
            <a:schemeClr val="tx2"/>
          </a:solidFill>
          <a:latin typeface="Arial" charset="0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4500" b="1">
          <a:solidFill>
            <a:schemeClr val="tx2"/>
          </a:solidFill>
          <a:latin typeface="Arial" charset="0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4500" b="1">
          <a:solidFill>
            <a:schemeClr val="tx2"/>
          </a:solidFill>
          <a:latin typeface="Arial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2588" indent="-27305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 2" pitchFamily="18" charset="2"/>
        <a:buChar char=""/>
        <a:defRPr sz="2700">
          <a:solidFill>
            <a:schemeClr val="tx1"/>
          </a:solidFill>
          <a:latin typeface="Arial" charset="0"/>
          <a:ea typeface="+mn-ea"/>
          <a:cs typeface="+mn-cs"/>
        </a:defRPr>
      </a:lvl1pPr>
      <a:lvl2pPr marL="676275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Font typeface="Wingdings 3" pitchFamily="18" charset="2"/>
        <a:buChar char="­"/>
        <a:defRPr sz="2100">
          <a:solidFill>
            <a:schemeClr val="tx1"/>
          </a:solidFill>
          <a:latin typeface="Arial" charset="0"/>
          <a:ea typeface="+mn-ea"/>
          <a:cs typeface="+mn-cs"/>
        </a:defRPr>
      </a:lvl2pPr>
      <a:lvl3pPr marL="931863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Font typeface="Wingdings 2" pitchFamily="18" charset="2"/>
        <a:buChar char=""/>
        <a:defRPr sz="2000">
          <a:solidFill>
            <a:schemeClr val="tx1"/>
          </a:solidFill>
          <a:latin typeface="Arial" charset="0"/>
          <a:ea typeface="+mn-ea"/>
          <a:cs typeface="+mn-cs"/>
        </a:defRPr>
      </a:lvl3pPr>
      <a:lvl4pPr marL="1196975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Font typeface="Wingdings 2" pitchFamily="18" charset="2"/>
        <a:buChar char=""/>
        <a:defRPr>
          <a:solidFill>
            <a:schemeClr val="tx1"/>
          </a:solidFill>
          <a:latin typeface="Arial" charset="0"/>
          <a:ea typeface="+mn-ea"/>
          <a:cs typeface="+mn-cs"/>
        </a:defRPr>
      </a:lvl4pPr>
      <a:lvl5pPr marL="1462088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tx2"/>
        </a:buClr>
        <a:buFont typeface="Wingdings 2" pitchFamily="18" charset="2"/>
        <a:buChar char=""/>
        <a:defRPr>
          <a:solidFill>
            <a:schemeClr val="tx1"/>
          </a:solidFill>
          <a:latin typeface="Arial" charset="0"/>
          <a:ea typeface="+mn-ea"/>
          <a:cs typeface="+mn-cs"/>
        </a:defRPr>
      </a:lvl5pPr>
      <a:lvl6pPr marL="1719072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6pPr>
      <a:lvl7pPr marL="198424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7pPr>
      <a:lvl8pPr marL="224942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8pPr>
      <a:lvl9pPr marL="2505456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9pPr>
    </p:bodyStyle>
    <p:otherStyle>
      <a:lvl1pPr marL="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C891CD-AE73-4515-8C7A-98056085700E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032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3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4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5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6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  <p:sp>
          <p:nvSpPr>
            <p:cNvPr id="1037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8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9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  <p:sp>
          <p:nvSpPr>
            <p:cNvPr id="1040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6400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902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C891CD-AE73-4515-8C7A-98056085700E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032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3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4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5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6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  <p:sp>
          <p:nvSpPr>
            <p:cNvPr id="1037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8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9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  <p:sp>
          <p:nvSpPr>
            <p:cNvPr id="1040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6400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966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C891CD-AE73-4515-8C7A-98056085700E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032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3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4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5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6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  <p:sp>
          <p:nvSpPr>
            <p:cNvPr id="1037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8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9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  <p:sp>
          <p:nvSpPr>
            <p:cNvPr id="1040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6400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208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C891CD-AE73-4515-8C7A-98056085700E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032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3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4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5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6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  <p:sp>
          <p:nvSpPr>
            <p:cNvPr id="1037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8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9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  <p:sp>
          <p:nvSpPr>
            <p:cNvPr id="1040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6400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269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C891CD-AE73-4515-8C7A-98056085700E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032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3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4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5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6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  <p:sp>
          <p:nvSpPr>
            <p:cNvPr id="1037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8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9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  <p:sp>
          <p:nvSpPr>
            <p:cNvPr id="1040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6400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509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C891CD-AE73-4515-8C7A-98056085700E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032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3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4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5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6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  <p:sp>
          <p:nvSpPr>
            <p:cNvPr id="1037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8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9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  <p:sp>
          <p:nvSpPr>
            <p:cNvPr id="1040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6400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658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C891CD-AE73-4515-8C7A-98056085700E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032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3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4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5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6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  <p:sp>
          <p:nvSpPr>
            <p:cNvPr id="1037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8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9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  <p:sp>
          <p:nvSpPr>
            <p:cNvPr id="1040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6400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379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C891CD-AE73-4515-8C7A-98056085700E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032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3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4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5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6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  <p:sp>
          <p:nvSpPr>
            <p:cNvPr id="1037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8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9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  <p:sp>
          <p:nvSpPr>
            <p:cNvPr id="1040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6400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865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C891CD-AE73-4515-8C7A-98056085700E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032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3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4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5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6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  <p:sp>
          <p:nvSpPr>
            <p:cNvPr id="1037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663300"/>
                </a:solidFill>
              </a:endParaRPr>
            </a:p>
          </p:txBody>
        </p:sp>
        <p:sp>
          <p:nvSpPr>
            <p:cNvPr id="1038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039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  <p:sp>
          <p:nvSpPr>
            <p:cNvPr id="1040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CC6600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6400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383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oleObject" Target="../embeddings/Prezentace_aplikace_Microsoft_PowerPoint_97_20031.ppt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5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Zástupný symbol pro obsah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1713645"/>
              </p:ext>
            </p:extLst>
          </p:nvPr>
        </p:nvGraphicFramePr>
        <p:xfrm>
          <a:off x="3175" y="-20638"/>
          <a:ext cx="9088438" cy="681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Prezentace" r:id="rId4" imgW="4340484" imgH="3253797" progId="PowerPoint.Show.8">
                  <p:embed/>
                </p:oleObj>
              </mc:Choice>
              <mc:Fallback>
                <p:oleObj name="Prezentace" r:id="rId4" imgW="4340484" imgH="3253797" progId="PowerPoint.Show.8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" y="-20638"/>
                        <a:ext cx="9088438" cy="6815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70354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388" y="1268413"/>
            <a:ext cx="8964612" cy="2770187"/>
          </a:xfrm>
        </p:spPr>
        <p:txBody>
          <a:bodyPr/>
          <a:lstStyle/>
          <a:p>
            <a:pPr algn="ctr" eaLnBrk="1" hangingPunct="1"/>
            <a:r>
              <a:rPr lang="cs-CZ" sz="6000" b="1" dirty="0" smtClean="0">
                <a:solidFill>
                  <a:schemeClr val="bg1"/>
                </a:solidFill>
              </a:rPr>
              <a:t>ZMĚNY SKUPENSTVÍ</a:t>
            </a:r>
          </a:p>
        </p:txBody>
      </p:sp>
      <p:pic>
        <p:nvPicPr>
          <p:cNvPr id="3075" name="Picture 4" descr="C:\Users\ZSTREBON\AppData\Local\Microsoft\Windows\Temporary Internet Files\Content.IE5\VNE1GDJN\MC90021583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284538"/>
            <a:ext cx="4202112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2917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2592387"/>
          </a:xfrm>
        </p:spPr>
        <p:txBody>
          <a:bodyPr/>
          <a:lstStyle/>
          <a:p>
            <a:pPr algn="ctr" eaLnBrk="1" hangingPunct="1"/>
            <a:r>
              <a:rPr lang="cs-CZ" sz="6600" b="1" dirty="0" smtClean="0"/>
              <a:t>Umíš odpovědět</a:t>
            </a:r>
            <a:br>
              <a:rPr lang="cs-CZ" sz="6600" b="1" dirty="0" smtClean="0"/>
            </a:br>
            <a:endParaRPr lang="cs-CZ" sz="6600" b="1" dirty="0" smtClean="0"/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775"/>
            <a:ext cx="8229600" cy="4895850"/>
          </a:xfrm>
        </p:spPr>
        <p:txBody>
          <a:bodyPr/>
          <a:lstStyle/>
          <a:p>
            <a:pPr marL="0" indent="0" algn="ctr" eaLnBrk="1" hangingPunct="1">
              <a:buFont typeface="Wingdings" pitchFamily="2" charset="2"/>
              <a:buNone/>
            </a:pPr>
            <a:r>
              <a:rPr lang="cs-CZ" sz="10000" b="1" dirty="0" smtClean="0"/>
              <a:t>?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cs-CZ" sz="3600" b="1" dirty="0" smtClean="0"/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b="1" dirty="0" smtClean="0"/>
              <a:t>Jaké znáš skupenství látek ?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b="1" dirty="0" smtClean="0"/>
              <a:t>Co je třeba ke změně skupenství ?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3600" b="1" dirty="0" smtClean="0"/>
              <a:t>Jak se nazývají změny skupenství ?</a:t>
            </a:r>
          </a:p>
        </p:txBody>
      </p:sp>
      <p:pic>
        <p:nvPicPr>
          <p:cNvPr id="4100" name="Picture 2" descr="C:\Users\ZSTREBON\AppData\Local\Microsoft\Windows\Temporary Internet Files\Content.IE5\XJ5LUPFK\MP90040049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773238"/>
            <a:ext cx="2484437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3" descr="C:\Users\ZSTREBON\AppData\Local\Microsoft\Windows\Temporary Internet Files\Content.IE5\8NBSO597\MP90040154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773238"/>
            <a:ext cx="2486025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3220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sz="5400" b="1" dirty="0" smtClean="0"/>
              <a:t>Skupenství a vnitřní energie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981200"/>
            <a:ext cx="8785225" cy="4760913"/>
          </a:xfrm>
        </p:spPr>
        <p:txBody>
          <a:bodyPr/>
          <a:lstStyle/>
          <a:p>
            <a:pPr eaLnBrk="1" hangingPunct="1"/>
            <a:r>
              <a:rPr lang="cs-CZ" sz="3600" b="1" dirty="0" smtClean="0"/>
              <a:t>změna skupenství souvisí se změnou vnitřní energie tělesa, teplem se mění vazby mezi částicemi a tím vlastnosti </a:t>
            </a:r>
          </a:p>
          <a:p>
            <a:pPr eaLnBrk="1" hangingPunct="1"/>
            <a:r>
              <a:rPr lang="cs-CZ" sz="3600" b="1" dirty="0" smtClean="0">
                <a:solidFill>
                  <a:schemeClr val="bg2"/>
                </a:solidFill>
              </a:rPr>
              <a:t>3 základní skupenství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cs-CZ" sz="3200" b="1" dirty="0" smtClean="0"/>
              <a:t>pevná látka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cs-CZ" sz="3200" b="1" dirty="0" smtClean="0"/>
              <a:t>kapalina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cs-CZ" sz="3200" b="1" dirty="0" smtClean="0"/>
              <a:t>plynná látka</a:t>
            </a:r>
          </a:p>
        </p:txBody>
      </p:sp>
      <p:pic>
        <p:nvPicPr>
          <p:cNvPr id="5124" name="Picture 4" descr="C:\Users\ZSTREBON\AppData\Local\Microsoft\Windows\Temporary Internet Files\Content.IE5\9LIJR6PS\MC9003981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932238"/>
            <a:ext cx="2701925" cy="257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8388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sz="5400" b="1" dirty="0" smtClean="0"/>
              <a:t>Pevné látky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616450"/>
          </a:xfrm>
        </p:spPr>
        <p:txBody>
          <a:bodyPr/>
          <a:lstStyle/>
          <a:p>
            <a:pPr eaLnBrk="1" hangingPunct="1">
              <a:buClr>
                <a:schemeClr val="accent6"/>
              </a:buClr>
              <a:buFont typeface="Wingdings" pitchFamily="2" charset="2"/>
              <a:buChar char="q"/>
              <a:defRPr/>
            </a:pPr>
            <a:r>
              <a:rPr lang="cs-CZ" sz="3600" b="1" dirty="0" smtClean="0"/>
              <a:t> neuspořádaný pohyb částic kolem</a:t>
            </a:r>
          </a:p>
          <a:p>
            <a:pPr marL="0" indent="0" eaLnBrk="1" hangingPunct="1">
              <a:buClr>
                <a:schemeClr val="accent6"/>
              </a:buClr>
              <a:buFont typeface="Wingdings" pitchFamily="2" charset="2"/>
              <a:buNone/>
              <a:defRPr/>
            </a:pPr>
            <a:r>
              <a:rPr lang="cs-CZ" sz="3600" b="1" dirty="0" smtClean="0"/>
              <a:t>    stálého místa</a:t>
            </a:r>
          </a:p>
          <a:p>
            <a:pPr eaLnBrk="1" hangingPunct="1">
              <a:buClr>
                <a:schemeClr val="accent6"/>
              </a:buClr>
              <a:buFont typeface="Wingdings" pitchFamily="2" charset="2"/>
              <a:buChar char="q"/>
              <a:defRPr/>
            </a:pPr>
            <a:r>
              <a:rPr lang="cs-CZ" sz="3600" b="1" dirty="0" smtClean="0"/>
              <a:t> velké přitažlivé a odpudivé síly </a:t>
            </a:r>
          </a:p>
          <a:p>
            <a:pPr eaLnBrk="1" hangingPunct="1">
              <a:buClr>
                <a:schemeClr val="accent6"/>
              </a:buClr>
              <a:buFont typeface="Wingdings" pitchFamily="2" charset="2"/>
              <a:buChar char="q"/>
              <a:defRPr/>
            </a:pPr>
            <a:r>
              <a:rPr lang="cs-CZ" sz="3600" b="1" dirty="0" smtClean="0"/>
              <a:t> stálý tvar i objem</a:t>
            </a:r>
          </a:p>
          <a:p>
            <a:pPr eaLnBrk="1" hangingPunct="1">
              <a:buClr>
                <a:schemeClr val="accent6"/>
              </a:buClr>
              <a:buFont typeface="Wingdings" pitchFamily="2" charset="2"/>
              <a:buChar char="q"/>
              <a:defRPr/>
            </a:pPr>
            <a:r>
              <a:rPr lang="cs-CZ" sz="3600" b="1" dirty="0" smtClean="0"/>
              <a:t> </a:t>
            </a:r>
            <a:r>
              <a:rPr lang="cs-CZ" sz="3600" b="1" i="1" dirty="0" smtClean="0"/>
              <a:t>krystalické</a:t>
            </a:r>
          </a:p>
          <a:p>
            <a:pPr eaLnBrk="1" hangingPunct="1">
              <a:buClr>
                <a:schemeClr val="accent6"/>
              </a:buClr>
              <a:buFont typeface="Wingdings" pitchFamily="2" charset="2"/>
              <a:buChar char="q"/>
              <a:defRPr/>
            </a:pPr>
            <a:r>
              <a:rPr lang="cs-CZ" sz="3600" b="1" i="1" dirty="0" smtClean="0"/>
              <a:t> amorfní </a:t>
            </a:r>
          </a:p>
        </p:txBody>
      </p:sp>
      <p:pic>
        <p:nvPicPr>
          <p:cNvPr id="6148" name="Picture 4" descr="C:\Users\ZSTREBON\AppData\Local\Microsoft\Windows\Temporary Internet Files\Content.IE5\QXOMYNFP\MP90042523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221163"/>
            <a:ext cx="2424113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2003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92150"/>
            <a:ext cx="8229600" cy="1800225"/>
          </a:xfrm>
        </p:spPr>
        <p:txBody>
          <a:bodyPr/>
          <a:lstStyle/>
          <a:p>
            <a:pPr algn="ctr" eaLnBrk="1" hangingPunct="1"/>
            <a:r>
              <a:rPr lang="cs-CZ" sz="5400" b="1" dirty="0" smtClean="0"/>
              <a:t>Kapalné látky</a:t>
            </a:r>
            <a:r>
              <a:rPr lang="cs-CZ" sz="5400" dirty="0" smtClean="0"/>
              <a:t/>
            </a:r>
            <a:br>
              <a:rPr lang="cs-CZ" sz="5400" dirty="0" smtClean="0"/>
            </a:br>
            <a:endParaRPr lang="cs-CZ" sz="5400" dirty="0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4525962"/>
          </a:xfrm>
        </p:spPr>
        <p:txBody>
          <a:bodyPr/>
          <a:lstStyle/>
          <a:p>
            <a:pPr marL="0" indent="0" eaLnBrk="1" hangingPunct="1">
              <a:buClr>
                <a:schemeClr val="accent6"/>
              </a:buClr>
              <a:buFont typeface="Wingdings" pitchFamily="2" charset="2"/>
              <a:buNone/>
              <a:defRPr/>
            </a:pPr>
            <a:endParaRPr lang="cs-CZ" sz="3600" b="1" dirty="0" smtClean="0"/>
          </a:p>
          <a:p>
            <a:pPr marL="0" indent="0" eaLnBrk="1" hangingPunct="1">
              <a:buClr>
                <a:schemeClr val="accent6"/>
              </a:buClr>
              <a:buFont typeface="Wingdings" pitchFamily="2" charset="2"/>
              <a:buNone/>
              <a:defRPr/>
            </a:pPr>
            <a:endParaRPr lang="cs-CZ" sz="3600" b="1" dirty="0" smtClean="0"/>
          </a:p>
          <a:p>
            <a:pPr eaLnBrk="1" hangingPunct="1">
              <a:buClr>
                <a:schemeClr val="accent6"/>
              </a:buClr>
              <a:buFont typeface="Wingdings" pitchFamily="2" charset="2"/>
              <a:buChar char="q"/>
              <a:defRPr/>
            </a:pPr>
            <a:r>
              <a:rPr lang="cs-CZ" sz="3600" b="1" dirty="0" smtClean="0"/>
              <a:t> částice </a:t>
            </a:r>
            <a:r>
              <a:rPr lang="cs-CZ" sz="3600" b="1" dirty="0" smtClean="0"/>
              <a:t>blízko u sebe</a:t>
            </a:r>
          </a:p>
          <a:p>
            <a:pPr eaLnBrk="1" hangingPunct="1">
              <a:buClr>
                <a:schemeClr val="accent6"/>
              </a:buClr>
              <a:buFont typeface="Wingdings" pitchFamily="2" charset="2"/>
              <a:buChar char="q"/>
              <a:defRPr/>
            </a:pPr>
            <a:r>
              <a:rPr lang="cs-CZ" sz="3600" b="1" dirty="0" smtClean="0"/>
              <a:t> mění tvar podle nádoby</a:t>
            </a:r>
          </a:p>
          <a:p>
            <a:pPr eaLnBrk="1" hangingPunct="1">
              <a:buClr>
                <a:schemeClr val="accent6"/>
              </a:buClr>
              <a:buFont typeface="Wingdings" pitchFamily="2" charset="2"/>
              <a:buChar char="q"/>
              <a:defRPr/>
            </a:pPr>
            <a:r>
              <a:rPr lang="cs-CZ" sz="3600" b="1" dirty="0" smtClean="0"/>
              <a:t> jsou téměř nestlačitelné</a:t>
            </a:r>
          </a:p>
          <a:p>
            <a:pPr eaLnBrk="1" hangingPunct="1">
              <a:buClr>
                <a:schemeClr val="accent6"/>
              </a:buClr>
              <a:buFont typeface="Wingdings" pitchFamily="2" charset="2"/>
              <a:buChar char="q"/>
              <a:defRPr/>
            </a:pPr>
            <a:r>
              <a:rPr lang="cs-CZ" sz="3600" b="1" dirty="0" smtClean="0"/>
              <a:t> částice pomalejší než u plynů</a:t>
            </a:r>
          </a:p>
        </p:txBody>
      </p:sp>
      <p:pic>
        <p:nvPicPr>
          <p:cNvPr id="7172" name="Picture 4" descr="C:\Users\ZSTREBON\AppData\Local\Microsoft\Windows\Temporary Internet Files\Content.IE5\DBOT6G0E\MC90005511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1700213"/>
            <a:ext cx="2014537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4492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sz="5400" b="1" dirty="0" smtClean="0"/>
              <a:t>Plynné látky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341438"/>
            <a:ext cx="8496300" cy="5516562"/>
          </a:xfrm>
        </p:spPr>
        <p:txBody>
          <a:bodyPr/>
          <a:lstStyle/>
          <a:p>
            <a:pPr marL="457200" lvl="1" indent="0" eaLnBrk="1" hangingPunct="1">
              <a:buSzTx/>
              <a:buFont typeface="Wingdings" pitchFamily="2" charset="2"/>
              <a:buNone/>
              <a:defRPr/>
            </a:pPr>
            <a:r>
              <a:rPr lang="cs-CZ" sz="3200" b="1" dirty="0" smtClean="0"/>
              <a:t> </a:t>
            </a:r>
          </a:p>
          <a:p>
            <a:pPr lvl="1" eaLnBrk="1" hangingPunct="1">
              <a:buSzTx/>
              <a:buFont typeface="Wingdings" pitchFamily="2" charset="2"/>
              <a:buChar char="q"/>
              <a:defRPr/>
            </a:pPr>
            <a:r>
              <a:rPr lang="cs-CZ" sz="3600" b="1" dirty="0" smtClean="0"/>
              <a:t> velká rychlost neuspořádaného  </a:t>
            </a:r>
          </a:p>
          <a:p>
            <a:pPr marL="457200" lvl="1" indent="0" eaLnBrk="1" hangingPunct="1">
              <a:buSzTx/>
              <a:buFont typeface="Wingdings" pitchFamily="2" charset="2"/>
              <a:buNone/>
              <a:defRPr/>
            </a:pPr>
            <a:r>
              <a:rPr lang="cs-CZ" sz="3600" b="1" dirty="0" smtClean="0"/>
              <a:t>    pohybu částic</a:t>
            </a:r>
          </a:p>
          <a:p>
            <a:pPr lvl="1" eaLnBrk="1" hangingPunct="1">
              <a:buSzTx/>
              <a:buFont typeface="Wingdings" pitchFamily="2" charset="2"/>
              <a:buChar char="q"/>
              <a:defRPr/>
            </a:pPr>
            <a:r>
              <a:rPr lang="cs-CZ" sz="3600" b="1" dirty="0" smtClean="0"/>
              <a:t> velmi malé přitažlivé a odpudivé </a:t>
            </a:r>
          </a:p>
          <a:p>
            <a:pPr marL="457200" lvl="1" indent="0" eaLnBrk="1" hangingPunct="1">
              <a:buSzTx/>
              <a:buFont typeface="Wingdings" pitchFamily="2" charset="2"/>
              <a:buNone/>
              <a:defRPr/>
            </a:pPr>
            <a:r>
              <a:rPr lang="cs-CZ" sz="3600" b="1" dirty="0" smtClean="0"/>
              <a:t>    síly mezi částicemi</a:t>
            </a:r>
          </a:p>
          <a:p>
            <a:pPr lvl="1" eaLnBrk="1" hangingPunct="1">
              <a:buSzTx/>
              <a:buFont typeface="Wingdings" pitchFamily="2" charset="2"/>
              <a:buChar char="q"/>
              <a:defRPr/>
            </a:pPr>
            <a:r>
              <a:rPr lang="cs-CZ" sz="3600" b="1" dirty="0" smtClean="0"/>
              <a:t> mění tvar a objem podle nádoby</a:t>
            </a:r>
          </a:p>
        </p:txBody>
      </p:sp>
      <p:pic>
        <p:nvPicPr>
          <p:cNvPr id="8196" name="Picture 4" descr="C:\Users\ZSTREBON\AppData\Local\Microsoft\Windows\Temporary Internet Files\Content.IE5\8NBSO597\MC90038256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5300663"/>
            <a:ext cx="1471613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2621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476250"/>
            <a:ext cx="8280400" cy="1800225"/>
          </a:xfrm>
        </p:spPr>
        <p:txBody>
          <a:bodyPr/>
          <a:lstStyle/>
          <a:p>
            <a:pPr eaLnBrk="1" hangingPunct="1"/>
            <a:r>
              <a:rPr lang="cs-CZ" sz="4000" b="1" dirty="0" smtClean="0">
                <a:solidFill>
                  <a:schemeClr val="bg2"/>
                </a:solidFill>
              </a:rPr>
              <a:t>Změna tělesa z pevné látky na kapalinu nebo z kapaliny na plyn: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20938"/>
            <a:ext cx="8578850" cy="3446462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3600" b="1" dirty="0" smtClean="0"/>
              <a:t>vnitřní energie tělesa se zvyšuje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3600" b="1" dirty="0" smtClean="0"/>
              <a:t>nutné dodávat teplo (zahřívat)</a:t>
            </a:r>
          </a:p>
        </p:txBody>
      </p:sp>
      <p:pic>
        <p:nvPicPr>
          <p:cNvPr id="9220" name="Picture 4" descr="C:\Users\ZSTREBON\AppData\Local\Microsoft\Windows\Temporary Internet Files\Content.IE5\DBOT6G0E\MC90043864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005263"/>
            <a:ext cx="2214562" cy="273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4210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457200"/>
            <a:ext cx="8713788" cy="1531938"/>
          </a:xfrm>
        </p:spPr>
        <p:txBody>
          <a:bodyPr/>
          <a:lstStyle/>
          <a:p>
            <a:pPr eaLnBrk="1" hangingPunct="1"/>
            <a:r>
              <a:rPr lang="cs-CZ" sz="4000" b="1" dirty="0" smtClean="0">
                <a:solidFill>
                  <a:schemeClr val="bg2"/>
                </a:solidFill>
              </a:rPr>
              <a:t>Změna tělesa z plynu na kapalinu nebo z kapaliny na pevnou látku: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2420938"/>
            <a:ext cx="8785225" cy="3446462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4000" b="1" dirty="0" smtClean="0"/>
              <a:t> </a:t>
            </a:r>
            <a:r>
              <a:rPr lang="cs-CZ" sz="3600" b="1" dirty="0" smtClean="0"/>
              <a:t>vnitřní energie tělesa se sníží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3600" b="1" dirty="0" smtClean="0"/>
              <a:t> nutné odebírat teplo (ochlazovat)</a:t>
            </a:r>
          </a:p>
          <a:p>
            <a:pPr eaLnBrk="1" hangingPunct="1">
              <a:buFont typeface="Wingdings" pitchFamily="2" charset="2"/>
              <a:buChar char="Ø"/>
            </a:pPr>
            <a:endParaRPr lang="cs-CZ" dirty="0" smtClean="0"/>
          </a:p>
        </p:txBody>
      </p:sp>
      <p:pic>
        <p:nvPicPr>
          <p:cNvPr id="10244" name="Picture 4" descr="C:\Users\ZSTREBON\AppData\Local\Microsoft\Windows\Temporary Internet Files\Content.IE5\PJJ4B25O\MP90042530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4244975"/>
            <a:ext cx="3348038" cy="223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385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b="1" smtClean="0"/>
              <a:t>Schéma změn skupenství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>
          <a:xfrm>
            <a:off x="107950" y="1773238"/>
            <a:ext cx="8928100" cy="4968875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endParaRPr lang="cs-CZ" dirty="0" smtClean="0"/>
          </a:p>
        </p:txBody>
      </p:sp>
      <p:sp>
        <p:nvSpPr>
          <p:cNvPr id="4" name="Zaoblený obdélník 3"/>
          <p:cNvSpPr/>
          <p:nvPr/>
        </p:nvSpPr>
        <p:spPr>
          <a:xfrm>
            <a:off x="611188" y="3500438"/>
            <a:ext cx="1512887" cy="865187"/>
          </a:xfrm>
          <a:prstGeom prst="roundRect">
            <a:avLst/>
          </a:prstGeom>
          <a:solidFill>
            <a:srgbClr val="F4974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CC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706813" y="3500438"/>
            <a:ext cx="1584325" cy="865187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CC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804025" y="3500438"/>
            <a:ext cx="1439863" cy="8651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CC"/>
              </a:solidFill>
            </a:endParaRPr>
          </a:p>
        </p:txBody>
      </p:sp>
      <p:sp>
        <p:nvSpPr>
          <p:cNvPr id="8" name="Šipka doprava 7"/>
          <p:cNvSpPr/>
          <p:nvPr/>
        </p:nvSpPr>
        <p:spPr>
          <a:xfrm>
            <a:off x="2124075" y="3716338"/>
            <a:ext cx="1584325" cy="21748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CC"/>
              </a:solidFill>
            </a:endParaRPr>
          </a:p>
        </p:txBody>
      </p:sp>
      <p:sp>
        <p:nvSpPr>
          <p:cNvPr id="9" name="Šipka doprava 8"/>
          <p:cNvSpPr/>
          <p:nvPr/>
        </p:nvSpPr>
        <p:spPr>
          <a:xfrm>
            <a:off x="5291138" y="3716338"/>
            <a:ext cx="1512887" cy="21748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CC"/>
              </a:solidFill>
            </a:endParaRPr>
          </a:p>
        </p:txBody>
      </p:sp>
      <p:sp>
        <p:nvSpPr>
          <p:cNvPr id="10" name="Šipka doleva 9"/>
          <p:cNvSpPr/>
          <p:nvPr/>
        </p:nvSpPr>
        <p:spPr>
          <a:xfrm>
            <a:off x="2124075" y="3933825"/>
            <a:ext cx="1582738" cy="215900"/>
          </a:xfrm>
          <a:prstGeom prst="lef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CC"/>
              </a:solidFill>
            </a:endParaRPr>
          </a:p>
        </p:txBody>
      </p:sp>
      <p:sp>
        <p:nvSpPr>
          <p:cNvPr id="11" name="Šipka doleva 10"/>
          <p:cNvSpPr/>
          <p:nvPr/>
        </p:nvSpPr>
        <p:spPr>
          <a:xfrm>
            <a:off x="5291138" y="3933825"/>
            <a:ext cx="1512887" cy="215900"/>
          </a:xfrm>
          <a:prstGeom prst="lef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FFFFCC"/>
              </a:solidFill>
            </a:endParaRPr>
          </a:p>
        </p:txBody>
      </p:sp>
      <p:sp>
        <p:nvSpPr>
          <p:cNvPr id="12" name="Zahnutá šipka doprava 11"/>
          <p:cNvSpPr/>
          <p:nvPr/>
        </p:nvSpPr>
        <p:spPr>
          <a:xfrm rot="16200000">
            <a:off x="3950494" y="1194594"/>
            <a:ext cx="1116013" cy="7470775"/>
          </a:xfrm>
          <a:prstGeom prst="curved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5" name="Zahnutá šipka nahoru 14"/>
          <p:cNvSpPr/>
          <p:nvPr/>
        </p:nvSpPr>
        <p:spPr>
          <a:xfrm rot="10800000">
            <a:off x="611188" y="2349500"/>
            <a:ext cx="7470775" cy="1150938"/>
          </a:xfrm>
          <a:prstGeom prst="curved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1277" name="TextovéPole 15"/>
          <p:cNvSpPr txBox="1">
            <a:spLocks noChangeArrowheads="1"/>
          </p:cNvSpPr>
          <p:nvPr/>
        </p:nvSpPr>
        <p:spPr bwMode="auto">
          <a:xfrm>
            <a:off x="899592" y="3503245"/>
            <a:ext cx="17287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 b="1" dirty="0" smtClean="0">
                <a:solidFill>
                  <a:srgbClr val="000000"/>
                </a:solidFill>
              </a:rPr>
              <a:t>pevná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 b="1" dirty="0" smtClean="0">
                <a:solidFill>
                  <a:srgbClr val="000000"/>
                </a:solidFill>
              </a:rPr>
              <a:t> látka</a:t>
            </a:r>
            <a:r>
              <a:rPr lang="cs-CZ" b="1" dirty="0" smtClean="0">
                <a:solidFill>
                  <a:srgbClr val="000000"/>
                </a:solidFill>
              </a:rPr>
              <a:t> </a:t>
            </a:r>
            <a:endParaRPr lang="cs-CZ" b="1" dirty="0">
              <a:solidFill>
                <a:srgbClr val="000000"/>
              </a:solidFill>
            </a:endParaRPr>
          </a:p>
        </p:txBody>
      </p:sp>
      <p:sp>
        <p:nvSpPr>
          <p:cNvPr id="11278" name="TextovéPole 16"/>
          <p:cNvSpPr txBox="1">
            <a:spLocks noChangeArrowheads="1"/>
          </p:cNvSpPr>
          <p:nvPr/>
        </p:nvSpPr>
        <p:spPr bwMode="auto">
          <a:xfrm>
            <a:off x="3803650" y="3676650"/>
            <a:ext cx="15843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 b="1">
                <a:solidFill>
                  <a:srgbClr val="000000"/>
                </a:solidFill>
              </a:rPr>
              <a:t>kapalina</a:t>
            </a:r>
          </a:p>
        </p:txBody>
      </p:sp>
      <p:sp>
        <p:nvSpPr>
          <p:cNvPr id="11279" name="TextovéPole 17"/>
          <p:cNvSpPr txBox="1">
            <a:spLocks noChangeArrowheads="1"/>
          </p:cNvSpPr>
          <p:nvPr/>
        </p:nvSpPr>
        <p:spPr bwMode="auto">
          <a:xfrm>
            <a:off x="7113588" y="3687763"/>
            <a:ext cx="11334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 b="1">
                <a:solidFill>
                  <a:srgbClr val="000000"/>
                </a:solidFill>
              </a:rPr>
              <a:t>plyn</a:t>
            </a:r>
          </a:p>
        </p:txBody>
      </p:sp>
      <p:sp>
        <p:nvSpPr>
          <p:cNvPr id="11280" name="TextovéPole 20"/>
          <p:cNvSpPr txBox="1">
            <a:spLocks noChangeArrowheads="1"/>
          </p:cNvSpPr>
          <p:nvPr/>
        </p:nvSpPr>
        <p:spPr bwMode="auto">
          <a:xfrm>
            <a:off x="3735388" y="2349500"/>
            <a:ext cx="22320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 b="1">
                <a:solidFill>
                  <a:srgbClr val="FF0000"/>
                </a:solidFill>
              </a:rPr>
              <a:t>desublimace</a:t>
            </a:r>
          </a:p>
        </p:txBody>
      </p:sp>
      <p:sp>
        <p:nvSpPr>
          <p:cNvPr id="11281" name="TextovéPole 23"/>
          <p:cNvSpPr txBox="1">
            <a:spLocks noChangeArrowheads="1"/>
          </p:cNvSpPr>
          <p:nvPr/>
        </p:nvSpPr>
        <p:spPr bwMode="auto">
          <a:xfrm>
            <a:off x="3803650" y="4929188"/>
            <a:ext cx="17049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 b="1">
                <a:solidFill>
                  <a:srgbClr val="002060"/>
                </a:solidFill>
              </a:rPr>
              <a:t>sublimace</a:t>
            </a:r>
          </a:p>
        </p:txBody>
      </p:sp>
      <p:sp>
        <p:nvSpPr>
          <p:cNvPr id="11282" name="TextovéPole 26"/>
          <p:cNvSpPr txBox="1">
            <a:spLocks noChangeArrowheads="1"/>
          </p:cNvSpPr>
          <p:nvPr/>
        </p:nvSpPr>
        <p:spPr bwMode="auto">
          <a:xfrm>
            <a:off x="2501900" y="3155950"/>
            <a:ext cx="10080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 b="1">
                <a:solidFill>
                  <a:srgbClr val="FF0000"/>
                </a:solidFill>
              </a:rPr>
              <a:t>tání</a:t>
            </a:r>
          </a:p>
        </p:txBody>
      </p:sp>
      <p:sp>
        <p:nvSpPr>
          <p:cNvPr id="11283" name="TextovéPole 27"/>
          <p:cNvSpPr txBox="1">
            <a:spLocks noChangeArrowheads="1"/>
          </p:cNvSpPr>
          <p:nvPr/>
        </p:nvSpPr>
        <p:spPr bwMode="auto">
          <a:xfrm>
            <a:off x="5241925" y="3117850"/>
            <a:ext cx="18716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 b="1">
                <a:solidFill>
                  <a:srgbClr val="FF0000"/>
                </a:solidFill>
              </a:rPr>
              <a:t>vypařování</a:t>
            </a:r>
          </a:p>
        </p:txBody>
      </p:sp>
      <p:sp>
        <p:nvSpPr>
          <p:cNvPr id="11284" name="TextovéPole 28"/>
          <p:cNvSpPr txBox="1">
            <a:spLocks noChangeArrowheads="1"/>
          </p:cNvSpPr>
          <p:nvPr/>
        </p:nvSpPr>
        <p:spPr bwMode="auto">
          <a:xfrm>
            <a:off x="2322513" y="4221163"/>
            <a:ext cx="13858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 b="1">
                <a:solidFill>
                  <a:srgbClr val="002060"/>
                </a:solidFill>
              </a:rPr>
              <a:t>tuhnutí</a:t>
            </a:r>
          </a:p>
        </p:txBody>
      </p:sp>
      <p:sp>
        <p:nvSpPr>
          <p:cNvPr id="11285" name="TextovéPole 29"/>
          <p:cNvSpPr txBox="1">
            <a:spLocks noChangeArrowheads="1"/>
          </p:cNvSpPr>
          <p:nvPr/>
        </p:nvSpPr>
        <p:spPr bwMode="auto">
          <a:xfrm>
            <a:off x="5307013" y="4221163"/>
            <a:ext cx="17065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cs-CZ" sz="2400" b="1">
                <a:solidFill>
                  <a:srgbClr val="002060"/>
                </a:solidFill>
              </a:rPr>
              <a:t>kapalnění</a:t>
            </a:r>
          </a:p>
        </p:txBody>
      </p:sp>
    </p:spTree>
    <p:extLst>
      <p:ext uri="{BB962C8B-B14F-4D97-AF65-F5344CB8AC3E}">
        <p14:creationId xmlns:p14="http://schemas.microsoft.com/office/powerpoint/2010/main" val="1277561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sz="quarter" idx="4294967295"/>
          </p:nvPr>
        </p:nvSpPr>
        <p:spPr>
          <a:xfrm>
            <a:off x="179388" y="764704"/>
            <a:ext cx="8856662" cy="5904384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i="0" dirty="0" smtClean="0">
                <a:latin typeface="+mj-lt"/>
              </a:rPr>
              <a:t>Použitá literatura a zdroje obrázků 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i="0" dirty="0">
              <a:latin typeface="+mj-l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i="0" dirty="0" smtClean="0">
                <a:latin typeface="+mj-lt"/>
              </a:rPr>
              <a:t>1/ TESAŘ</a:t>
            </a:r>
            <a:r>
              <a:rPr lang="cs-CZ" sz="2000" i="0" dirty="0">
                <a:latin typeface="+mj-lt"/>
              </a:rPr>
              <a:t>, Jiří a František JÁCHYM. Fyzika 5 pro základní školu: Energie. 1. vydání. Praha: SPN, 2010. ISBN 978-80-7235-491-7. </a:t>
            </a:r>
            <a:endParaRPr lang="cs-CZ" sz="2000" i="0" dirty="0" smtClean="0">
              <a:latin typeface="+mj-l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i="0" dirty="0">
              <a:latin typeface="+mj-lt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i="0" dirty="0" smtClean="0">
                <a:latin typeface="+mj-lt"/>
              </a:rPr>
              <a:t>2/ www.office.microsoft.com</a:t>
            </a:r>
            <a:endParaRPr lang="cs-CZ" sz="2000" i="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1425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lk">
  <a:themeElements>
    <a:clrScheme name="Silk">
      <a:dk1>
        <a:srgbClr val="000000"/>
      </a:dk1>
      <a:lt1>
        <a:srgbClr val="FFFFFF"/>
      </a:lt1>
      <a:dk2>
        <a:srgbClr val="043988"/>
      </a:dk2>
      <a:lt2>
        <a:srgbClr val="92C2EB"/>
      </a:lt2>
      <a:accent1>
        <a:srgbClr val="836AAE"/>
      </a:accent1>
      <a:accent2>
        <a:srgbClr val="5DA577"/>
      </a:accent2>
      <a:accent3>
        <a:srgbClr val="678EB9"/>
      </a:accent3>
      <a:accent4>
        <a:srgbClr val="F7A611"/>
      </a:accent4>
      <a:accent5>
        <a:srgbClr val="A1AB38"/>
      </a:accent5>
      <a:accent6>
        <a:srgbClr val="C17790"/>
      </a:accent6>
      <a:hlink>
        <a:srgbClr val="DA5723"/>
      </a:hlink>
      <a:folHlink>
        <a:srgbClr val="226CA5"/>
      </a:folHlink>
    </a:clrScheme>
    <a:fontScheme name="Silk">
      <a:majorFont>
        <a:latin typeface="Arial"/>
        <a:ea typeface=""/>
        <a:cs typeface=""/>
        <a:font script="Jpan" typeface="ＭＳ Ｐゴシック"/>
        <a:font script="Hang" typeface="돋음"/>
        <a:font script="Hans" typeface="方正姚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돋음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il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20000"/>
                <a:satMod val="25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28000"/>
                <a:satMod val="250000"/>
              </a:schemeClr>
            </a:gs>
          </a:gsLst>
          <a:lin ang="7000000" scaled="1"/>
        </a:gradFill>
        <a:gradFill rotWithShape="1">
          <a:gsLst>
            <a:gs pos="0">
              <a:schemeClr val="phClr">
                <a:shade val="80000"/>
                <a:satMod val="200000"/>
              </a:schemeClr>
            </a:gs>
            <a:gs pos="30000">
              <a:schemeClr val="phClr">
                <a:shade val="20000"/>
                <a:satMod val="250000"/>
              </a:schemeClr>
            </a:gs>
            <a:gs pos="50000">
              <a:schemeClr val="phClr">
                <a:shade val="23000"/>
                <a:satMod val="250000"/>
              </a:schemeClr>
            </a:gs>
            <a:gs pos="60000">
              <a:schemeClr val="phClr">
                <a:shade val="29000"/>
                <a:satMod val="23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lin ang="7000000" scaled="1"/>
        </a:gradFill>
      </a:fillStyleLst>
      <a:lnStyleLst>
        <a:ln w="12700" cap="sq" cmpd="sng" algn="ctr">
          <a:solidFill>
            <a:schemeClr val="phClr"/>
          </a:solidFill>
          <a:prstDash val="solid"/>
        </a:ln>
        <a:ln w="25400" cap="sq" cmpd="sng" algn="ctr">
          <a:solidFill>
            <a:schemeClr val="phClr"/>
          </a:solidFill>
          <a:prstDash val="solid"/>
        </a:ln>
        <a:ln w="31750" cap="sq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27000" h="127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524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50000"/>
              </a:schemeClr>
            </a:gs>
            <a:gs pos="50000">
              <a:schemeClr val="phClr">
                <a:tint val="85000"/>
                <a:satMod val="140000"/>
              </a:schemeClr>
            </a:gs>
            <a:gs pos="100000">
              <a:schemeClr val="phClr">
                <a:shade val="50000"/>
                <a:satMod val="15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chemeClr val="phClr">
                <a:shade val="55000"/>
                <a:satMod val="150000"/>
              </a:schemeClr>
              <a:schemeClr val="phClr">
                <a:tint val="100"/>
                <a:satMod val="15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ixel">
  <a:themeElements>
    <a:clrScheme name="Pixel 13">
      <a:dk1>
        <a:srgbClr val="000000"/>
      </a:dk1>
      <a:lt1>
        <a:srgbClr val="FFFFCC"/>
      </a:lt1>
      <a:dk2>
        <a:srgbClr val="000000"/>
      </a:dk2>
      <a:lt2>
        <a:srgbClr val="CC3300"/>
      </a:lt2>
      <a:accent1>
        <a:srgbClr val="FFCC00"/>
      </a:accent1>
      <a:accent2>
        <a:srgbClr val="CC6600"/>
      </a:accent2>
      <a:accent3>
        <a:srgbClr val="FFFFE2"/>
      </a:accent3>
      <a:accent4>
        <a:srgbClr val="000000"/>
      </a:accent4>
      <a:accent5>
        <a:srgbClr val="FFE2AA"/>
      </a:accent5>
      <a:accent6>
        <a:srgbClr val="B95C00"/>
      </a:accent6>
      <a:hlink>
        <a:srgbClr val="663300"/>
      </a:hlink>
      <a:folHlink>
        <a:srgbClr val="CC9900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3">
        <a:dk1>
          <a:srgbClr val="000000"/>
        </a:dk1>
        <a:lt1>
          <a:srgbClr val="FFFFCC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E2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Pixel">
  <a:themeElements>
    <a:clrScheme name="Pixel 13">
      <a:dk1>
        <a:srgbClr val="000000"/>
      </a:dk1>
      <a:lt1>
        <a:srgbClr val="FFFFCC"/>
      </a:lt1>
      <a:dk2>
        <a:srgbClr val="000000"/>
      </a:dk2>
      <a:lt2>
        <a:srgbClr val="CC3300"/>
      </a:lt2>
      <a:accent1>
        <a:srgbClr val="FFCC00"/>
      </a:accent1>
      <a:accent2>
        <a:srgbClr val="CC6600"/>
      </a:accent2>
      <a:accent3>
        <a:srgbClr val="FFFFE2"/>
      </a:accent3>
      <a:accent4>
        <a:srgbClr val="000000"/>
      </a:accent4>
      <a:accent5>
        <a:srgbClr val="FFE2AA"/>
      </a:accent5>
      <a:accent6>
        <a:srgbClr val="B95C00"/>
      </a:accent6>
      <a:hlink>
        <a:srgbClr val="663300"/>
      </a:hlink>
      <a:folHlink>
        <a:srgbClr val="CC9900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3">
        <a:dk1>
          <a:srgbClr val="000000"/>
        </a:dk1>
        <a:lt1>
          <a:srgbClr val="FFFFCC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E2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Pixel">
  <a:themeElements>
    <a:clrScheme name="Pixel 13">
      <a:dk1>
        <a:srgbClr val="000000"/>
      </a:dk1>
      <a:lt1>
        <a:srgbClr val="FFFFCC"/>
      </a:lt1>
      <a:dk2>
        <a:srgbClr val="000000"/>
      </a:dk2>
      <a:lt2>
        <a:srgbClr val="CC3300"/>
      </a:lt2>
      <a:accent1>
        <a:srgbClr val="FFCC00"/>
      </a:accent1>
      <a:accent2>
        <a:srgbClr val="CC6600"/>
      </a:accent2>
      <a:accent3>
        <a:srgbClr val="FFFFE2"/>
      </a:accent3>
      <a:accent4>
        <a:srgbClr val="000000"/>
      </a:accent4>
      <a:accent5>
        <a:srgbClr val="FFE2AA"/>
      </a:accent5>
      <a:accent6>
        <a:srgbClr val="B95C00"/>
      </a:accent6>
      <a:hlink>
        <a:srgbClr val="663300"/>
      </a:hlink>
      <a:folHlink>
        <a:srgbClr val="CC9900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3">
        <a:dk1>
          <a:srgbClr val="000000"/>
        </a:dk1>
        <a:lt1>
          <a:srgbClr val="FFFFCC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E2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Pixel">
  <a:themeElements>
    <a:clrScheme name="Pixel 13">
      <a:dk1>
        <a:srgbClr val="000000"/>
      </a:dk1>
      <a:lt1>
        <a:srgbClr val="FFFFCC"/>
      </a:lt1>
      <a:dk2>
        <a:srgbClr val="000000"/>
      </a:dk2>
      <a:lt2>
        <a:srgbClr val="CC3300"/>
      </a:lt2>
      <a:accent1>
        <a:srgbClr val="FFCC00"/>
      </a:accent1>
      <a:accent2>
        <a:srgbClr val="CC6600"/>
      </a:accent2>
      <a:accent3>
        <a:srgbClr val="FFFFE2"/>
      </a:accent3>
      <a:accent4>
        <a:srgbClr val="000000"/>
      </a:accent4>
      <a:accent5>
        <a:srgbClr val="FFE2AA"/>
      </a:accent5>
      <a:accent6>
        <a:srgbClr val="B95C00"/>
      </a:accent6>
      <a:hlink>
        <a:srgbClr val="663300"/>
      </a:hlink>
      <a:folHlink>
        <a:srgbClr val="CC9900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3">
        <a:dk1>
          <a:srgbClr val="000000"/>
        </a:dk1>
        <a:lt1>
          <a:srgbClr val="FFFFCC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E2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Pixel">
  <a:themeElements>
    <a:clrScheme name="Pixel 13">
      <a:dk1>
        <a:srgbClr val="000000"/>
      </a:dk1>
      <a:lt1>
        <a:srgbClr val="FFFFCC"/>
      </a:lt1>
      <a:dk2>
        <a:srgbClr val="000000"/>
      </a:dk2>
      <a:lt2>
        <a:srgbClr val="CC3300"/>
      </a:lt2>
      <a:accent1>
        <a:srgbClr val="FFCC00"/>
      </a:accent1>
      <a:accent2>
        <a:srgbClr val="CC6600"/>
      </a:accent2>
      <a:accent3>
        <a:srgbClr val="FFFFE2"/>
      </a:accent3>
      <a:accent4>
        <a:srgbClr val="000000"/>
      </a:accent4>
      <a:accent5>
        <a:srgbClr val="FFE2AA"/>
      </a:accent5>
      <a:accent6>
        <a:srgbClr val="B95C00"/>
      </a:accent6>
      <a:hlink>
        <a:srgbClr val="663300"/>
      </a:hlink>
      <a:folHlink>
        <a:srgbClr val="CC9900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3">
        <a:dk1>
          <a:srgbClr val="000000"/>
        </a:dk1>
        <a:lt1>
          <a:srgbClr val="FFFFCC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E2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Pixel">
  <a:themeElements>
    <a:clrScheme name="Pixel 13">
      <a:dk1>
        <a:srgbClr val="000000"/>
      </a:dk1>
      <a:lt1>
        <a:srgbClr val="FFFFCC"/>
      </a:lt1>
      <a:dk2>
        <a:srgbClr val="000000"/>
      </a:dk2>
      <a:lt2>
        <a:srgbClr val="CC3300"/>
      </a:lt2>
      <a:accent1>
        <a:srgbClr val="FFCC00"/>
      </a:accent1>
      <a:accent2>
        <a:srgbClr val="CC6600"/>
      </a:accent2>
      <a:accent3>
        <a:srgbClr val="FFFFE2"/>
      </a:accent3>
      <a:accent4>
        <a:srgbClr val="000000"/>
      </a:accent4>
      <a:accent5>
        <a:srgbClr val="FFE2AA"/>
      </a:accent5>
      <a:accent6>
        <a:srgbClr val="B95C00"/>
      </a:accent6>
      <a:hlink>
        <a:srgbClr val="663300"/>
      </a:hlink>
      <a:folHlink>
        <a:srgbClr val="CC9900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3">
        <a:dk1>
          <a:srgbClr val="000000"/>
        </a:dk1>
        <a:lt1>
          <a:srgbClr val="FFFFCC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E2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Pixel">
  <a:themeElements>
    <a:clrScheme name="Pixel 13">
      <a:dk1>
        <a:srgbClr val="000000"/>
      </a:dk1>
      <a:lt1>
        <a:srgbClr val="FFFFCC"/>
      </a:lt1>
      <a:dk2>
        <a:srgbClr val="000000"/>
      </a:dk2>
      <a:lt2>
        <a:srgbClr val="CC3300"/>
      </a:lt2>
      <a:accent1>
        <a:srgbClr val="FFCC00"/>
      </a:accent1>
      <a:accent2>
        <a:srgbClr val="CC6600"/>
      </a:accent2>
      <a:accent3>
        <a:srgbClr val="FFFFE2"/>
      </a:accent3>
      <a:accent4>
        <a:srgbClr val="000000"/>
      </a:accent4>
      <a:accent5>
        <a:srgbClr val="FFE2AA"/>
      </a:accent5>
      <a:accent6>
        <a:srgbClr val="B95C00"/>
      </a:accent6>
      <a:hlink>
        <a:srgbClr val="663300"/>
      </a:hlink>
      <a:folHlink>
        <a:srgbClr val="CC9900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3">
        <a:dk1>
          <a:srgbClr val="000000"/>
        </a:dk1>
        <a:lt1>
          <a:srgbClr val="FFFFCC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E2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Pixel">
  <a:themeElements>
    <a:clrScheme name="Pixel 13">
      <a:dk1>
        <a:srgbClr val="000000"/>
      </a:dk1>
      <a:lt1>
        <a:srgbClr val="FFFFCC"/>
      </a:lt1>
      <a:dk2>
        <a:srgbClr val="000000"/>
      </a:dk2>
      <a:lt2>
        <a:srgbClr val="CC3300"/>
      </a:lt2>
      <a:accent1>
        <a:srgbClr val="FFCC00"/>
      </a:accent1>
      <a:accent2>
        <a:srgbClr val="CC6600"/>
      </a:accent2>
      <a:accent3>
        <a:srgbClr val="FFFFE2"/>
      </a:accent3>
      <a:accent4>
        <a:srgbClr val="000000"/>
      </a:accent4>
      <a:accent5>
        <a:srgbClr val="FFE2AA"/>
      </a:accent5>
      <a:accent6>
        <a:srgbClr val="B95C00"/>
      </a:accent6>
      <a:hlink>
        <a:srgbClr val="663300"/>
      </a:hlink>
      <a:folHlink>
        <a:srgbClr val="CC9900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3">
        <a:dk1>
          <a:srgbClr val="000000"/>
        </a:dk1>
        <a:lt1>
          <a:srgbClr val="FFFFCC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E2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Pixel">
  <a:themeElements>
    <a:clrScheme name="Pixel 13">
      <a:dk1>
        <a:srgbClr val="000000"/>
      </a:dk1>
      <a:lt1>
        <a:srgbClr val="FFFFCC"/>
      </a:lt1>
      <a:dk2>
        <a:srgbClr val="000000"/>
      </a:dk2>
      <a:lt2>
        <a:srgbClr val="CC3300"/>
      </a:lt2>
      <a:accent1>
        <a:srgbClr val="FFCC00"/>
      </a:accent1>
      <a:accent2>
        <a:srgbClr val="CC6600"/>
      </a:accent2>
      <a:accent3>
        <a:srgbClr val="FFFFE2"/>
      </a:accent3>
      <a:accent4>
        <a:srgbClr val="000000"/>
      </a:accent4>
      <a:accent5>
        <a:srgbClr val="FFE2AA"/>
      </a:accent5>
      <a:accent6>
        <a:srgbClr val="B95C00"/>
      </a:accent6>
      <a:hlink>
        <a:srgbClr val="663300"/>
      </a:hlink>
      <a:folHlink>
        <a:srgbClr val="CC9900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3">
        <a:dk1>
          <a:srgbClr val="000000"/>
        </a:dk1>
        <a:lt1>
          <a:srgbClr val="FFFFCC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E2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230</Words>
  <Application>Microsoft Office PowerPoint</Application>
  <PresentationFormat>Předvádění na obrazovce (4:3)</PresentationFormat>
  <Paragraphs>56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10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22" baseType="lpstr">
      <vt:lpstr>Silk</vt:lpstr>
      <vt:lpstr>Pixel</vt:lpstr>
      <vt:lpstr>1_Pixel</vt:lpstr>
      <vt:lpstr>2_Pixel</vt:lpstr>
      <vt:lpstr>3_Pixel</vt:lpstr>
      <vt:lpstr>4_Pixel</vt:lpstr>
      <vt:lpstr>5_Pixel</vt:lpstr>
      <vt:lpstr>6_Pixel</vt:lpstr>
      <vt:lpstr>7_Pixel</vt:lpstr>
      <vt:lpstr>8_Pixel</vt:lpstr>
      <vt:lpstr>Prezentace</vt:lpstr>
      <vt:lpstr>Prezentace aplikace PowerPoint</vt:lpstr>
      <vt:lpstr>ZMĚNY SKUPENSTVÍ</vt:lpstr>
      <vt:lpstr>Umíš odpovědět </vt:lpstr>
      <vt:lpstr>Skupenství a vnitřní energie</vt:lpstr>
      <vt:lpstr>Pevné látky</vt:lpstr>
      <vt:lpstr>Kapalné látky </vt:lpstr>
      <vt:lpstr>Plynné látky</vt:lpstr>
      <vt:lpstr>Změna tělesa z pevné látky na kapalinu nebo z kapaliny na plyn:</vt:lpstr>
      <vt:lpstr>Změna tělesa z plynu na kapalinu nebo z kapaliny na pevnou látku:</vt:lpstr>
      <vt:lpstr>Schéma změn skupenství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ZSTREBON</cp:lastModifiedBy>
  <cp:revision>3</cp:revision>
  <dcterms:created xsi:type="dcterms:W3CDTF">2012-02-18T16:18:03Z</dcterms:created>
  <dcterms:modified xsi:type="dcterms:W3CDTF">2012-02-19T10:34:59Z</dcterms:modified>
</cp:coreProperties>
</file>