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93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82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Masters/slideMaster8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96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2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Masters/slideMaster9.xml" ContentType="application/vnd.openxmlformats-officedocument.presentationml.slideMaster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slideMasters/slideMaster7.xml" ContentType="application/vnd.openxmlformats-officedocument.presentationml.slideMaster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97.xml" ContentType="application/vnd.openxmlformats-officedocument.presentationml.slideLayout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91.xml" ContentType="application/vnd.openxmlformats-officedocument.presentationml.slideLayout+xml"/>
  <Default Extension="wmf" ContentType="image/x-wmf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  <p:sldMasterId id="2147483756" r:id="rId9"/>
  </p:sldMasterIdLst>
  <p:sldIdLst>
    <p:sldId id="257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A04DD86-26C1-483D-BE01-258F8C2DF0D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49EDB8C-42E2-454B-8A05-950F60C73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6388F1B-BA10-473B-B7CA-4191238A259F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A8E93CB-A7FF-44B5-8BB8-A4D0863A98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F41E29B-39DA-4E87-A5A0-6B3E3ACF977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B3ECB01-FC52-4744-AE34-DF4EFF0C3A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AFE4E3B-8234-4BE4-8ED6-49E8624D6C65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D713A18-D135-4946-A08C-08AA4B2788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A0F0596-A872-4D91-B312-755B993ED26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82470F-8E8D-4EB1-930B-04438144B2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257E742-8EE5-49BC-B89C-4B530B49E0B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E66D189-6A9E-4AF8-90DB-3E8E22F13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7ECE698-CE64-4C34-B625-AC15D289CE63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35E1AB9-33B8-45C1-A4BB-3F53E0CDDA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6C2529C-E9A8-486F-AF0A-802E4D6DEF29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147A4C7-9E64-4A99-86ED-2B2566156D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80078D6-E765-4760-9152-74C19D2BFA4B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A628417-88F9-4FAC-877B-B75DD385AC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528346-517B-425F-9240-8A1DD0453E96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5833DE7-48CE-40F5-BCDA-2069FB81AF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69DDF6B-BAF2-4848-B51B-B4F4DFAFFAA7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ACB74AE-DD42-48C4-878D-51A00A3C3B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28F58EE-5CF2-481E-8E06-FBC96E457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3952E0B-6573-4692-A041-DE51F48674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1809989-05B9-4F11-AE13-03F1864EB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48A29B3-F100-49A6-A2EC-63829B7D87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4815EEA-44EF-4C78-97C1-E9706E7B2B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26E5813-B9E3-4B2B-81AB-2816C92BA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EF3EB45-4D3A-4636-AD03-791D72EB1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48DA475-2933-4F89-9AAD-5C380F030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8C20732-0736-445D-B4FC-1228E0B06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5338C7D-57AD-4855-9BDD-4F181CC30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A114B45-DF9A-4989-B4AC-3C27FB02A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6F8B1B5-8201-4FDB-AE63-F794706A2B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42BB19D-F2D7-4D0D-86B1-37080A4D87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65F1941-59A7-49DF-8EE7-6CA3BB3A81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5C590C5-05D5-4539-9A78-B2B7E767F2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EEB19D4-B096-4C68-ADF8-0EB0F8B491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6E19081-8970-4AA0-9DE6-A2E320F36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59F8345-1061-46E5-A7FF-B6788EEEEC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21DF903-DF8B-4721-BD43-B59A7D1EE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083BB55-2A69-4491-89D6-78BFE0FC61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19E1EAB-BC08-46D6-AED1-167F312A30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F96E90B-04FD-4A2D-9CF3-D8E6A8E5DE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2B95998-05A3-40D5-8026-9B2CCA970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9B68B19-C4A3-40B8-8012-DF4C7408E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C85E44E-B940-4B45-B5A9-BE14BABF8A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71EBABB-FB50-433F-B848-53FFB4C365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410A244-34B7-43AD-87FC-60BA545C2A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83A14DC-736C-42AD-A243-D69EFA36DC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98E4A4F-93C4-4D9B-B391-939968B227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D68E9B1-00FE-4C86-877F-152D9330C3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B27D346-3B62-4B66-8F2F-47FBB71A9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827B638-2FE6-4E82-A5BA-1BBD881B6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00E2247-63E2-4F9A-8B92-C7E37950F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F6E9D52-5768-4053-AD84-5A97B95270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098F84A-7D39-4BA7-8823-E6911B64B1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97BAD41-2CE5-406B-BE1A-E4BD5E937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936FBAE-9B64-458A-BD3C-8B18E1E74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83B9541-1C31-45A8-8393-6D4E0CB10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9742D5B-86A6-4C2B-B1E8-3AEA769A75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B3B51CB-F72F-4D16-8420-450DD625F2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9EEE86D-3BEA-4628-8372-5D3CC7E89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DEC0CC9-15B5-4ECC-8D29-342307CB9C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AD0464E-84F7-4BA5-9479-E5BAECC72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28A7AC5-4B2B-4131-9F9D-66730686A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861F674-8930-4247-8954-675A8EB474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B9FE4ED-250F-43FB-8F5C-057F6DAE66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EA7B9BF-2420-4BF9-ADD2-876451089C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56FE79B-2997-4B70-B9FC-95D332452D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684955D-87BB-4E16-BC36-F396151771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17D28FA-EC44-4FB8-B8ED-26EAE50140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02C99E6-698D-4828-9464-319D8C2071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1BC34F9-67A6-4E5A-B0FD-8B96974CDF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11950C0-FD5A-4BAC-80A4-8272ADFDB3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2A98C6C-94F4-4D12-8F7E-DF0AC5FE66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843C5E36-3288-426A-B98E-2330F32761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EBC3679-1975-4C44-99B6-BB55C9ED9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AA5B1E0-E1AF-47DA-9C73-1CE87F35B8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0733A24-C33B-4A1C-A63F-A0CA9CCC4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6DA8F87-11F8-468B-BC3B-FD9CD10ED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7C0D8E1-9168-4307-99F2-AC0757E9D0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0D096DF-3A5A-4F20-B307-373FCD946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3187A2B-BEDE-4E0F-A99C-C53F4E6B58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8A96D6A-75BB-44CC-A06E-EDE0DFB3BC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2BE4E2D-9AA6-44E6-B364-DFE404E311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60630DF6-F88F-442E-8EA4-F0529C6D7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4F63908-1CED-4181-BEED-8D5B9F1C8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7061B75-D48B-4A58-A30F-B17B5F011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7C336DF-1344-43E1-9EA4-49445B64E5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863CF3B-4FEE-4EE1-9F8B-0929559A67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3F3A368-AE15-4196-B862-94F9C4D95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30913F2-C178-4C1F-A545-EBBDA6258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C74AE62-F1E1-4FEA-9178-A53D214E1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E36C2BA-C915-49E9-87C5-22A2AD8B13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6BAF39A-1DBA-417A-99FB-5052D2EC59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26CAB2B-1894-4AEC-A947-F2FB7124FF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CF6C2CF5-AFB9-40EE-9D0D-5CD76536CA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CB4FB8B-6439-47F0-A1A3-DCBA99F9A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+mn-cs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D388A01-F39E-4EC4-86EF-837A66510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2939631-3101-4027-B9FA-036F935C90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77A704C-A84B-4F8C-87F3-77D7FC65CF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5875605-CA76-4B45-8662-6615447F7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6D3D290-DE8B-4034-B84C-4236B490CF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57F7AEAD-864A-42B9-8DB2-BFF07C476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A79E62B1-FB2F-4C73-A489-8E523E03E5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057C39ED-A6C4-4EE5-A0B4-AB31C53872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32B0A46-8D01-468A-80B9-3A91A83FCA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D7FEBD71-8031-4FE3-8E42-1520362D16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7540BECC-3AFF-49FE-BAE7-6C12FAB7D6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12643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DC208A17-0578-49C1-A8CE-6DA8EB0FE72E}" type="datetimeFigureOut">
              <a:rPr lang="cs-CZ"/>
              <a:pPr>
                <a:defRPr/>
              </a:pPr>
              <a:t>10.6.2012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5FD8C0A4-A1A8-418F-BDA5-799EFCA06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</p:sldLayoutIdLst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EBD19C47-CF8C-4AD5-B8E2-3C52DD1A2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3316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7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8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7" r:id="rId1"/>
    <p:sldLayoutId id="2147483868" r:id="rId2"/>
    <p:sldLayoutId id="2147483869" r:id="rId3"/>
    <p:sldLayoutId id="2147483870" r:id="rId4"/>
    <p:sldLayoutId id="2147483871" r:id="rId5"/>
    <p:sldLayoutId id="2147483872" r:id="rId6"/>
    <p:sldLayoutId id="2147483873" r:id="rId7"/>
    <p:sldLayoutId id="2147483874" r:id="rId8"/>
    <p:sldLayoutId id="2147483875" r:id="rId9"/>
    <p:sldLayoutId id="2147483876" r:id="rId10"/>
    <p:sldLayoutId id="214748387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DF257AAA-76CF-4F9D-A956-EA5CD1BC8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5604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5605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5606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1530334E-3711-4169-BB22-72EF3F069B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37892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37893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7894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BCE98507-9D91-4ECF-A42E-85D61C374E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50180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50181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0182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0" r:id="rId1"/>
    <p:sldLayoutId id="2147483901" r:id="rId2"/>
    <p:sldLayoutId id="2147483902" r:id="rId3"/>
    <p:sldLayoutId id="2147483903" r:id="rId4"/>
    <p:sldLayoutId id="2147483904" r:id="rId5"/>
    <p:sldLayoutId id="2147483905" r:id="rId6"/>
    <p:sldLayoutId id="2147483906" r:id="rId7"/>
    <p:sldLayoutId id="2147483907" r:id="rId8"/>
    <p:sldLayoutId id="2147483908" r:id="rId9"/>
    <p:sldLayoutId id="2147483909" r:id="rId10"/>
    <p:sldLayoutId id="214748391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977AA7D9-DA68-4DC2-8003-252B88ED16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6246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6246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247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  <p:sldLayoutId id="2147483912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C0C1132E-1684-4E1C-A685-3F9ED770E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74756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74757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4758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2" r:id="rId1"/>
    <p:sldLayoutId id="2147483923" r:id="rId2"/>
    <p:sldLayoutId id="2147483924" r:id="rId3"/>
    <p:sldLayoutId id="2147483925" r:id="rId4"/>
    <p:sldLayoutId id="2147483926" r:id="rId5"/>
    <p:sldLayoutId id="2147483927" r:id="rId6"/>
    <p:sldLayoutId id="2147483928" r:id="rId7"/>
    <p:sldLayoutId id="2147483929" r:id="rId8"/>
    <p:sldLayoutId id="2147483930" r:id="rId9"/>
    <p:sldLayoutId id="2147483931" r:id="rId10"/>
    <p:sldLayoutId id="214748393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425A6F6C-70A8-47CD-9D67-0A6D684C19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87044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87045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7046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3" r:id="rId1"/>
    <p:sldLayoutId id="2147483934" r:id="rId2"/>
    <p:sldLayoutId id="2147483935" r:id="rId3"/>
    <p:sldLayoutId id="2147483936" r:id="rId4"/>
    <p:sldLayoutId id="2147483937" r:id="rId5"/>
    <p:sldLayoutId id="2147483938" r:id="rId6"/>
    <p:sldLayoutId id="2147483939" r:id="rId7"/>
    <p:sldLayoutId id="2147483940" r:id="rId8"/>
    <p:sldLayoutId id="2147483941" r:id="rId9"/>
    <p:sldLayoutId id="2147483942" r:id="rId10"/>
    <p:sldLayoutId id="214748394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Arial Black" pitchFamily="34" charset="0"/>
                <a:cs typeface="+mn-cs"/>
              </a:defRPr>
            </a:lvl1pPr>
          </a:lstStyle>
          <a:p>
            <a:pPr>
              <a:defRPr/>
            </a:pPr>
            <a:fld id="{9B56DC81-3D5A-4359-B912-D714DEF2A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99332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663300"/>
                </a:solidFill>
                <a:latin typeface="+mn-lt"/>
                <a:cs typeface="+mn-cs"/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+mn-cs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solidFill>
                  <a:srgbClr val="CC6600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9333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99334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4" r:id="rId1"/>
    <p:sldLayoutId id="2147483945" r:id="rId2"/>
    <p:sldLayoutId id="2147483946" r:id="rId3"/>
    <p:sldLayoutId id="2147483947" r:id="rId4"/>
    <p:sldLayoutId id="2147483948" r:id="rId5"/>
    <p:sldLayoutId id="2147483949" r:id="rId6"/>
    <p:sldLayoutId id="2147483950" r:id="rId7"/>
    <p:sldLayoutId id="2147483951" r:id="rId8"/>
    <p:sldLayoutId id="2147483952" r:id="rId9"/>
    <p:sldLayoutId id="2147483953" r:id="rId10"/>
    <p:sldLayoutId id="214748395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7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3175" y="-20638"/>
          <a:ext cx="9086850" cy="6815138"/>
        </p:xfrm>
        <a:graphic>
          <a:graphicData uri="http://schemas.openxmlformats.org/presentationml/2006/ole">
            <p:oleObj spid="_x0000_s1027" name="Prezentace" r:id="rId3" imgW="4413569" imgH="3309959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ctrTitle"/>
          </p:nvPr>
        </p:nvSpPr>
        <p:spPr>
          <a:xfrm>
            <a:off x="971550" y="1828800"/>
            <a:ext cx="8020050" cy="2209800"/>
          </a:xfrm>
        </p:spPr>
        <p:txBody>
          <a:bodyPr/>
          <a:lstStyle/>
          <a:p>
            <a:pPr algn="ctr"/>
            <a:r>
              <a:rPr lang="cs-CZ" sz="6000" b="1" smtClean="0"/>
              <a:t>TÁNÍ A TUHNUTÍ</a:t>
            </a:r>
          </a:p>
        </p:txBody>
      </p:sp>
      <p:pic>
        <p:nvPicPr>
          <p:cNvPr id="12291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3927475"/>
            <a:ext cx="2930525" cy="293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smtClean="0"/>
              <a:t>Umíš odpovědět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107950" y="2781300"/>
            <a:ext cx="9036050" cy="4392613"/>
          </a:xfrm>
        </p:spPr>
        <p:txBody>
          <a:bodyPr/>
          <a:lstStyle/>
          <a:p>
            <a:pPr marL="0" indent="0" algn="ctr">
              <a:buFont typeface="Wingdings" pitchFamily="2" charset="2"/>
              <a:buNone/>
            </a:pPr>
            <a:r>
              <a:rPr lang="cs-CZ" sz="10000" b="1" smtClean="0"/>
              <a:t>?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1.Uveď příklady tání a tuhnutí.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2.Tají a tuhnou pevné látky stejně?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3.Na čem závisí tání látky?</a:t>
            </a:r>
          </a:p>
          <a:p>
            <a:pPr marL="0" indent="0">
              <a:buFont typeface="Wingdings" pitchFamily="2" charset="2"/>
              <a:buNone/>
            </a:pPr>
            <a:r>
              <a:rPr lang="cs-CZ" sz="3600" b="1" smtClean="0"/>
              <a:t> </a:t>
            </a:r>
          </a:p>
        </p:txBody>
      </p:sp>
      <p:pic>
        <p:nvPicPr>
          <p:cNvPr id="13316" name="Picture 4" descr="C:\Users\ZSTREBON\AppData\Local\Microsoft\Windows\Temporary Internet Files\Content.IE5\1ZU83S3S\MM900288940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6325" y="2133600"/>
            <a:ext cx="1790700" cy="203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5" descr="C:\Users\ZSTREBON\AppData\Local\Microsoft\Windows\Temporary Internet Files\Content.IE5\4ZR9VBDC\MM900282863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2246313"/>
            <a:ext cx="2282825" cy="18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950" y="549275"/>
            <a:ext cx="8856663" cy="6696075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4000" b="1" smtClean="0"/>
              <a:t>   Tání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600" b="1" smtClean="0"/>
              <a:t>přechod ze skupenství pevného               na skupenství kapalné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3200" b="1" smtClean="0"/>
          </a:p>
        </p:txBody>
      </p:sp>
      <p:sp>
        <p:nvSpPr>
          <p:cNvPr id="12292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611188" y="2420938"/>
            <a:ext cx="8075612" cy="187166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4000" b="1" smtClean="0"/>
              <a:t>Tuhnutí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600" b="1" smtClean="0"/>
              <a:t>přechod ze skupenství kapalného    na skupenství pevné 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600" b="1" smtClean="0"/>
              <a:t>tání i tuhnutí probíhá                                  u krystalických látek při stejné teplotě, při tzv. </a:t>
            </a:r>
            <a:r>
              <a:rPr lang="cs-CZ" sz="3600" b="1" smtClean="0">
                <a:solidFill>
                  <a:schemeClr val="bg2"/>
                </a:solidFill>
              </a:rPr>
              <a:t>teplotě tání nebo tuhnutí / t</a:t>
            </a:r>
            <a:r>
              <a:rPr lang="cs-CZ" sz="3600" b="1" baseline="-25000" smtClean="0">
                <a:solidFill>
                  <a:schemeClr val="bg2"/>
                </a:solidFill>
              </a:rPr>
              <a:t>t</a:t>
            </a:r>
            <a:r>
              <a:rPr lang="cs-CZ" sz="3600" b="1" smtClean="0">
                <a:solidFill>
                  <a:schemeClr val="bg2"/>
                </a:solidFill>
              </a:rPr>
              <a:t> /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4000" b="1" smtClean="0"/>
          </a:p>
        </p:txBody>
      </p:sp>
      <p:pic>
        <p:nvPicPr>
          <p:cNvPr id="14340" name="Picture 4" descr="C:\Users\ZSTREBON\AppData\Local\Microsoft\Windows\Temporary Internet Files\Content.IE5\VNE1GDJN\MC90006011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96200" y="4941888"/>
            <a:ext cx="1304925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4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2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892300"/>
          </a:xfrm>
        </p:spPr>
        <p:txBody>
          <a:bodyPr/>
          <a:lstStyle/>
          <a:p>
            <a:pPr algn="ctr">
              <a:defRPr/>
            </a:pPr>
            <a:r>
              <a:rPr lang="cs-CZ" sz="4000" b="1" dirty="0" smtClean="0"/>
              <a:t>Teploty tání / tuhnutí /některých látek</a:t>
            </a:r>
            <a:br>
              <a:rPr lang="cs-CZ" sz="4000" b="1" dirty="0" smtClean="0"/>
            </a:br>
            <a:r>
              <a:rPr lang="cs-CZ" b="1" dirty="0" smtClean="0"/>
              <a:t>/ ve </a:t>
            </a:r>
            <a:r>
              <a:rPr lang="cs-CZ" b="1" baseline="30000" dirty="0" err="1" smtClean="0"/>
              <a:t>o</a:t>
            </a:r>
            <a:r>
              <a:rPr lang="cs-CZ" b="1" cap="all" dirty="0" err="1" smtClean="0"/>
              <a:t>C</a:t>
            </a:r>
            <a:r>
              <a:rPr lang="cs-CZ" b="1" cap="all" dirty="0" smtClean="0"/>
              <a:t> /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9592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dusík	- 196		zlato		1060	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aceton	- 94			železo	1535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rtuť		- 38,8		led		0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cín		232			sůl		801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olovo	328			cukr třtin.	186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hliník	659			pájka	200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036050" cy="6858000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endParaRPr lang="cs-CZ" sz="3600" b="1" smtClean="0"/>
          </a:p>
          <a:p>
            <a:pPr marL="0" indent="0" eaLnBrk="1" hangingPunct="1">
              <a:buFont typeface="Wingdings" pitchFamily="2" charset="2"/>
              <a:buChar char="Ø"/>
            </a:pPr>
            <a:r>
              <a:rPr lang="cs-CZ" sz="3600" b="1" smtClean="0"/>
              <a:t>teplota tání závisí na druhu látky,                 ze které je těleso zhotoveno, a na tlaku, při kterém tání probíhá / vyšší tlak → vyšší teplota tání a naopak /</a:t>
            </a:r>
          </a:p>
          <a:p>
            <a:pPr marL="0" indent="0" eaLnBrk="1" hangingPunct="1">
              <a:buFont typeface="Wingdings" pitchFamily="2" charset="2"/>
              <a:buChar char="Ø"/>
            </a:pPr>
            <a:endParaRPr lang="cs-CZ" sz="3600" b="1" smtClean="0"/>
          </a:p>
          <a:p>
            <a:pPr marL="0" indent="0" eaLnBrk="1" hangingPunct="1">
              <a:buFont typeface="Wingdings" pitchFamily="2" charset="2"/>
              <a:buChar char="Ø"/>
            </a:pPr>
            <a:r>
              <a:rPr lang="cs-CZ" sz="3600" b="1" smtClean="0"/>
              <a:t>u ledu opačně → vyšší tlak → nižší  teplota tání – např. brusle, regelace ledu</a:t>
            </a:r>
          </a:p>
          <a:p>
            <a:pPr marL="0" indent="0" eaLnBrk="1" hangingPunct="1">
              <a:buFont typeface="Wingdings" pitchFamily="2" charset="2"/>
              <a:buChar char="Ø"/>
            </a:pPr>
            <a:r>
              <a:rPr lang="cs-CZ" sz="3600" b="1" smtClean="0"/>
              <a:t>tuhnutí vody – zvětšení objemu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smtClean="0"/>
              <a:t>/potrubí, vodovod, topení, motor,silnice/</a:t>
            </a:r>
          </a:p>
        </p:txBody>
      </p:sp>
      <p:pic>
        <p:nvPicPr>
          <p:cNvPr id="15363" name="Picture 3" descr="C:\Users\ZSTREBON\AppData\Local\Microsoft\Windows\Temporary Internet Files\Content.IE5\PJJ4B25O\MP90038731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2349500"/>
            <a:ext cx="1397000" cy="139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950" y="549275"/>
            <a:ext cx="8856663" cy="59753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b="1" dirty="0" smtClean="0"/>
              <a:t> k tání je nutné dodat teplo 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b="1" dirty="0" smtClean="0"/>
              <a:t>1/ k ohřevu na teplotu tání </a:t>
            </a:r>
            <a:r>
              <a:rPr lang="cs-CZ" b="1" dirty="0" smtClean="0">
                <a:solidFill>
                  <a:schemeClr val="bg2"/>
                </a:solidFill>
              </a:rPr>
              <a:t>Q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b="1" dirty="0" smtClean="0"/>
              <a:t>2/ ke změně z pevné látky na kapalinu </a:t>
            </a:r>
            <a:r>
              <a:rPr lang="cs-CZ" b="1" dirty="0" err="1" smtClean="0">
                <a:solidFill>
                  <a:schemeClr val="bg2"/>
                </a:solidFill>
              </a:rPr>
              <a:t>L</a:t>
            </a:r>
            <a:r>
              <a:rPr lang="cs-CZ" b="1" baseline="-25000" dirty="0" err="1" smtClean="0">
                <a:solidFill>
                  <a:schemeClr val="bg2"/>
                </a:solidFill>
              </a:rPr>
              <a:t>t</a:t>
            </a:r>
            <a:endParaRPr lang="cs-CZ" b="1" dirty="0" smtClean="0">
              <a:solidFill>
                <a:schemeClr val="bg2"/>
              </a:solidFill>
            </a:endParaRP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b="1" dirty="0" smtClean="0"/>
              <a:t> zavádíme tzv. </a:t>
            </a:r>
            <a:r>
              <a:rPr lang="cs-CZ" b="1" dirty="0" smtClean="0">
                <a:solidFill>
                  <a:schemeClr val="bg2"/>
                </a:solidFill>
              </a:rPr>
              <a:t>měrné skupenské teplo tání </a:t>
            </a:r>
            <a:r>
              <a:rPr lang="cs-CZ" b="1" dirty="0" err="1" smtClean="0">
                <a:solidFill>
                  <a:schemeClr val="bg2"/>
                </a:solidFill>
              </a:rPr>
              <a:t>l</a:t>
            </a:r>
            <a:r>
              <a:rPr lang="cs-CZ" b="1" baseline="-25000" dirty="0" err="1" smtClean="0">
                <a:solidFill>
                  <a:schemeClr val="bg2"/>
                </a:solidFill>
              </a:rPr>
              <a:t>t</a:t>
            </a:r>
            <a:r>
              <a:rPr lang="cs-CZ" b="1" baseline="-25000" dirty="0" smtClean="0">
                <a:solidFill>
                  <a:schemeClr val="bg2"/>
                </a:solidFill>
              </a:rPr>
              <a:t> </a:t>
            </a:r>
            <a:r>
              <a:rPr lang="cs-CZ" b="1" dirty="0" smtClean="0">
                <a:solidFill>
                  <a:schemeClr val="bg2"/>
                </a:solidFill>
              </a:rPr>
              <a:t> </a:t>
            </a:r>
            <a:r>
              <a:rPr lang="cs-CZ" b="1" dirty="0">
                <a:solidFill>
                  <a:schemeClr val="bg2"/>
                </a:solidFill>
              </a:rPr>
              <a:t> </a:t>
            </a:r>
            <a:r>
              <a:rPr lang="cs-CZ" b="1" dirty="0" smtClean="0">
                <a:solidFill>
                  <a:schemeClr val="bg2"/>
                </a:solidFill>
              </a:rPr>
              <a:t>→ </a:t>
            </a:r>
            <a:r>
              <a:rPr lang="cs-CZ" b="1" dirty="0" smtClean="0"/>
              <a:t>teplo, které musíme dodat 1 kg dané pevné látky zahřáté na teplotu tání, aby se přeměnila na kapalinu téže teploty</a:t>
            </a:r>
          </a:p>
          <a:p>
            <a:pPr eaLnBrk="1" hangingPunct="1">
              <a:buFont typeface="Wingdings" pitchFamily="2" charset="2"/>
              <a:buChar char="Ø"/>
              <a:defRPr/>
            </a:pPr>
            <a:r>
              <a:rPr lang="cs-CZ" b="1" dirty="0" smtClean="0">
                <a:solidFill>
                  <a:schemeClr val="bg2"/>
                </a:solidFill>
              </a:rPr>
              <a:t>skupenské teplo tání </a:t>
            </a:r>
            <a:r>
              <a:rPr lang="cs-CZ" b="1" dirty="0" err="1" smtClean="0">
                <a:solidFill>
                  <a:schemeClr val="bg2"/>
                </a:solidFill>
              </a:rPr>
              <a:t>L</a:t>
            </a:r>
            <a:r>
              <a:rPr lang="cs-CZ" b="1" baseline="-25000" dirty="0" err="1" smtClean="0">
                <a:solidFill>
                  <a:schemeClr val="bg2"/>
                </a:solidFill>
              </a:rPr>
              <a:t>t</a:t>
            </a:r>
            <a:r>
              <a:rPr lang="cs-CZ" b="1" baseline="-25000" dirty="0" smtClean="0">
                <a:solidFill>
                  <a:schemeClr val="bg2"/>
                </a:solidFill>
              </a:rPr>
              <a:t>   </a:t>
            </a:r>
            <a:r>
              <a:rPr lang="cs-CZ" b="1" dirty="0" smtClean="0">
                <a:solidFill>
                  <a:schemeClr val="bg2"/>
                </a:solidFill>
              </a:rPr>
              <a:t>→ </a:t>
            </a:r>
            <a:r>
              <a:rPr lang="cs-CZ" b="1" dirty="0" smtClean="0"/>
              <a:t>teplo potřebné k přeměně tělesa z pevné látky na kapalinu při teplotě tání</a:t>
            </a:r>
            <a:endParaRPr lang="cs-CZ" b="1" dirty="0" smtClean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xfrm>
            <a:off x="457200" y="332656"/>
            <a:ext cx="8229600" cy="2376264"/>
          </a:xfrm>
          <a:blipFill rotWithShape="1">
            <a:blip r:embed="rId2"/>
            <a:stretch>
              <a:fillRect t="-4627" b="-514"/>
            </a:stretch>
          </a:blipFill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74332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hliník 	399			zlato		64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led		334			cukr třtin. 	56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železo	206			sůl		500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olovo 	25			stříbro	111</a:t>
            </a:r>
          </a:p>
          <a:p>
            <a:pPr marL="0" indent="0">
              <a:buFont typeface="Wingdings" pitchFamily="2" charset="2"/>
              <a:buNone/>
            </a:pPr>
            <a:r>
              <a:rPr lang="cs-CZ" smtClean="0"/>
              <a:t>rtuť		12			cín		60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3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00138"/>
          </a:xfrm>
        </p:spPr>
        <p:txBody>
          <a:bodyPr/>
          <a:lstStyle/>
          <a:p>
            <a:pPr algn="ctr"/>
            <a:r>
              <a:rPr lang="cs-CZ" b="1" smtClean="0"/>
              <a:t>Průběh přeměny ledu na vodu</a:t>
            </a:r>
          </a:p>
        </p:txBody>
      </p:sp>
      <p:sp>
        <p:nvSpPr>
          <p:cNvPr id="120834" name="Zástupný symbol pro obsah 2"/>
          <p:cNvSpPr>
            <a:spLocks noGrp="1"/>
          </p:cNvSpPr>
          <p:nvPr>
            <p:ph idx="1"/>
          </p:nvPr>
        </p:nvSpPr>
        <p:spPr>
          <a:xfrm>
            <a:off x="92075" y="1484313"/>
            <a:ext cx="9037638" cy="5373687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endParaRPr lang="cs-CZ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047750" y="4149725"/>
            <a:ext cx="6985000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047750" y="2205038"/>
            <a:ext cx="0" cy="4103687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042988" y="6021388"/>
            <a:ext cx="0" cy="0"/>
          </a:xfrm>
          <a:prstGeom prst="line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1019175" y="4149725"/>
            <a:ext cx="1681163" cy="1655763"/>
          </a:xfrm>
          <a:prstGeom prst="line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700338" y="4149725"/>
            <a:ext cx="2879725" cy="0"/>
          </a:xfrm>
          <a:prstGeom prst="line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5580063" y="2852738"/>
            <a:ext cx="1944687" cy="1296987"/>
          </a:xfrm>
          <a:prstGeom prst="line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841" name="TextovéPole 39"/>
          <p:cNvSpPr txBox="1">
            <a:spLocks noChangeArrowheads="1"/>
          </p:cNvSpPr>
          <p:nvPr/>
        </p:nvSpPr>
        <p:spPr bwMode="auto">
          <a:xfrm>
            <a:off x="3532188" y="3670300"/>
            <a:ext cx="2016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tání ledu</a:t>
            </a:r>
          </a:p>
        </p:txBody>
      </p:sp>
      <p:sp>
        <p:nvSpPr>
          <p:cNvPr id="120842" name="TextovéPole 40"/>
          <p:cNvSpPr txBox="1">
            <a:spLocks noChangeArrowheads="1"/>
          </p:cNvSpPr>
          <p:nvPr/>
        </p:nvSpPr>
        <p:spPr bwMode="auto">
          <a:xfrm rot="-2650850">
            <a:off x="1004888" y="4924425"/>
            <a:ext cx="2136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ohřívání ledu</a:t>
            </a:r>
          </a:p>
        </p:txBody>
      </p:sp>
      <p:sp>
        <p:nvSpPr>
          <p:cNvPr id="120843" name="TextovéPole 41"/>
          <p:cNvSpPr txBox="1">
            <a:spLocks noChangeArrowheads="1"/>
          </p:cNvSpPr>
          <p:nvPr/>
        </p:nvSpPr>
        <p:spPr bwMode="auto">
          <a:xfrm>
            <a:off x="7164388" y="4237038"/>
            <a:ext cx="15113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čas /t/</a:t>
            </a:r>
          </a:p>
        </p:txBody>
      </p:sp>
      <p:sp>
        <p:nvSpPr>
          <p:cNvPr id="120844" name="TextovéPole 42"/>
          <p:cNvSpPr txBox="1">
            <a:spLocks noChangeArrowheads="1"/>
          </p:cNvSpPr>
          <p:nvPr/>
        </p:nvSpPr>
        <p:spPr bwMode="auto">
          <a:xfrm>
            <a:off x="168275" y="1743075"/>
            <a:ext cx="21605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teplota  /</a:t>
            </a:r>
            <a:r>
              <a:rPr lang="cs-CZ" sz="2400" b="1" baseline="30000">
                <a:solidFill>
                  <a:srgbClr val="000000"/>
                </a:solidFill>
              </a:rPr>
              <a:t>o</a:t>
            </a:r>
            <a:r>
              <a:rPr lang="cs-CZ" sz="2400" b="1">
                <a:solidFill>
                  <a:srgbClr val="000000"/>
                </a:solidFill>
              </a:rPr>
              <a:t> C/</a:t>
            </a:r>
            <a:endParaRPr lang="cs-CZ" sz="2400" b="1" baseline="30000">
              <a:solidFill>
                <a:srgbClr val="000000"/>
              </a:solidFill>
            </a:endParaRPr>
          </a:p>
        </p:txBody>
      </p:sp>
      <p:sp>
        <p:nvSpPr>
          <p:cNvPr id="120845" name="TextovéPole 43"/>
          <p:cNvSpPr txBox="1">
            <a:spLocks noChangeArrowheads="1"/>
          </p:cNvSpPr>
          <p:nvPr/>
        </p:nvSpPr>
        <p:spPr bwMode="auto">
          <a:xfrm rot="-2091655">
            <a:off x="5145088" y="3052763"/>
            <a:ext cx="2305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ohřívání vody</a:t>
            </a:r>
          </a:p>
        </p:txBody>
      </p:sp>
      <p:sp>
        <p:nvSpPr>
          <p:cNvPr id="120846" name="TextovéPole 45"/>
          <p:cNvSpPr txBox="1">
            <a:spLocks noChangeArrowheads="1"/>
          </p:cNvSpPr>
          <p:nvPr/>
        </p:nvSpPr>
        <p:spPr bwMode="auto">
          <a:xfrm>
            <a:off x="892175" y="2266950"/>
            <a:ext cx="151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_</a:t>
            </a:r>
          </a:p>
        </p:txBody>
      </p:sp>
      <p:sp>
        <p:nvSpPr>
          <p:cNvPr id="120847" name="TextovéPole 46"/>
          <p:cNvSpPr txBox="1">
            <a:spLocks noChangeArrowheads="1"/>
          </p:cNvSpPr>
          <p:nvPr/>
        </p:nvSpPr>
        <p:spPr bwMode="auto">
          <a:xfrm>
            <a:off x="892175" y="5192713"/>
            <a:ext cx="7127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_</a:t>
            </a:r>
          </a:p>
        </p:txBody>
      </p:sp>
      <p:sp>
        <p:nvSpPr>
          <p:cNvPr id="120848" name="TextovéPole 47"/>
          <p:cNvSpPr txBox="1">
            <a:spLocks noChangeArrowheads="1"/>
          </p:cNvSpPr>
          <p:nvPr/>
        </p:nvSpPr>
        <p:spPr bwMode="auto">
          <a:xfrm>
            <a:off x="690563" y="2316163"/>
            <a:ext cx="455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5</a:t>
            </a:r>
          </a:p>
        </p:txBody>
      </p:sp>
      <p:sp>
        <p:nvSpPr>
          <p:cNvPr id="120849" name="TextovéPole 48"/>
          <p:cNvSpPr txBox="1">
            <a:spLocks noChangeArrowheads="1"/>
          </p:cNvSpPr>
          <p:nvPr/>
        </p:nvSpPr>
        <p:spPr bwMode="auto">
          <a:xfrm>
            <a:off x="498475" y="5313363"/>
            <a:ext cx="647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- 5</a:t>
            </a:r>
          </a:p>
        </p:txBody>
      </p:sp>
      <p:sp>
        <p:nvSpPr>
          <p:cNvPr id="51" name="Šipka doleva 50"/>
          <p:cNvSpPr/>
          <p:nvPr/>
        </p:nvSpPr>
        <p:spPr>
          <a:xfrm rot="2446072">
            <a:off x="2224088" y="5383213"/>
            <a:ext cx="1323975" cy="561975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52" name="Šipka doleva 51"/>
          <p:cNvSpPr/>
          <p:nvPr/>
        </p:nvSpPr>
        <p:spPr>
          <a:xfrm rot="16200000">
            <a:off x="3441700" y="2605088"/>
            <a:ext cx="1198563" cy="522287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53" name="Šipka doleva 52"/>
          <p:cNvSpPr/>
          <p:nvPr/>
        </p:nvSpPr>
        <p:spPr>
          <a:xfrm rot="14160225">
            <a:off x="5396707" y="2315369"/>
            <a:ext cx="1174750" cy="528637"/>
          </a:xfrm>
          <a:prstGeom prst="lef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rgbClr val="FFFFCC"/>
              </a:solidFill>
            </a:endParaRPr>
          </a:p>
        </p:txBody>
      </p:sp>
      <p:sp>
        <p:nvSpPr>
          <p:cNvPr id="120853" name="TextovéPole 53"/>
          <p:cNvSpPr txBox="1">
            <a:spLocks noChangeArrowheads="1"/>
          </p:cNvSpPr>
          <p:nvPr/>
        </p:nvSpPr>
        <p:spPr bwMode="auto">
          <a:xfrm>
            <a:off x="3543300" y="5313363"/>
            <a:ext cx="7588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Q</a:t>
            </a:r>
            <a:r>
              <a:rPr lang="cs-CZ" sz="3200" b="1" baseline="-25000">
                <a:solidFill>
                  <a:srgbClr val="FF0000"/>
                </a:solidFill>
              </a:rPr>
              <a:t>1</a:t>
            </a:r>
            <a:endParaRPr lang="cs-CZ" sz="3200" b="1">
              <a:solidFill>
                <a:srgbClr val="FF0000"/>
              </a:solidFill>
            </a:endParaRPr>
          </a:p>
        </p:txBody>
      </p:sp>
      <p:sp>
        <p:nvSpPr>
          <p:cNvPr id="120854" name="TextovéPole 56"/>
          <p:cNvSpPr txBox="1">
            <a:spLocks noChangeArrowheads="1"/>
          </p:cNvSpPr>
          <p:nvPr/>
        </p:nvSpPr>
        <p:spPr bwMode="auto">
          <a:xfrm>
            <a:off x="3759200" y="1620838"/>
            <a:ext cx="863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50"/>
                </a:solidFill>
              </a:rPr>
              <a:t>L</a:t>
            </a:r>
            <a:r>
              <a:rPr lang="cs-CZ" sz="3200" b="1" baseline="-25000">
                <a:solidFill>
                  <a:srgbClr val="00B050"/>
                </a:solidFill>
              </a:rPr>
              <a:t>t</a:t>
            </a:r>
            <a:endParaRPr lang="cs-CZ" sz="3200" b="1">
              <a:solidFill>
                <a:srgbClr val="00B050"/>
              </a:solidFill>
            </a:endParaRPr>
          </a:p>
        </p:txBody>
      </p:sp>
      <p:sp>
        <p:nvSpPr>
          <p:cNvPr id="120855" name="TextovéPole 57"/>
          <p:cNvSpPr txBox="1">
            <a:spLocks noChangeArrowheads="1"/>
          </p:cNvSpPr>
          <p:nvPr/>
        </p:nvSpPr>
        <p:spPr bwMode="auto">
          <a:xfrm>
            <a:off x="5054600" y="1504950"/>
            <a:ext cx="7635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2060"/>
                </a:solidFill>
              </a:rPr>
              <a:t>Q</a:t>
            </a:r>
            <a:r>
              <a:rPr lang="cs-CZ" sz="3200" b="1" baseline="-25000">
                <a:solidFill>
                  <a:srgbClr val="002060"/>
                </a:solidFill>
              </a:rPr>
              <a:t>2</a:t>
            </a:r>
            <a:endParaRPr lang="cs-CZ" sz="3200" b="1">
              <a:solidFill>
                <a:srgbClr val="002060"/>
              </a:solidFill>
            </a:endParaRPr>
          </a:p>
        </p:txBody>
      </p:sp>
      <p:sp>
        <p:nvSpPr>
          <p:cNvPr id="120856" name="TextovéPole 58"/>
          <p:cNvSpPr txBox="1">
            <a:spLocks noChangeArrowheads="1"/>
          </p:cNvSpPr>
          <p:nvPr/>
        </p:nvSpPr>
        <p:spPr bwMode="auto">
          <a:xfrm>
            <a:off x="5219700" y="5192713"/>
            <a:ext cx="36004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7030A0"/>
                </a:solidFill>
              </a:rPr>
              <a:t>Q = Q</a:t>
            </a:r>
            <a:r>
              <a:rPr lang="cs-CZ" sz="3600" b="1" baseline="-25000">
                <a:solidFill>
                  <a:srgbClr val="7030A0"/>
                </a:solidFill>
              </a:rPr>
              <a:t>1</a:t>
            </a:r>
            <a:r>
              <a:rPr lang="cs-CZ" sz="3600" b="1">
                <a:solidFill>
                  <a:srgbClr val="7030A0"/>
                </a:solidFill>
              </a:rPr>
              <a:t>+ L</a:t>
            </a:r>
            <a:r>
              <a:rPr lang="cs-CZ" sz="3600" b="1" baseline="-25000">
                <a:solidFill>
                  <a:srgbClr val="7030A0"/>
                </a:solidFill>
              </a:rPr>
              <a:t>t </a:t>
            </a:r>
            <a:r>
              <a:rPr lang="cs-CZ" sz="3600" b="1">
                <a:solidFill>
                  <a:srgbClr val="7030A0"/>
                </a:solidFill>
              </a:rPr>
              <a:t>+ Q</a:t>
            </a:r>
            <a:r>
              <a:rPr lang="cs-CZ" sz="3600" b="1" baseline="-25000">
                <a:solidFill>
                  <a:srgbClr val="7030A0"/>
                </a:solidFill>
              </a:rPr>
              <a:t>2</a:t>
            </a:r>
            <a:endParaRPr lang="cs-CZ" sz="3600" b="1">
              <a:solidFill>
                <a:srgbClr val="7030A0"/>
              </a:solidFill>
            </a:endParaRPr>
          </a:p>
        </p:txBody>
      </p:sp>
      <p:sp>
        <p:nvSpPr>
          <p:cNvPr id="120857" name="TextovéPole 59"/>
          <p:cNvSpPr txBox="1">
            <a:spLocks noChangeArrowheads="1"/>
          </p:cNvSpPr>
          <p:nvPr/>
        </p:nvSpPr>
        <p:spPr bwMode="auto">
          <a:xfrm>
            <a:off x="679450" y="3900488"/>
            <a:ext cx="5683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</a:rPr>
              <a:t>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4294967295"/>
          </p:nvPr>
        </p:nvSpPr>
        <p:spPr>
          <a:xfrm>
            <a:off x="179388" y="692150"/>
            <a:ext cx="8856662" cy="597693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+mj-lt"/>
              </a:rPr>
              <a:t>Použitá literatura a zdroje obrázků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+mj-lt"/>
              </a:rPr>
              <a:t>1/ TESAŘ</a:t>
            </a:r>
            <a:r>
              <a:rPr lang="cs-CZ" sz="2000" dirty="0">
                <a:latin typeface="+mj-lt"/>
              </a:rPr>
              <a:t>, Jiří a František JÁCHYM. Fyzika 5 pro základní školu: Energie. 1. vydání. Praha: SPN, 2010. ISBN 978-80-7235-491-7. </a:t>
            </a:r>
            <a:endParaRPr lang="cs-CZ" sz="200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+mj-lt"/>
              </a:rPr>
              <a:t>2/ www.office.microsoft.com</a:t>
            </a:r>
            <a:endParaRPr lang="cs-CZ" sz="20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6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7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270</Words>
  <Application>Microsoft Office PowerPoint</Application>
  <PresentationFormat>On-screen Show (4:3)</PresentationFormat>
  <Paragraphs>55</Paragraphs>
  <Slides>10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108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6" baseType="lpstr">
      <vt:lpstr>Arial</vt:lpstr>
      <vt:lpstr>Wingdings 2</vt:lpstr>
      <vt:lpstr>Wingdings 3</vt:lpstr>
      <vt:lpstr>Calibri</vt:lpstr>
      <vt:lpstr>Wingdings</vt:lpstr>
      <vt:lpstr>Arial Black</vt:lpstr>
      <vt:lpstr>Times New Roman</vt:lpstr>
      <vt:lpstr>Silk</vt:lpstr>
      <vt:lpstr>Pixel</vt:lpstr>
      <vt:lpstr>1_Pixel</vt:lpstr>
      <vt:lpstr>2_Pixel</vt:lpstr>
      <vt:lpstr>3_Pixel</vt:lpstr>
      <vt:lpstr>4_Pixel</vt:lpstr>
      <vt:lpstr>5_Pixel</vt:lpstr>
      <vt:lpstr>6_Pixel</vt:lpstr>
      <vt:lpstr>7_Pixel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Silk</vt:lpstr>
      <vt:lpstr>Pixel</vt:lpstr>
      <vt:lpstr>Pixel</vt:lpstr>
      <vt:lpstr>Pixel</vt:lpstr>
      <vt:lpstr>Pixel</vt:lpstr>
      <vt:lpstr>Pixel</vt:lpstr>
      <vt:lpstr>Pixel</vt:lpstr>
      <vt:lpstr>Pixel</vt:lpstr>
      <vt:lpstr>Pixel</vt:lpstr>
      <vt:lpstr>Pixel</vt:lpstr>
      <vt:lpstr>Pixel</vt:lpstr>
      <vt:lpstr>Pixel</vt:lpstr>
      <vt:lpstr>1_Pixel</vt:lpstr>
      <vt:lpstr>1_Pixel</vt:lpstr>
      <vt:lpstr>1_Pixel</vt:lpstr>
      <vt:lpstr>1_Pixel</vt:lpstr>
      <vt:lpstr>1_Pixel</vt:lpstr>
      <vt:lpstr>1_Pixel</vt:lpstr>
      <vt:lpstr>1_Pixel</vt:lpstr>
      <vt:lpstr>1_Pixel</vt:lpstr>
      <vt:lpstr>1_Pixel</vt:lpstr>
      <vt:lpstr>1_Pixel</vt:lpstr>
      <vt:lpstr>1_Pixel</vt:lpstr>
      <vt:lpstr>2_Pixel</vt:lpstr>
      <vt:lpstr>2_Pixel</vt:lpstr>
      <vt:lpstr>2_Pixel</vt:lpstr>
      <vt:lpstr>2_Pixel</vt:lpstr>
      <vt:lpstr>2_Pixel</vt:lpstr>
      <vt:lpstr>2_Pixel</vt:lpstr>
      <vt:lpstr>2_Pixel</vt:lpstr>
      <vt:lpstr>2_Pixel</vt:lpstr>
      <vt:lpstr>2_Pixel</vt:lpstr>
      <vt:lpstr>2_Pixel</vt:lpstr>
      <vt:lpstr>2_Pixel</vt:lpstr>
      <vt:lpstr>3_Pixel</vt:lpstr>
      <vt:lpstr>3_Pixel</vt:lpstr>
      <vt:lpstr>3_Pixel</vt:lpstr>
      <vt:lpstr>3_Pixel</vt:lpstr>
      <vt:lpstr>3_Pixel</vt:lpstr>
      <vt:lpstr>3_Pixel</vt:lpstr>
      <vt:lpstr>3_Pixel</vt:lpstr>
      <vt:lpstr>3_Pixel</vt:lpstr>
      <vt:lpstr>3_Pixel</vt:lpstr>
      <vt:lpstr>3_Pixel</vt:lpstr>
      <vt:lpstr>3_Pixel</vt:lpstr>
      <vt:lpstr>4_Pixel</vt:lpstr>
      <vt:lpstr>4_Pixel</vt:lpstr>
      <vt:lpstr>4_Pixel</vt:lpstr>
      <vt:lpstr>4_Pixel</vt:lpstr>
      <vt:lpstr>4_Pixel</vt:lpstr>
      <vt:lpstr>4_Pixel</vt:lpstr>
      <vt:lpstr>4_Pixel</vt:lpstr>
      <vt:lpstr>4_Pixel</vt:lpstr>
      <vt:lpstr>4_Pixel</vt:lpstr>
      <vt:lpstr>4_Pixel</vt:lpstr>
      <vt:lpstr>4_Pixel</vt:lpstr>
      <vt:lpstr>5_Pixel</vt:lpstr>
      <vt:lpstr>5_Pixel</vt:lpstr>
      <vt:lpstr>5_Pixel</vt:lpstr>
      <vt:lpstr>5_Pixel</vt:lpstr>
      <vt:lpstr>5_Pixel</vt:lpstr>
      <vt:lpstr>5_Pixel</vt:lpstr>
      <vt:lpstr>5_Pixel</vt:lpstr>
      <vt:lpstr>5_Pixel</vt:lpstr>
      <vt:lpstr>5_Pixel</vt:lpstr>
      <vt:lpstr>5_Pixel</vt:lpstr>
      <vt:lpstr>5_Pixel</vt:lpstr>
      <vt:lpstr>6_Pixel</vt:lpstr>
      <vt:lpstr>6_Pixel</vt:lpstr>
      <vt:lpstr>6_Pixel</vt:lpstr>
      <vt:lpstr>6_Pixel</vt:lpstr>
      <vt:lpstr>6_Pixel</vt:lpstr>
      <vt:lpstr>6_Pixel</vt:lpstr>
      <vt:lpstr>6_Pixel</vt:lpstr>
      <vt:lpstr>6_Pixel</vt:lpstr>
      <vt:lpstr>6_Pixel</vt:lpstr>
      <vt:lpstr>6_Pixel</vt:lpstr>
      <vt:lpstr>6_Pixel</vt:lpstr>
      <vt:lpstr>7_Pixel</vt:lpstr>
      <vt:lpstr>7_Pixel</vt:lpstr>
      <vt:lpstr>7_Pixel</vt:lpstr>
      <vt:lpstr>7_Pixel</vt:lpstr>
      <vt:lpstr>7_Pixel</vt:lpstr>
      <vt:lpstr>7_Pixel</vt:lpstr>
      <vt:lpstr>7_Pixel</vt:lpstr>
      <vt:lpstr>7_Pixel</vt:lpstr>
      <vt:lpstr>7_Pixel</vt:lpstr>
      <vt:lpstr>7_Pixel</vt:lpstr>
      <vt:lpstr>7_Pixel</vt:lpstr>
      <vt:lpstr>Prezentace Microsoft PowerPoint</vt:lpstr>
      <vt:lpstr>Snímek 1</vt:lpstr>
      <vt:lpstr>TÁNÍ A TUHNUTÍ</vt:lpstr>
      <vt:lpstr>Umíš odpovědět</vt:lpstr>
      <vt:lpstr>Snímek 4</vt:lpstr>
      <vt:lpstr>Teploty tání / tuhnutí /některých látek / ve oC /</vt:lpstr>
      <vt:lpstr>Snímek 6</vt:lpstr>
      <vt:lpstr>Snímek 7</vt:lpstr>
      <vt:lpstr>Snímek 8</vt:lpstr>
      <vt:lpstr>Průběh přeměny ledu na vodu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DUM</cp:lastModifiedBy>
  <cp:revision>3</cp:revision>
  <dcterms:created xsi:type="dcterms:W3CDTF">2012-02-18T16:47:03Z</dcterms:created>
  <dcterms:modified xsi:type="dcterms:W3CDTF">2012-06-10T12:57:42Z</dcterms:modified>
</cp:coreProperties>
</file>