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6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Masters/slideMaster7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Default Extension="wmf" ContentType="image/x-wmf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</p:sldMasterIdLst>
  <p:sldIdLst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10" Type="http://schemas.openxmlformats.org/officeDocument/2006/relationships/slide" Target="slides/slide3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031E6ED-B373-4200-A442-6CAF6E47040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D33A42-FBA7-42F1-8E2C-213BA3A04F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5A1E86A-E3C4-42D1-9EFE-09C2D178387C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813C93C-671D-414F-8142-4056816108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1300BF0-4756-4D2E-9FCC-B87F1165DE03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FCF5816-EE42-4FC7-A01D-9B9C9EF891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1D06294-1660-4C8C-94B3-9D253AAAE52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6409546-34A0-49E3-AC01-A69ED05931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144B80E-C7FE-453F-9C99-7D9E7011024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9E66ABA-7A8B-4A53-B9EA-DB239A6F6E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FE0E496-5678-4A17-A578-99238B5D9AC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8DF44AA-C288-4529-BD24-67898ADB03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32F01B4-500F-40C8-AFEF-BA55492EE64A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CD6CC38-EB14-4EDA-B2BD-599E1CE785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A6DE342-365E-4736-9CDE-84F096EE7C3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A700AD5-771D-417B-BBC5-368A43F88E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9D1A255-D336-4C46-A7A9-874FC9BDBD2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DCFD9D2-04D8-4BE0-86CF-3D68C3ABF7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2224ED-8036-49AB-9740-4EE107147BC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26BA6F8-C203-4F66-B980-605D4F9660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72CFF9-F2E5-4954-A40B-6FA1D97FA62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4E67DA7-2DE0-4218-9DAE-BD1F5F380F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CBDF906-EA08-4529-AD45-882CD867348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E7259E3-407B-43CE-9A54-13C34A240F7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C173B52-8118-476A-B180-F9CFDBE6F4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69B7E43-C4EC-4900-A9EC-DA9E61D3DE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7ADDCDF-CA00-4BD1-A444-6DA0A63E640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BB252C9-EA82-4B76-8B1D-B95945490B2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495669F-50F9-41DC-8D81-1623FB37F32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27FDD38-0551-4E79-8F49-CC8FEF8D2F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3DF5601-637C-418B-81B4-09EC05A46E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CFA5739-0865-4199-A8A0-A0BB8526E5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175BEC4-616D-4DEC-9437-BD96E545D6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EA0A70B-82CB-4272-933E-14BB18CA90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7348031-21DF-4FAE-B9F2-B7D7D9BAF5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F4CD859-7887-43C4-9443-B0E18239A7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B1ED96E-8EB1-4A63-B1FE-A34AFE8333D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90F7834-31B0-43F5-86D2-9B6351449F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E81DA60-7128-46F5-87ED-8D4B0547773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1E27121-66E9-4767-9048-63A92364E3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CFB3632-25CE-4C91-9D0F-FCAB6920DD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E8A62BD-2DC8-4747-B34C-653FDDD788B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25D1246-52C3-4B26-A1D0-143A7E866FB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88BD296-A86E-4961-839C-A4B0AE3DDD1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C89277B-C4D2-4B22-8117-E4262BD3A2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3806B9D-38F1-40E9-8659-7EBDE58CBA0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974949C-FBE2-43B4-A4C6-1EDFA039079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9A43FF6-9303-4489-A3BC-93BB7E67EBC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E3AC798-FD87-4E0F-A28E-0E085B1319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070A122-BD67-4BBF-9AD2-B49C2DA356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D8EB59D-576F-4145-A66D-35761A1B124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F11B8E6-C31F-4691-AAB7-06866D405EA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3908B56-E1A8-4272-A0F6-06A4C10D10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9C8F19D-A96A-427D-BD59-98C07FD28B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6BF1F2F-27E1-4AD8-BBC4-838CE64B8F2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192F649-639E-4C50-A977-A235EE2DD4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A715227-2221-4C9C-9B57-FF878639574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7F42950-2522-4080-9DAB-E8F18DFDC2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A772BA5-BBD0-45FE-B6EC-57B00607848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DFED2DE-2979-4A7D-8A20-330ADB49CD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F1B67C1-9888-4476-929E-D7A8E3C98F1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AA0852A-3456-45A1-B123-79EBD582FFC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8758FDB-153D-4191-BBA7-9043970A05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5516070-94D1-41A2-9DD2-3F8C6D7B0C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79AF612-2D60-4B72-8564-418085CF20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1A2F37C-0918-4FEB-BBEC-112B120BED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76DA2BA-F360-42AC-9587-245EAD5482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99B5371-D010-47E3-9B22-34A0CA2DBE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EA0682D-3B6E-4C9F-AAD9-7CC54C4F358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2D9561F-0404-4B12-AA20-121328D621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2BCC404-76D2-4E78-9841-53924C68C4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301962D-7B4D-4BDF-8459-5EF85453BA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8308297-197B-4A72-97AF-0E3FBB27FB2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8708C1C-4028-4309-A2EC-0DCD89B071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4E72579-C6DC-4061-B96D-AC76B34D73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47FA801-5B83-4C58-8822-0E8F3554D95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F900F3C-82AA-446B-83F8-8AD68351ACB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CB5BA06-E979-41A2-8244-17068A62EF5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0681D7F-75D2-40C2-A20C-DBC443BF3D3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6A2533E-59E9-4BB6-8ECF-C795D963FA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6C90838-A916-408B-B05B-6BAAF4C1818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347880E-E206-46EA-A3A9-CC68935A5D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03CEB1D-11E8-44B7-9C38-DC98D2709BE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FC04C1F-54BE-4619-9A33-00BD5F2D2FC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783F64D-BED7-4F0A-B172-224DD919F8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ADF4DAD-4765-49EF-AD51-07D5640666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D487716-67A6-4DAD-AF7C-5B58D0D953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9B60DA2-21D0-44DE-B15B-FB1DC6B42B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8806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F1CA8FCD-58FA-4A0F-B551-B8E0ADD51CB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F07E544B-7670-4024-97CF-AC64A97555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</p:sldLayoutIdLst>
  <p:txStyles>
    <p:titleStyle>
      <a:lvl1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dirty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2207BA99-A749-426E-BB41-DF7E3401D7F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grpSp>
        <p:nvGrpSpPr>
          <p:cNvPr id="13316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3317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8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dirty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74BF14F2-08AF-4EEF-BBA8-47A2B8B98C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grpSp>
        <p:nvGrpSpPr>
          <p:cNvPr id="25604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5605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5606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dirty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EAA971A1-9632-4714-B93B-52D4DCC67B5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grpSp>
        <p:nvGrpSpPr>
          <p:cNvPr id="37892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37893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7894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dirty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FA2E39DE-D519-4874-A1A4-C943FB2AA57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grpSp>
        <p:nvGrpSpPr>
          <p:cNvPr id="50180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50181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0182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dirty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1BCD6718-F2DD-4E88-8068-79BE0B3BC0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grpSp>
        <p:nvGrpSpPr>
          <p:cNvPr id="6246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6246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247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dirty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056D3188-D574-4A7A-A551-8A44503143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grpSp>
        <p:nvGrpSpPr>
          <p:cNvPr id="74756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74757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4758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6" r:id="rId1"/>
    <p:sldLayoutId id="2147483877" r:id="rId2"/>
    <p:sldLayoutId id="2147483878" r:id="rId3"/>
    <p:sldLayoutId id="2147483879" r:id="rId4"/>
    <p:sldLayoutId id="2147483880" r:id="rId5"/>
    <p:sldLayoutId id="2147483881" r:id="rId6"/>
    <p:sldLayoutId id="2147483882" r:id="rId7"/>
    <p:sldLayoutId id="2147483883" r:id="rId8"/>
    <p:sldLayoutId id="2147483884" r:id="rId9"/>
    <p:sldLayoutId id="2147483885" r:id="rId10"/>
    <p:sldLayoutId id="214748388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57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7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3175" y="-20638"/>
          <a:ext cx="9086850" cy="6815138"/>
        </p:xfrm>
        <a:graphic>
          <a:graphicData uri="http://schemas.openxmlformats.org/presentationml/2006/ole">
            <p:oleObj spid="_x0000_s1027" name="Prezentace" r:id="rId3" imgW="4413569" imgH="3309959" progId="PowerPoint.Show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71800" y="836613"/>
            <a:ext cx="6019800" cy="3201987"/>
          </a:xfrm>
        </p:spPr>
        <p:txBody>
          <a:bodyPr/>
          <a:lstStyle/>
          <a:p>
            <a:r>
              <a:rPr lang="cs-CZ" sz="6600" b="1" smtClean="0"/>
              <a:t>   VAR</a:t>
            </a:r>
          </a:p>
        </p:txBody>
      </p:sp>
      <p:pic>
        <p:nvPicPr>
          <p:cNvPr id="39938" name="Picture 2" descr="C:\Users\ZSTREBON\AppData\Local\Microsoft\Windows\Temporary Internet Files\Content.IE5\O0P3MEHA\MC9001993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3503613"/>
            <a:ext cx="2879725" cy="307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600" b="1" smtClean="0"/>
              <a:t>Umíš odpovědět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989138"/>
            <a:ext cx="8229600" cy="4400550"/>
          </a:xfrm>
        </p:spPr>
        <p:txBody>
          <a:bodyPr/>
          <a:lstStyle/>
          <a:p>
            <a:pPr marL="0" indent="0" algn="ctr">
              <a:buFont typeface="Wingdings" pitchFamily="2" charset="2"/>
              <a:buNone/>
            </a:pPr>
            <a:r>
              <a:rPr lang="cs-CZ" sz="10000" b="1" smtClean="0"/>
              <a:t>?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b="1" smtClean="0"/>
              <a:t>Kdy dochází k varu kapaliny?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b="1" smtClean="0"/>
              <a:t>Na čem závisí var kapaliny?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b="1" smtClean="0"/>
              <a:t>Je rozdíl vařit čaj ve třídě 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b="1" smtClean="0"/>
              <a:t>nebo na Mount Everestu?</a:t>
            </a:r>
          </a:p>
          <a:p>
            <a:pPr marL="0" indent="0">
              <a:buFont typeface="Wingdings" pitchFamily="2" charset="2"/>
              <a:buNone/>
            </a:pPr>
            <a:endParaRPr lang="cs-CZ" sz="3600" b="1" smtClean="0"/>
          </a:p>
        </p:txBody>
      </p:sp>
      <p:pic>
        <p:nvPicPr>
          <p:cNvPr id="40962" name="Picture 2" descr="C:\Users\ZSTREBON\AppData\Local\Microsoft\Windows\Temporary Internet Files\Content.IE5\DBOT6G0E\MM90028887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628775"/>
            <a:ext cx="2363788" cy="198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3" name="Picture 3" descr="C:\Users\ZSTREBON\AppData\Local\Microsoft\Windows\Temporary Internet Files\Content.IE5\S7678PEZ\MC90019552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7400" y="1989138"/>
            <a:ext cx="2801938" cy="1627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5" name="Picture 5" descr="C:\Users\ZSTREBON\AppData\Local\Microsoft\Windows\Temporary Internet Files\Content.IE5\DBOT6G0E\MC90029024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59575" y="4437063"/>
            <a:ext cx="1895475" cy="185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09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09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981075"/>
            <a:ext cx="8928100" cy="5761038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/>
              <a:t>p</a:t>
            </a:r>
            <a:r>
              <a:rPr lang="cs-CZ" sz="3600" b="1" dirty="0" smtClean="0"/>
              <a:t>řeměna kapaliny na plyn v celém objemu kapaliny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sz="3600" b="1" dirty="0"/>
              <a:t>k</a:t>
            </a:r>
            <a:r>
              <a:rPr lang="cs-CZ" sz="3600" b="1" dirty="0" smtClean="0"/>
              <a:t> varu dochází pouze za určité teploty → </a:t>
            </a:r>
            <a:r>
              <a:rPr lang="cs-CZ" sz="3600" b="1" dirty="0" smtClean="0">
                <a:solidFill>
                  <a:schemeClr val="bg2"/>
                </a:solidFill>
              </a:rPr>
              <a:t>teploty varu</a:t>
            </a:r>
            <a:r>
              <a:rPr lang="cs-CZ" sz="3600" b="1" dirty="0" smtClean="0"/>
              <a:t>, která je pro různé látky různá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36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360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3059113" y="4160838"/>
            <a:ext cx="3384550" cy="1944687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CC"/>
              </a:solidFill>
            </a:endParaRPr>
          </a:p>
        </p:txBody>
      </p:sp>
      <p:sp>
        <p:nvSpPr>
          <p:cNvPr id="3" name="Výbuch 1 2"/>
          <p:cNvSpPr/>
          <p:nvPr/>
        </p:nvSpPr>
        <p:spPr>
          <a:xfrm>
            <a:off x="3851275" y="6037263"/>
            <a:ext cx="2016125" cy="631825"/>
          </a:xfrm>
          <a:prstGeom prst="irregularSeal1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CC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492500" y="4437063"/>
            <a:ext cx="503238" cy="4318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CC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572000" y="4868863"/>
            <a:ext cx="431800" cy="4318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CC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580063" y="4437063"/>
            <a:ext cx="431800" cy="4318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CC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492500" y="5300663"/>
            <a:ext cx="250825" cy="2159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CC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435600" y="5300663"/>
            <a:ext cx="215900" cy="2159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CC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995738" y="5876925"/>
            <a:ext cx="144462" cy="16033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CC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867400" y="5876925"/>
            <a:ext cx="144463" cy="16033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CC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859338" y="5876925"/>
            <a:ext cx="144462" cy="80963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CC"/>
              </a:solidFill>
            </a:endParaRPr>
          </a:p>
        </p:txBody>
      </p:sp>
      <p:sp>
        <p:nvSpPr>
          <p:cNvPr id="91148" name="TextovéPole 11"/>
          <p:cNvSpPr txBox="1">
            <a:spLocks noChangeArrowheads="1"/>
          </p:cNvSpPr>
          <p:nvPr/>
        </p:nvSpPr>
        <p:spPr bwMode="auto">
          <a:xfrm>
            <a:off x="6804025" y="4005263"/>
            <a:ext cx="19446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voda</a:t>
            </a:r>
          </a:p>
        </p:txBody>
      </p:sp>
      <p:sp>
        <p:nvSpPr>
          <p:cNvPr id="91149" name="TextovéPole 12"/>
          <p:cNvSpPr txBox="1">
            <a:spLocks noChangeArrowheads="1"/>
          </p:cNvSpPr>
          <p:nvPr/>
        </p:nvSpPr>
        <p:spPr bwMode="auto">
          <a:xfrm>
            <a:off x="6804025" y="5133975"/>
            <a:ext cx="19446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vodní pára</a:t>
            </a:r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6227763" y="4235450"/>
            <a:ext cx="576262" cy="417513"/>
          </a:xfrm>
          <a:prstGeom prst="line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8" idx="1"/>
          </p:cNvCxnSpPr>
          <p:nvPr/>
        </p:nvCxnSpPr>
        <p:spPr>
          <a:xfrm>
            <a:off x="5467350" y="5332413"/>
            <a:ext cx="1336675" cy="76200"/>
          </a:xfrm>
          <a:prstGeom prst="line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152" name="TextovéPole 17"/>
          <p:cNvSpPr txBox="1">
            <a:spLocks noChangeArrowheads="1"/>
          </p:cNvSpPr>
          <p:nvPr/>
        </p:nvSpPr>
        <p:spPr bwMode="auto">
          <a:xfrm>
            <a:off x="6804025" y="6105525"/>
            <a:ext cx="2160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zdroj tepla</a:t>
            </a:r>
          </a:p>
        </p:txBody>
      </p:sp>
      <p:cxnSp>
        <p:nvCxnSpPr>
          <p:cNvPr id="20" name="Přímá spojnice 19"/>
          <p:cNvCxnSpPr/>
          <p:nvPr/>
        </p:nvCxnSpPr>
        <p:spPr>
          <a:xfrm>
            <a:off x="5219700" y="6335713"/>
            <a:ext cx="1584325" cy="17462"/>
          </a:xfrm>
          <a:prstGeom prst="line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950" y="404813"/>
            <a:ext cx="8856663" cy="955675"/>
          </a:xfrm>
        </p:spPr>
        <p:txBody>
          <a:bodyPr/>
          <a:lstStyle/>
          <a:p>
            <a:pPr algn="ctr"/>
            <a:r>
              <a:rPr lang="cs-CZ" sz="4000" b="1" smtClean="0"/>
              <a:t>Teploty varu některých látek ve </a:t>
            </a:r>
            <a:r>
              <a:rPr lang="cs-CZ" sz="4000" b="1" baseline="30000" smtClean="0"/>
              <a:t>o</a:t>
            </a:r>
            <a:r>
              <a:rPr lang="cs-CZ" sz="4000" b="1" smtClean="0"/>
              <a:t>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989138"/>
            <a:ext cx="8229600" cy="388620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3600" b="1" smtClean="0"/>
              <a:t>líh		65			olovo	1740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b="1" smtClean="0"/>
              <a:t>voda	100			cín		2720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b="1" smtClean="0"/>
              <a:t>rtuť		357			wolfram	5660</a:t>
            </a:r>
          </a:p>
        </p:txBody>
      </p:sp>
      <p:pic>
        <p:nvPicPr>
          <p:cNvPr id="43010" name="Picture 2" descr="C:\Users\ZSTREBON\AppData\Local\Microsoft\Windows\Temporary Internet Files\Content.IE5\DBOT6G0E\MC90043632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3697288"/>
            <a:ext cx="3162300" cy="316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908050"/>
            <a:ext cx="8353425" cy="5834063"/>
          </a:xfrm>
        </p:spPr>
        <p:txBody>
          <a:bodyPr/>
          <a:lstStyle/>
          <a:p>
            <a:pPr eaLnBrk="1" hangingPunct="1">
              <a:buClr>
                <a:srgbClr val="CC3300"/>
              </a:buClr>
              <a:buFont typeface="Wingdings" pitchFamily="2" charset="2"/>
              <a:buChar char="Ø"/>
              <a:defRPr/>
            </a:pPr>
            <a:r>
              <a:rPr lang="cs-CZ" sz="3600" b="1" dirty="0">
                <a:solidFill>
                  <a:srgbClr val="000000"/>
                </a:solidFill>
              </a:rPr>
              <a:t>teplota varu závisí na tlaku, který působí na kapalinu</a:t>
            </a:r>
          </a:p>
          <a:p>
            <a:pPr eaLnBrk="1" hangingPunct="1">
              <a:buClr>
                <a:srgbClr val="CC3300"/>
              </a:buClr>
              <a:buFont typeface="Wingdings" pitchFamily="2" charset="2"/>
              <a:buChar char="Ø"/>
              <a:defRPr/>
            </a:pPr>
            <a:r>
              <a:rPr lang="cs-CZ" sz="3600" b="1" dirty="0">
                <a:solidFill>
                  <a:srgbClr val="000000"/>
                </a:solidFill>
              </a:rPr>
              <a:t>se vzrůstajícím tlakem se teplota varu zvyšuje a </a:t>
            </a:r>
            <a:r>
              <a:rPr lang="cs-CZ" sz="3600" b="1" dirty="0" smtClean="0">
                <a:solidFill>
                  <a:srgbClr val="000000"/>
                </a:solidFill>
              </a:rPr>
              <a:t>naopak</a:t>
            </a:r>
          </a:p>
          <a:p>
            <a:pPr eaLnBrk="1" hangingPunct="1">
              <a:buClr>
                <a:srgbClr val="CC3300"/>
              </a:buClr>
              <a:buFont typeface="Wingdings" pitchFamily="2" charset="2"/>
              <a:buChar char="Ø"/>
              <a:defRPr/>
            </a:pPr>
            <a:r>
              <a:rPr lang="cs-CZ" sz="3600" b="1" dirty="0">
                <a:solidFill>
                  <a:srgbClr val="000000"/>
                </a:solidFill>
              </a:rPr>
              <a:t>v</a:t>
            </a:r>
            <a:r>
              <a:rPr lang="cs-CZ" sz="3600" b="1" dirty="0" smtClean="0">
                <a:solidFill>
                  <a:srgbClr val="000000"/>
                </a:solidFill>
              </a:rPr>
              <a:t>yšší tlak - Papinův hrnec, poklice, </a:t>
            </a:r>
          </a:p>
          <a:p>
            <a:pPr marL="0" indent="0" eaLnBrk="1" hangingPunct="1">
              <a:buClr>
                <a:srgbClr val="CC3300"/>
              </a:buClr>
              <a:buFont typeface="Wingdings" pitchFamily="2" charset="2"/>
              <a:buNone/>
              <a:defRPr/>
            </a:pPr>
            <a:r>
              <a:rPr lang="cs-CZ" sz="3600" b="1" dirty="0">
                <a:solidFill>
                  <a:srgbClr val="000000"/>
                </a:solidFill>
              </a:rPr>
              <a:t> </a:t>
            </a:r>
            <a:r>
              <a:rPr lang="cs-CZ" sz="3600" b="1" dirty="0" smtClean="0">
                <a:solidFill>
                  <a:srgbClr val="000000"/>
                </a:solidFill>
              </a:rPr>
              <a:t>                     UHT ošetření mléka</a:t>
            </a:r>
          </a:p>
          <a:p>
            <a:pPr eaLnBrk="1" hangingPunct="1">
              <a:buClr>
                <a:srgbClr val="CC3300"/>
              </a:buClr>
              <a:buFont typeface="Wingdings" pitchFamily="2" charset="2"/>
              <a:buChar char="Ø"/>
              <a:defRPr/>
            </a:pPr>
            <a:r>
              <a:rPr lang="cs-CZ" sz="3600" b="1" dirty="0">
                <a:solidFill>
                  <a:srgbClr val="000000"/>
                </a:solidFill>
              </a:rPr>
              <a:t>n</a:t>
            </a:r>
            <a:r>
              <a:rPr lang="cs-CZ" sz="3600" b="1" dirty="0" smtClean="0">
                <a:solidFill>
                  <a:srgbClr val="000000"/>
                </a:solidFill>
              </a:rPr>
              <a:t>ižší tlak – vaření ve velehorách  </a:t>
            </a:r>
            <a:endParaRPr lang="cs-CZ" sz="3600" b="1" dirty="0">
              <a:solidFill>
                <a:srgbClr val="000000"/>
              </a:solidFill>
            </a:endParaRPr>
          </a:p>
          <a:p>
            <a:pPr marL="0" indent="0">
              <a:buFont typeface="Wingdings" pitchFamily="2" charset="2"/>
              <a:buNone/>
              <a:defRPr/>
            </a:pPr>
            <a:endParaRPr lang="cs-CZ" sz="3600" dirty="0"/>
          </a:p>
        </p:txBody>
      </p:sp>
      <p:pic>
        <p:nvPicPr>
          <p:cNvPr id="41986" name="Picture 2" descr="C:\Users\ZSTREBON\AppData\Local\Microsoft\Windows\Temporary Internet Files\Content.IE5\JWNLB98A\MC9003597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5195888"/>
            <a:ext cx="1885950" cy="166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8" name="Picture 4" descr="C:\Users\ZSTREBON\AppData\Local\Microsoft\Windows\Temporary Internet Files\Content.IE5\VNE1GDJN\MC900441751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19925" y="4365625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9" name="Picture 5" descr="C:\Users\ZSTREBON\AppData\Local\Microsoft\Windows\Temporary Internet Files\Content.IE5\O0P3MEHA\MC9002961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46500" y="5195888"/>
            <a:ext cx="1943100" cy="163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836613"/>
            <a:ext cx="8569325" cy="5761037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b="1" smtClean="0"/>
              <a:t>k udržení kapaliny ve varu je nutné dodat teplo → tzv. </a:t>
            </a:r>
            <a:r>
              <a:rPr lang="cs-CZ" sz="3600" b="1" smtClean="0">
                <a:solidFill>
                  <a:schemeClr val="bg2"/>
                </a:solidFill>
              </a:rPr>
              <a:t>skupenské teplo varu → </a:t>
            </a:r>
            <a:r>
              <a:rPr lang="cs-CZ" sz="3600" b="1" smtClean="0"/>
              <a:t>tj. teplo potřebné k přeměně kapaliny na plyn při teplotě varu</a:t>
            </a:r>
          </a:p>
          <a:p>
            <a:pPr>
              <a:buFont typeface="Wingdings" pitchFamily="2" charset="2"/>
              <a:buChar char="Ø"/>
            </a:pPr>
            <a:r>
              <a:rPr lang="cs-CZ" sz="3600" b="1" smtClean="0"/>
              <a:t>každá kapalina má své </a:t>
            </a:r>
            <a:r>
              <a:rPr lang="cs-CZ" sz="3600" b="1" smtClean="0">
                <a:solidFill>
                  <a:schemeClr val="bg2"/>
                </a:solidFill>
              </a:rPr>
              <a:t>měrné skupenské teplo varu → </a:t>
            </a:r>
            <a:r>
              <a:rPr lang="cs-CZ" sz="3600" b="1" smtClean="0"/>
              <a:t>tj. teplo potřebné k přeměně 1 kg kapaliny na plyn při teplotě varu </a:t>
            </a:r>
          </a:p>
          <a:p>
            <a:pPr>
              <a:buFont typeface="Wingdings" pitchFamily="2" charset="2"/>
              <a:buChar char="Ø"/>
            </a:pPr>
            <a:r>
              <a:rPr lang="cs-CZ" sz="3600" b="1" smtClean="0"/>
              <a:t>najdeme v tabulkách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4294967295"/>
          </p:nvPr>
        </p:nvSpPr>
        <p:spPr>
          <a:xfrm>
            <a:off x="179388" y="692150"/>
            <a:ext cx="8856662" cy="5976938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latin typeface="+mj-lt"/>
              </a:rPr>
              <a:t>Použitá literatura a zdroje obrázků 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latin typeface="+mj-lt"/>
              </a:rPr>
              <a:t>1/ TESAŘ</a:t>
            </a:r>
            <a:r>
              <a:rPr lang="cs-CZ" sz="2000" b="1" dirty="0">
                <a:latin typeface="+mj-lt"/>
              </a:rPr>
              <a:t>, Jiří a František JÁCHYM. Fyzika 5 pro základní školu: Energie. 1. vydání. Praha: SPN, 2010. ISBN 978-80-7235-491-7. </a:t>
            </a:r>
            <a:endParaRPr lang="cs-CZ" sz="2000" b="1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latin typeface="+mj-lt"/>
              </a:rPr>
              <a:t>2/ www.office.microsoft.com</a:t>
            </a:r>
            <a:endParaRPr lang="cs-CZ" sz="2000" b="1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5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174</Words>
  <Application>Microsoft Office PowerPoint</Application>
  <PresentationFormat>On-screen Show (4:3)</PresentationFormat>
  <Paragraphs>29</Paragraphs>
  <Slides>8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84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0" baseType="lpstr">
      <vt:lpstr>Arial</vt:lpstr>
      <vt:lpstr>Wingdings 2</vt:lpstr>
      <vt:lpstr>Wingdings 3</vt:lpstr>
      <vt:lpstr>Calibri</vt:lpstr>
      <vt:lpstr>Wingdings</vt:lpstr>
      <vt:lpstr>Arial Black</vt:lpstr>
      <vt:lpstr>Times New Roman</vt:lpstr>
      <vt:lpstr>Silk</vt:lpstr>
      <vt:lpstr>Pixel</vt:lpstr>
      <vt:lpstr>1_Pixel</vt:lpstr>
      <vt:lpstr>2_Pixel</vt:lpstr>
      <vt:lpstr>3_Pixel</vt:lpstr>
      <vt:lpstr>4_Pixel</vt:lpstr>
      <vt:lpstr>5_Pixel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Pixel</vt:lpstr>
      <vt:lpstr>Pixel</vt:lpstr>
      <vt:lpstr>Pixel</vt:lpstr>
      <vt:lpstr>Pixel</vt:lpstr>
      <vt:lpstr>Pixel</vt:lpstr>
      <vt:lpstr>Pixel</vt:lpstr>
      <vt:lpstr>Pixel</vt:lpstr>
      <vt:lpstr>Pixel</vt:lpstr>
      <vt:lpstr>Pixel</vt:lpstr>
      <vt:lpstr>Pixel</vt:lpstr>
      <vt:lpstr>Pixel</vt:lpstr>
      <vt:lpstr>1_Pixel</vt:lpstr>
      <vt:lpstr>1_Pixel</vt:lpstr>
      <vt:lpstr>1_Pixel</vt:lpstr>
      <vt:lpstr>1_Pixel</vt:lpstr>
      <vt:lpstr>1_Pixel</vt:lpstr>
      <vt:lpstr>1_Pixel</vt:lpstr>
      <vt:lpstr>1_Pixel</vt:lpstr>
      <vt:lpstr>1_Pixel</vt:lpstr>
      <vt:lpstr>1_Pixel</vt:lpstr>
      <vt:lpstr>1_Pixel</vt:lpstr>
      <vt:lpstr>1_Pixel</vt:lpstr>
      <vt:lpstr>2_Pixel</vt:lpstr>
      <vt:lpstr>2_Pixel</vt:lpstr>
      <vt:lpstr>2_Pixel</vt:lpstr>
      <vt:lpstr>2_Pixel</vt:lpstr>
      <vt:lpstr>2_Pixel</vt:lpstr>
      <vt:lpstr>2_Pixel</vt:lpstr>
      <vt:lpstr>2_Pixel</vt:lpstr>
      <vt:lpstr>2_Pixel</vt:lpstr>
      <vt:lpstr>2_Pixel</vt:lpstr>
      <vt:lpstr>2_Pixel</vt:lpstr>
      <vt:lpstr>2_Pixel</vt:lpstr>
      <vt:lpstr>3_Pixel</vt:lpstr>
      <vt:lpstr>3_Pixel</vt:lpstr>
      <vt:lpstr>3_Pixel</vt:lpstr>
      <vt:lpstr>3_Pixel</vt:lpstr>
      <vt:lpstr>3_Pixel</vt:lpstr>
      <vt:lpstr>3_Pixel</vt:lpstr>
      <vt:lpstr>3_Pixel</vt:lpstr>
      <vt:lpstr>3_Pixel</vt:lpstr>
      <vt:lpstr>3_Pixel</vt:lpstr>
      <vt:lpstr>3_Pixel</vt:lpstr>
      <vt:lpstr>3_Pixel</vt:lpstr>
      <vt:lpstr>4_Pixel</vt:lpstr>
      <vt:lpstr>4_Pixel</vt:lpstr>
      <vt:lpstr>4_Pixel</vt:lpstr>
      <vt:lpstr>4_Pixel</vt:lpstr>
      <vt:lpstr>4_Pixel</vt:lpstr>
      <vt:lpstr>4_Pixel</vt:lpstr>
      <vt:lpstr>4_Pixel</vt:lpstr>
      <vt:lpstr>4_Pixel</vt:lpstr>
      <vt:lpstr>4_Pixel</vt:lpstr>
      <vt:lpstr>4_Pixel</vt:lpstr>
      <vt:lpstr>4_Pixel</vt:lpstr>
      <vt:lpstr>5_Pixel</vt:lpstr>
      <vt:lpstr>5_Pixel</vt:lpstr>
      <vt:lpstr>5_Pixel</vt:lpstr>
      <vt:lpstr>5_Pixel</vt:lpstr>
      <vt:lpstr>5_Pixel</vt:lpstr>
      <vt:lpstr>5_Pixel</vt:lpstr>
      <vt:lpstr>5_Pixel</vt:lpstr>
      <vt:lpstr>5_Pixel</vt:lpstr>
      <vt:lpstr>5_Pixel</vt:lpstr>
      <vt:lpstr>5_Pixel</vt:lpstr>
      <vt:lpstr>5_Pixel</vt:lpstr>
      <vt:lpstr>Prezentace Microsoft PowerPoint</vt:lpstr>
      <vt:lpstr>Snímek 1</vt:lpstr>
      <vt:lpstr>   VAR</vt:lpstr>
      <vt:lpstr>Umíš odpovědět</vt:lpstr>
      <vt:lpstr>Snímek 4</vt:lpstr>
      <vt:lpstr>Teploty varu některých látek ve oC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DUM</cp:lastModifiedBy>
  <cp:revision>3</cp:revision>
  <dcterms:created xsi:type="dcterms:W3CDTF">2012-02-19T14:26:59Z</dcterms:created>
  <dcterms:modified xsi:type="dcterms:W3CDTF">2012-06-10T13:01:04Z</dcterms:modified>
</cp:coreProperties>
</file>