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</p:sldMasterIdLst>
  <p:sldIdLst>
    <p:sldId id="263" r:id="rId4"/>
    <p:sldId id="260" r:id="rId5"/>
    <p:sldId id="259" r:id="rId6"/>
    <p:sldId id="257" r:id="rId7"/>
    <p:sldId id="261" r:id="rId8"/>
    <p:sldId id="258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2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7DB8652-4A89-4378-8A45-770C8F964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88CDAEA-BA9D-4F62-8129-E2174D3BB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0A53ACE-30E0-44B4-815A-1CD5DC43D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2E867E2-DA22-43AD-8DF0-09E092BE1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9765B0B-9538-4CE6-8482-8482D53891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A2B2F71-7E11-4EFD-8408-009D75D15E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535127-5410-41EE-AE3F-2DB3989F0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75569C9-BB0D-4560-9690-F3B6697DE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6B72944-3A36-468B-BC07-BAE044558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2F265B2-D666-4685-8ABE-DEC831A363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ADFA01F-3D40-4648-B261-A479A32CC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381000"/>
            <a:ext cx="82296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2E5B9E5-330C-4926-B7F9-B81E36CDF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08ABB0F-4880-46B1-9E6A-94DA7CE26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14E9235-2466-4BFC-A9F6-2FFC385EF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022735A-736F-47DA-AE0E-A422C2350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A067941-003C-4392-8A5B-4371A1FB7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F4FF93-7A75-49DC-A17C-175435407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E268620-4185-4C50-8611-2F92543FB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57B29A9-1976-49B4-8EBB-56DAF7471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FEBC368-FAE1-41EB-A93A-FBF23549B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EDEFEE8-01D6-456D-9854-6BA8D71531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BAB945C-4412-422B-AB05-5FBF388CF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E04D3FE-D167-40CF-B917-8DCC52CFD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381000"/>
            <a:ext cx="82296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549DBFD-FB6D-488A-9C18-8225B5BED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CD0AAAB-ABCB-41C8-9CB7-002A436063F3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3857DC1-0CD9-4617-A849-AD71D98C6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F49F1B6-5C43-4B20-BC2D-D2937228C235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05D0EF-441F-4715-B8BF-27BF49F5B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A3B56C5-D56A-48AE-B21D-A9900DF8FBA1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E2C18A4-46D5-4F88-967D-435A28137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705E6D8-3BA4-49C9-AC91-C88C2A98AF55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74083F0-1A81-4DD0-AE6F-A2E979CBB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FFD37C7-4CAF-4355-BAFB-AA747496DB60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6C3BCD9-8B6F-4AE4-A26D-AD43F8348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91197FB-B2CE-4FDA-993D-ABFB347664D9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035EB9-61D6-4BD9-980C-CAFF5C9D2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5161400-07AA-499A-8968-9AABF377EEF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BECECE5-682D-491B-83D1-138466379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B37B0D8-D2CA-45AD-944E-6F331C79A0CD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5C4B24E-DA82-470C-A600-6622AFD2E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3F3D746-6C5A-47D7-B28E-9021941E62F5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325B07-9021-47EE-9803-6367F1FAC5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A798B7A-7B10-472E-B1B5-CE93DEA781E3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AEB0C9B-2B61-4EB2-8744-B0A3E6B9D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6D8236E-CF19-4F4D-B8F4-E5333493E159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9B03F32-46F7-4765-94C9-716120D3B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40B9B829-7E99-41BF-9033-F581A4D98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053457C7-47D1-4821-8685-345C97F42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FC4A62CB-0C9D-4933-9261-17901AF014E7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4070F18D-3FBE-4D91-9D51-56B655CBA0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6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8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p:oleObj spid="_x0000_s6148" name="Prezentace" r:id="rId3" imgW="4340484" imgH="3253797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85800" y="476250"/>
            <a:ext cx="7772400" cy="3028950"/>
          </a:xfrm>
        </p:spPr>
        <p:txBody>
          <a:bodyPr/>
          <a:lstStyle/>
          <a:p>
            <a:pPr>
              <a:defRPr/>
            </a:pPr>
            <a:r>
              <a:rPr lang="cs-CZ" sz="6600" b="1" dirty="0" smtClean="0"/>
              <a:t>STEJNOSMĚRNÝ ELEKTROMOTOR</a:t>
            </a:r>
            <a:endParaRPr lang="cs-CZ" sz="6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3284538"/>
            <a:ext cx="3673475" cy="292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effectLst/>
              </a:rPr>
              <a:t>Umíš odpovědět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229600" cy="4395787"/>
          </a:xfrm>
        </p:spPr>
        <p:txBody>
          <a:bodyPr/>
          <a:lstStyle/>
          <a:p>
            <a:pPr marL="0" indent="0" algn="ctr">
              <a:buFont typeface="Wingdings" pitchFamily="2" charset="2"/>
              <a:buNone/>
            </a:pPr>
            <a:r>
              <a:rPr lang="cs-CZ" sz="10000" b="1" smtClean="0">
                <a:effectLst/>
              </a:rPr>
              <a:t>?</a:t>
            </a:r>
          </a:p>
          <a:p>
            <a:pPr marL="0" indent="0">
              <a:buFont typeface="Wingdings" pitchFamily="2" charset="2"/>
              <a:buNone/>
            </a:pPr>
            <a:endParaRPr lang="cs-CZ" sz="3600" b="1" smtClean="0">
              <a:effectLst/>
            </a:endParaRPr>
          </a:p>
          <a:p>
            <a:pPr marL="0" indent="0">
              <a:buFont typeface="Wingdings" pitchFamily="2" charset="2"/>
              <a:buNone/>
            </a:pPr>
            <a:r>
              <a:rPr lang="cs-CZ" sz="3600" b="1" smtClean="0">
                <a:effectLst/>
              </a:rPr>
              <a:t>Kde se využívá elektromotor 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>
                <a:effectLst/>
              </a:rPr>
              <a:t>Vysvětli princip elektromotoru.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>
                <a:effectLst/>
              </a:rPr>
              <a:t>Proč se nazývá stejnosměrný ?</a:t>
            </a:r>
          </a:p>
        </p:txBody>
      </p:sp>
      <p:pic>
        <p:nvPicPr>
          <p:cNvPr id="7172" name="Picture 4" descr="C:\Users\ZSTREBON\AppData\Local\Microsoft\Windows\Temporary Internet Files\Content.IE5\JWNLB98A\MP90038758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1557338"/>
            <a:ext cx="1768475" cy="247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8" descr="C:\Users\ZSTREBON\AppData\Local\Microsoft\Windows\Temporary Internet Files\Content.IE5\XJ5LUPFK\MP90042795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1557338"/>
            <a:ext cx="24479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620713"/>
            <a:ext cx="9394825" cy="60515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 smtClean="0">
                <a:solidFill>
                  <a:schemeClr val="folHlink"/>
                </a:solidFill>
                <a:effectLst/>
              </a:rPr>
              <a:t>elektromotor</a:t>
            </a:r>
            <a:r>
              <a:rPr lang="cs-CZ" sz="3600" smtClean="0">
                <a:effectLst/>
              </a:rPr>
              <a:t> – stroj, který přeměňuje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elektrickou energii na pohybovou </a:t>
            </a:r>
          </a:p>
          <a:p>
            <a:pPr>
              <a:buFont typeface="Wingdings" pitchFamily="2" charset="2"/>
              <a:buNone/>
            </a:pPr>
            <a:endParaRPr lang="cs-CZ" sz="3600" smtClean="0">
              <a:effectLst/>
            </a:endParaRPr>
          </a:p>
          <a:p>
            <a:pPr>
              <a:buFont typeface="Wingdings" pitchFamily="2" charset="2"/>
              <a:buNone/>
            </a:pPr>
            <a:r>
              <a:rPr lang="cs-CZ" sz="3600" smtClean="0">
                <a:solidFill>
                  <a:schemeClr val="folHlink"/>
                </a:solidFill>
                <a:effectLst/>
              </a:rPr>
              <a:t>stejnosměrný</a:t>
            </a:r>
            <a:r>
              <a:rPr lang="cs-CZ" sz="3600" smtClean="0">
                <a:effectLst/>
              </a:rPr>
              <a:t> elektromotor – využívá zdrojů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stejnosměrného napětí - baterie, články,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akumulátory </a:t>
            </a:r>
          </a:p>
          <a:p>
            <a:pPr>
              <a:buFont typeface="Wingdings" pitchFamily="2" charset="2"/>
              <a:buNone/>
            </a:pPr>
            <a:endParaRPr lang="cs-CZ" sz="3600" smtClean="0">
              <a:effectLst/>
            </a:endParaRPr>
          </a:p>
        </p:txBody>
      </p:sp>
      <p:pic>
        <p:nvPicPr>
          <p:cNvPr id="1026" name="Picture 2" descr="C:\Users\ZSTREBON\AppData\Local\Microsoft\Windows\Temporary Internet Files\Content.IE5\QXOMYNFP\MC9002905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4005263"/>
            <a:ext cx="1838325" cy="272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ZSTREBON\AppData\Local\Microsoft\Windows\Temporary Internet Files\Content.IE5\1ZU83S3S\MC9003915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4505325"/>
            <a:ext cx="1819275" cy="172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85738" y="393700"/>
            <a:ext cx="8964612" cy="5715000"/>
          </a:xfrm>
        </p:spPr>
        <p:txBody>
          <a:bodyPr/>
          <a:lstStyle/>
          <a:p>
            <a:pPr>
              <a:buClr>
                <a:srgbClr val="00CCFF"/>
              </a:buClr>
              <a:buFont typeface="Wingdings" pitchFamily="2" charset="2"/>
              <a:buNone/>
              <a:defRPr/>
            </a:pPr>
            <a:r>
              <a:rPr lang="cs-CZ" sz="3600" dirty="0" smtClean="0">
                <a:solidFill>
                  <a:srgbClr val="FFC000"/>
                </a:solidFill>
                <a:effectLst/>
              </a:rPr>
              <a:t>použití :</a:t>
            </a:r>
            <a:endParaRPr lang="cs-CZ" sz="3600" b="1" dirty="0" smtClean="0">
              <a:solidFill>
                <a:srgbClr val="FFFFFF"/>
              </a:solidFill>
              <a:effectLst/>
            </a:endParaRPr>
          </a:p>
          <a:p>
            <a:pPr>
              <a:buClr>
                <a:srgbClr val="FFC000"/>
              </a:buClr>
              <a:buFont typeface="Wingdings" pitchFamily="2" charset="2"/>
              <a:buChar char="q"/>
              <a:defRPr/>
            </a:pPr>
            <a:r>
              <a:rPr lang="cs-CZ" sz="3600" dirty="0" smtClean="0">
                <a:solidFill>
                  <a:srgbClr val="FFFFFF"/>
                </a:solidFill>
                <a:effectLst/>
              </a:rPr>
              <a:t>hračky</a:t>
            </a:r>
          </a:p>
          <a:p>
            <a:pPr>
              <a:buClr>
                <a:srgbClr val="FFC000"/>
              </a:buClr>
              <a:buFont typeface="Wingdings" pitchFamily="2" charset="2"/>
              <a:buChar char="q"/>
              <a:defRPr/>
            </a:pPr>
            <a:r>
              <a:rPr lang="cs-CZ" sz="3600" dirty="0" smtClean="0">
                <a:solidFill>
                  <a:srgbClr val="FFFFFF"/>
                </a:solidFill>
                <a:effectLst/>
              </a:rPr>
              <a:t>tramvaje</a:t>
            </a:r>
          </a:p>
          <a:p>
            <a:pPr>
              <a:buClr>
                <a:srgbClr val="FFC000"/>
              </a:buClr>
              <a:buFont typeface="Wingdings" pitchFamily="2" charset="2"/>
              <a:buChar char="q"/>
              <a:defRPr/>
            </a:pPr>
            <a:r>
              <a:rPr lang="cs-CZ" sz="3600" dirty="0" smtClean="0">
                <a:solidFill>
                  <a:srgbClr val="FFFFFF"/>
                </a:solidFill>
                <a:effectLst/>
              </a:rPr>
              <a:t>trolejbusy</a:t>
            </a:r>
          </a:p>
          <a:p>
            <a:pPr>
              <a:buClr>
                <a:srgbClr val="FFC000"/>
              </a:buClr>
              <a:buFont typeface="Wingdings" pitchFamily="2" charset="2"/>
              <a:buChar char="q"/>
              <a:defRPr/>
            </a:pPr>
            <a:r>
              <a:rPr lang="cs-CZ" sz="3600" dirty="0" smtClean="0">
                <a:solidFill>
                  <a:srgbClr val="FFFFFF"/>
                </a:solidFill>
                <a:effectLst/>
              </a:rPr>
              <a:t>invalidní vozíky</a:t>
            </a:r>
          </a:p>
          <a:p>
            <a:pPr>
              <a:buClr>
                <a:srgbClr val="FFC000"/>
              </a:buClr>
              <a:buFont typeface="Wingdings" pitchFamily="2" charset="2"/>
              <a:buChar char="q"/>
              <a:defRPr/>
            </a:pPr>
            <a:r>
              <a:rPr lang="cs-CZ" sz="3600" dirty="0" smtClean="0">
                <a:solidFill>
                  <a:srgbClr val="FFFFFF"/>
                </a:solidFill>
                <a:effectLst/>
              </a:rPr>
              <a:t>elektromobily</a:t>
            </a:r>
          </a:p>
          <a:p>
            <a:pPr>
              <a:buClr>
                <a:srgbClr val="FFC000"/>
              </a:buClr>
              <a:buFont typeface="Wingdings" pitchFamily="2" charset="2"/>
              <a:buChar char="q"/>
              <a:defRPr/>
            </a:pPr>
            <a:r>
              <a:rPr lang="cs-CZ" sz="3600" dirty="0" smtClean="0">
                <a:solidFill>
                  <a:srgbClr val="FFFFFF"/>
                </a:solidFill>
                <a:effectLst/>
              </a:rPr>
              <a:t>aku-vrtačky </a:t>
            </a:r>
            <a:r>
              <a:rPr lang="cs-CZ" sz="3600" dirty="0">
                <a:solidFill>
                  <a:srgbClr val="FFFFFF"/>
                </a:solidFill>
                <a:effectLst/>
              </a:rPr>
              <a:t>apod</a:t>
            </a:r>
            <a:r>
              <a:rPr lang="cs-CZ" sz="3600" dirty="0" smtClean="0">
                <a:solidFill>
                  <a:srgbClr val="FFFFFF"/>
                </a:solidFill>
                <a:effectLst/>
              </a:rPr>
              <a:t>.</a:t>
            </a:r>
            <a:endParaRPr lang="cs-CZ" sz="3600" dirty="0">
              <a:solidFill>
                <a:srgbClr val="FFFFFF"/>
              </a:solidFill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cs-CZ" dirty="0">
              <a:effectLst/>
            </a:endParaRPr>
          </a:p>
        </p:txBody>
      </p:sp>
      <p:pic>
        <p:nvPicPr>
          <p:cNvPr id="2050" name="Picture 2" descr="C:\Users\ZSTREBON\AppData\Local\Microsoft\Windows\Temporary Internet Files\Content.IE5\8NBSO597\MP90040313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476250"/>
            <a:ext cx="2339975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ZSTREBON\AppData\Local\Microsoft\Windows\Temporary Internet Files\Content.IE5\8NBSO597\MP90038758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11938" y="476250"/>
            <a:ext cx="2195512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ZSTREBON\AppData\Local\Microsoft\Windows\Temporary Internet Files\Content.IE5\QXOMYNFP\MP90040215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08400" y="2324100"/>
            <a:ext cx="233997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Program Files\Microsoft Office\MEDIA\CAGCAT10\j0187423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75463" y="4468813"/>
            <a:ext cx="2090737" cy="216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ZSTREBON\AppData\Local\Microsoft\Windows\Temporary Internet Files\Content.IE5\VNE1GDJN\MC9002962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4213" y="5157788"/>
            <a:ext cx="1936750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ZSTREBON\AppData\Local\Microsoft\Windows\Temporary Internet Files\Content.IE5\DBOT6G0E\MC90039763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76725" y="4843463"/>
            <a:ext cx="1203325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6597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 smtClean="0">
                <a:solidFill>
                  <a:srgbClr val="FFC000"/>
                </a:solidFill>
                <a:effectLst/>
              </a:rPr>
              <a:t>části : 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a/ stator – nepohyblivá část – magnety    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                nebo cívky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b/ rotor – pohyblivá  část – cívky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c/ komutátor – dva izolované polokroužky 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                      připojené ke koncům cívky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                    - mění směr proudu v cívce 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                      rotoru</a:t>
            </a:r>
          </a:p>
          <a:p>
            <a:pPr>
              <a:buFont typeface="Wingdings" pitchFamily="2" charset="2"/>
              <a:buNone/>
            </a:pPr>
            <a:r>
              <a:rPr lang="cs-CZ" sz="3600" smtClean="0">
                <a:effectLst/>
              </a:rPr>
              <a:t>                                                     </a:t>
            </a:r>
            <a:r>
              <a:rPr lang="cs-CZ" smtClean="0">
                <a:effectLst/>
              </a:rPr>
              <a:t>    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9525" y="3644900"/>
            <a:ext cx="3213100" cy="321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381000"/>
            <a:ext cx="8507413" cy="5715000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sz="3600" dirty="0" smtClean="0">
                <a:solidFill>
                  <a:srgbClr val="FFC000"/>
                </a:solidFill>
                <a:effectLst/>
              </a:rPr>
              <a:t>princip :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3600" dirty="0" smtClean="0">
                <a:effectLst/>
              </a:rPr>
              <a:t>el. proud procházející cívkou rotoru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3600" dirty="0" smtClean="0">
                <a:effectLst/>
              </a:rPr>
              <a:t>vytváří </a:t>
            </a:r>
            <a:r>
              <a:rPr lang="cs-CZ" sz="3600" dirty="0" err="1" smtClean="0">
                <a:effectLst/>
              </a:rPr>
              <a:t>mag</a:t>
            </a:r>
            <a:r>
              <a:rPr lang="cs-CZ" sz="3600" dirty="0" smtClean="0">
                <a:effectLst/>
              </a:rPr>
              <a:t>. pole, které působí na </a:t>
            </a:r>
            <a:r>
              <a:rPr lang="cs-CZ" sz="3600" dirty="0" err="1" smtClean="0">
                <a:effectLst/>
              </a:rPr>
              <a:t>mag</a:t>
            </a:r>
            <a:r>
              <a:rPr lang="cs-CZ" sz="3600" dirty="0" smtClean="0">
                <a:effectLst/>
              </a:rPr>
              <a:t>.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3600" dirty="0" smtClean="0">
                <a:effectLst/>
              </a:rPr>
              <a:t>pole statoru, obě </a:t>
            </a:r>
            <a:r>
              <a:rPr lang="cs-CZ" sz="3600" dirty="0" err="1" smtClean="0">
                <a:effectLst/>
              </a:rPr>
              <a:t>mag</a:t>
            </a:r>
            <a:r>
              <a:rPr lang="cs-CZ" sz="3600" dirty="0" smtClean="0">
                <a:effectLst/>
              </a:rPr>
              <a:t>. pole se vzájemně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3600" dirty="0">
                <a:effectLst/>
              </a:rPr>
              <a:t>o</a:t>
            </a:r>
            <a:r>
              <a:rPr lang="cs-CZ" sz="3600" dirty="0" smtClean="0">
                <a:effectLst/>
              </a:rPr>
              <a:t>vlivňují a dochází k roztočení rotoru</a:t>
            </a:r>
            <a:endParaRPr lang="cs-CZ" sz="3600" dirty="0"/>
          </a:p>
        </p:txBody>
      </p:sp>
      <p:pic>
        <p:nvPicPr>
          <p:cNvPr id="5122" name="Picture 2" descr="C:\Users\ZSTREBON\AppData\Local\Microsoft\Windows\Temporary Internet Files\Content.IE5\S7678PEZ\MC9003210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860800"/>
            <a:ext cx="3851275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188913"/>
            <a:ext cx="8856662" cy="6480175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sz="2400" b="1" smtClean="0">
                <a:effectLst/>
              </a:rPr>
              <a:t>Použitá literatura a zdroje obrázků :</a:t>
            </a:r>
          </a:p>
          <a:p>
            <a:pPr marL="0" indent="0">
              <a:buFont typeface="Arial" charset="0"/>
              <a:buNone/>
            </a:pPr>
            <a:endParaRPr lang="cs-CZ" sz="2400" b="1" smtClean="0">
              <a:effectLst/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effectLst/>
              </a:rPr>
              <a:t>1/ TESAŘ, Jiří a František JÁCHYM. Fyzika 4 pro základní školu: Elektromagnetické děje, 1. vydání. Praha: SPN, 2009. ISBN 978-80-7235-441-2. </a:t>
            </a:r>
          </a:p>
          <a:p>
            <a:pPr marL="0" indent="0">
              <a:buFont typeface="Arial" charset="0"/>
              <a:buNone/>
            </a:pPr>
            <a:endParaRPr lang="cs-CZ" sz="2400" b="1" smtClean="0">
              <a:effectLst/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effectLst/>
              </a:rPr>
              <a:t>2/ </a:t>
            </a:r>
            <a:r>
              <a:rPr lang="cs-CZ" sz="2400" b="1" smtClean="0">
                <a:effectLst/>
                <a:hlinkClick r:id="rId2"/>
              </a:rPr>
              <a:t>www.office.microsoft.com</a:t>
            </a:r>
            <a:endParaRPr lang="cs-CZ" sz="2400" b="1" smtClean="0">
              <a:effectLst/>
            </a:endParaRPr>
          </a:p>
          <a:p>
            <a:pPr marL="0" indent="0">
              <a:buFont typeface="Arial" charset="0"/>
              <a:buNone/>
            </a:pPr>
            <a:endParaRPr lang="cs-CZ" sz="2400" b="1" smtClean="0">
              <a:effectLst/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effectLst/>
              </a:rPr>
              <a:t>3/ Elektromotor. In: </a:t>
            </a:r>
            <a:r>
              <a:rPr lang="cs-CZ" sz="2400" b="1" i="1" smtClean="0">
                <a:effectLst/>
              </a:rPr>
              <a:t>Wikipedia</a:t>
            </a:r>
            <a:r>
              <a:rPr lang="cs-CZ" sz="2400" b="1" smtClean="0">
                <a:effectLst/>
              </a:rPr>
              <a:t>: </a:t>
            </a:r>
            <a:r>
              <a:rPr lang="cs-CZ" sz="2400" b="1" i="1" smtClean="0">
                <a:effectLst/>
              </a:rPr>
              <a:t>the free encyclopedia</a:t>
            </a:r>
            <a:r>
              <a:rPr lang="cs-CZ" sz="2400" b="1" smtClean="0">
                <a:effectLst/>
              </a:rPr>
              <a:t> [online]. San Francisco (CA): Wikimedia Foundation, 2001-, 25.2.2012 [cit. 2012-03-08]. Dostupné z:</a:t>
            </a:r>
          </a:p>
          <a:p>
            <a:pPr marL="0" indent="0">
              <a:buFont typeface="Arial" charset="0"/>
              <a:buNone/>
            </a:pPr>
            <a:r>
              <a:rPr lang="cs-CZ" sz="2400" b="1" smtClean="0">
                <a:effectLst/>
              </a:rPr>
              <a:t>http://cs.wikipedia.org/wiki/Soubor:Motor.png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143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38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53" baseType="lpstr">
      <vt:lpstr>Tahoma</vt:lpstr>
      <vt:lpstr>Arial</vt:lpstr>
      <vt:lpstr>Wingdings</vt:lpstr>
      <vt:lpstr>Calibri</vt:lpstr>
      <vt:lpstr>Wingdings 2</vt:lpstr>
      <vt:lpstr>Wingdings 3</vt:lpstr>
      <vt:lpstr>Textura</vt:lpstr>
      <vt:lpstr>1_Textura</vt:lpstr>
      <vt:lpstr>Silk</vt:lpstr>
      <vt:lpstr>Textura</vt:lpstr>
      <vt:lpstr>Textura</vt:lpstr>
      <vt:lpstr>Textura</vt:lpstr>
      <vt:lpstr>Textura</vt:lpstr>
      <vt:lpstr>Textura</vt:lpstr>
      <vt:lpstr>Textura</vt:lpstr>
      <vt:lpstr>Textura</vt:lpstr>
      <vt:lpstr>Textura</vt:lpstr>
      <vt:lpstr>Textura</vt:lpstr>
      <vt:lpstr>Textura</vt:lpstr>
      <vt:lpstr>Textura</vt:lpstr>
      <vt:lpstr>Textura</vt:lpstr>
      <vt:lpstr>1_Textura</vt:lpstr>
      <vt:lpstr>1_Textura</vt:lpstr>
      <vt:lpstr>1_Textura</vt:lpstr>
      <vt:lpstr>1_Textura</vt:lpstr>
      <vt:lpstr>1_Textura</vt:lpstr>
      <vt:lpstr>1_Textura</vt:lpstr>
      <vt:lpstr>1_Textura</vt:lpstr>
      <vt:lpstr>1_Textura</vt:lpstr>
      <vt:lpstr>1_Textura</vt:lpstr>
      <vt:lpstr>1_Textura</vt:lpstr>
      <vt:lpstr>1_Textura</vt:lpstr>
      <vt:lpstr>1_Textura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Prezentace</vt:lpstr>
      <vt:lpstr>Snímek 1</vt:lpstr>
      <vt:lpstr>STEJNOSMĚRNÝ ELEKTROMOTOR</vt:lpstr>
      <vt:lpstr>Umíš odpovědět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SlamovaLi</cp:lastModifiedBy>
  <cp:revision>11</cp:revision>
  <dcterms:created xsi:type="dcterms:W3CDTF">2012-03-08T15:00:00Z</dcterms:created>
  <dcterms:modified xsi:type="dcterms:W3CDTF">2012-06-11T08:50:31Z</dcterms:modified>
</cp:coreProperties>
</file>