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20"/>
  </p:notesMasterIdLst>
  <p:handoutMasterIdLst>
    <p:handoutMasterId r:id="rId21"/>
  </p:handoutMasterIdLst>
  <p:sldIdLst>
    <p:sldId id="284" r:id="rId3"/>
    <p:sldId id="256" r:id="rId4"/>
    <p:sldId id="257" r:id="rId5"/>
    <p:sldId id="267" r:id="rId6"/>
    <p:sldId id="268" r:id="rId7"/>
    <p:sldId id="269" r:id="rId8"/>
    <p:sldId id="271" r:id="rId9"/>
    <p:sldId id="270" r:id="rId10"/>
    <p:sldId id="28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14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945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38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297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44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91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50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37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63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31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717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VY_32_INOVACE_2_24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Cesky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jazyk_Vyjmenovana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slova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s </a:t>
            </a:r>
            <a:r>
              <a:rPr lang="cs-CZ" sz="2400" dirty="0" smtClean="0">
                <a:solidFill>
                  <a:schemeClr val="tx1"/>
                </a:solidFill>
              </a:rPr>
              <a:t>řadou vyjmenovaných slov, dozví se význam slov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a </a:t>
            </a:r>
            <a:r>
              <a:rPr lang="cs-CZ" sz="2400" dirty="0" smtClean="0">
                <a:solidFill>
                  <a:schemeClr val="tx1"/>
                </a:solidFill>
              </a:rPr>
              <a:t>slova příbuzná.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937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7632848" cy="1600327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6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737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B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7615" y="1568444"/>
            <a:ext cx="8741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6242" y="208059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být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5389" y="260831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bydlit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51433" y="306998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obyvatel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71513" y="352285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71513" y="399697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20498" y="218399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obyčej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151" y="2744439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bystrý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7641" y="3206104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bylina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31826" y="3667769"/>
            <a:ext cx="158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kobyla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80604" y="422307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býk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1993" y="4785065"/>
            <a:ext cx="298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babyka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20544" y="5373216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Přibyslav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2736624" y="4677082"/>
            <a:ext cx="144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60398" y="5259352"/>
            <a:ext cx="1429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629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5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5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75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5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75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5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75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5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75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50"/>
                            </p:stCondLst>
                            <p:childTnLst>
                              <p:par>
                                <p:cTn id="10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Být někde, </a:t>
            </a:r>
            <a:r>
              <a:rPr lang="cs-CZ" dirty="0"/>
              <a:t>e</a:t>
            </a:r>
            <a:r>
              <a:rPr lang="cs-CZ" dirty="0" smtClean="0"/>
              <a:t>xistovat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20888"/>
            <a:ext cx="4041775" cy="3951288"/>
          </a:xfrm>
        </p:spPr>
        <p:txBody>
          <a:bodyPr/>
          <a:lstStyle/>
          <a:p>
            <a:r>
              <a:rPr lang="cs-CZ" dirty="0" smtClean="0"/>
              <a:t>by</a:t>
            </a:r>
            <a:r>
              <a:rPr lang="cs-CZ" dirty="0"/>
              <a:t>, bych, bys, bychom, abych, aby, kdyby, bývalý, starobylý, úbytek, zbytek, přebytek, zabývat se, dobyvatel, bytí, bytost, nedobytný…</a:t>
            </a:r>
          </a:p>
        </p:txBody>
      </p:sp>
      <p:pic>
        <p:nvPicPr>
          <p:cNvPr id="10" name="Picture 2" descr="C:\Users\Kabinet\AppData\Local\Microsoft\Windows\Temporary Internet Files\Content.IE5\AM1I8PN9\MC90007883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3225791" cy="288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433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BYDLIT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381719"/>
          </a:xfrm>
        </p:spPr>
        <p:txBody>
          <a:bodyPr>
            <a:noAutofit/>
          </a:bodyPr>
          <a:lstStyle/>
          <a:p>
            <a:r>
              <a:rPr lang="cs-CZ" dirty="0" smtClean="0"/>
              <a:t>Mít příbytek, domov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bydlení, bydliště, bydlo, zabydlit,  </a:t>
            </a:r>
            <a:r>
              <a:rPr lang="cs-CZ" dirty="0" err="1"/>
              <a:t>ubydlit</a:t>
            </a:r>
            <a:r>
              <a:rPr lang="cs-CZ" dirty="0"/>
              <a:t> se</a:t>
            </a:r>
            <a:endParaRPr lang="cs-CZ" dirty="0" smtClean="0"/>
          </a:p>
        </p:txBody>
      </p:sp>
      <p:pic>
        <p:nvPicPr>
          <p:cNvPr id="2051" name="Picture 3" descr="C:\Program Files (x86)\Microsoft Office\MEDIA\CAGCAT10\j0205462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332910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397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Ten, kdo něco obývá, někde bydlí.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obývat, pobývat, obývací, neobyvatelný, obyvatelstvo, obydlí, spolubydlící</a:t>
            </a:r>
          </a:p>
        </p:txBody>
      </p:sp>
      <p:pic>
        <p:nvPicPr>
          <p:cNvPr id="3075" name="Picture 3" descr="C:\Users\hakitt\AppData\Local\Microsoft\Windows\Temporary Internet Files\Content.IE5\9L81MNF0\MC90043612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3568201" cy="244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642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Místnosti určené k bydlení.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700808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024" y="2420888"/>
            <a:ext cx="4041775" cy="3951288"/>
          </a:xfrm>
        </p:spPr>
        <p:txBody>
          <a:bodyPr/>
          <a:lstStyle/>
          <a:p>
            <a:r>
              <a:rPr lang="cs-CZ" dirty="0"/>
              <a:t>bytový, bytovka, bytná, obytný, bytelný</a:t>
            </a:r>
          </a:p>
        </p:txBody>
      </p:sp>
      <p:pic>
        <p:nvPicPr>
          <p:cNvPr id="4098" name="Picture 2" descr="C:\Users\hakitt\AppData\Local\Microsoft\Windows\Temporary Internet Files\Content.IE5\53MEBXBL\MC90023030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3644687" cy="3219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PŘÍBYTEK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628800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Obydlí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772816"/>
            <a:ext cx="4041775" cy="381719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Slova příbuzná: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420888"/>
            <a:ext cx="4041775" cy="3951288"/>
          </a:xfrm>
        </p:spPr>
        <p:txBody>
          <a:bodyPr/>
          <a:lstStyle/>
          <a:p>
            <a:r>
              <a:rPr lang="cs-CZ" dirty="0" err="1"/>
              <a:t>příbyteček</a:t>
            </a:r>
            <a:endParaRPr lang="cs-CZ" dirty="0"/>
          </a:p>
        </p:txBody>
      </p:sp>
      <p:pic>
        <p:nvPicPr>
          <p:cNvPr id="5122" name="Picture 2" descr="C:\Users\hakitt\AppData\Local\Microsoft\Windows\Temporary Internet Files\Content.IE5\9L81MNF0\MC90035385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3375434" cy="3091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2668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Vybavení lidského obydlí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628800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nábytkový, nábytkářský</a:t>
            </a:r>
          </a:p>
        </p:txBody>
      </p:sp>
      <p:pic>
        <p:nvPicPr>
          <p:cNvPr id="6147" name="Picture 3" descr="C:\Users\hakitt\AppData\Local\Microsoft\Windows\Temporary Internet Files\Content.IE5\9L81MNF0\MC90030151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3199429" cy="240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66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DOBYTEK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Hospodářské zvířectvo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564904"/>
            <a:ext cx="4041775" cy="3951288"/>
          </a:xfrm>
        </p:spPr>
        <p:txBody>
          <a:bodyPr/>
          <a:lstStyle/>
          <a:p>
            <a:r>
              <a:rPr lang="cs-CZ" dirty="0"/>
              <a:t>dobytče, dobytčí, dobytkář, dobytkářství</a:t>
            </a:r>
          </a:p>
        </p:txBody>
      </p:sp>
      <p:pic>
        <p:nvPicPr>
          <p:cNvPr id="7170" name="Picture 2" descr="C:\Users\hakitt\AppData\Local\Microsoft\Windows\Temporary Internet Files\Content.IE5\U2LMI8QT\MC90023166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737876"/>
            <a:ext cx="4040188" cy="282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OBYČEJ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Ustálený způsob, zvyk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95722" y="2492896"/>
            <a:ext cx="4041775" cy="3951288"/>
          </a:xfrm>
        </p:spPr>
        <p:txBody>
          <a:bodyPr/>
          <a:lstStyle/>
          <a:p>
            <a:r>
              <a:rPr lang="cs-CZ" dirty="0"/>
              <a:t>obyčejný, obyčejně, neobyčejně</a:t>
            </a:r>
          </a:p>
        </p:txBody>
      </p:sp>
      <p:pic>
        <p:nvPicPr>
          <p:cNvPr id="8195" name="Picture 3" descr="C:\Users\hakitt\AppData\Local\Microsoft\Windows\Temporary Internet Files\Content.IE5\GXQ8LE6T\MC90035374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2976797" cy="341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BYSTRÝ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Autofit/>
          </a:bodyPr>
          <a:lstStyle/>
          <a:p>
            <a:r>
              <a:rPr lang="cs-CZ" dirty="0" smtClean="0"/>
              <a:t>Učenlivý, mající rychlý </a:t>
            </a:r>
            <a:r>
              <a:rPr lang="cs-CZ" dirty="0" smtClean="0"/>
              <a:t>                  a </a:t>
            </a:r>
            <a:r>
              <a:rPr lang="cs-CZ" dirty="0" smtClean="0"/>
              <a:t>správný úsudek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/>
          <a:lstStyle/>
          <a:p>
            <a:r>
              <a:rPr lang="cs-CZ" dirty="0"/>
              <a:t>bystře, zbystřil, bystřina, Bystrozraký, Bystrouška, Bystřice</a:t>
            </a:r>
          </a:p>
        </p:txBody>
      </p:sp>
      <p:pic>
        <p:nvPicPr>
          <p:cNvPr id="9218" name="Picture 2" descr="C:\Users\hakitt\AppData\Local\Microsoft\Windows\Temporary Internet Files\Content.IE5\U2LMI8QT\MC90033573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3548958" cy="3292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BYLINA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844824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Zelená rostlina s dužnatým stonkem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2896869"/>
            <a:ext cx="4041775" cy="3951288"/>
          </a:xfrm>
        </p:spPr>
        <p:txBody>
          <a:bodyPr/>
          <a:lstStyle/>
          <a:p>
            <a:r>
              <a:rPr lang="cs-CZ" dirty="0"/>
              <a:t>bylinka, bylinkový, býložravec, býlí, černobýl, zlatobýl</a:t>
            </a:r>
          </a:p>
        </p:txBody>
      </p:sp>
      <p:pic>
        <p:nvPicPr>
          <p:cNvPr id="10242" name="Picture 2" descr="C:\Users\hakitt\AppData\Local\Microsoft\Windows\Temporary Internet Files\Content.IE5\9L81MNF0\MC90038306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3229497" cy="290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KOBYLA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72816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Samice koně, která </a:t>
            </a:r>
            <a:r>
              <a:rPr lang="cs-CZ" dirty="0" smtClean="0"/>
              <a:t>již </a:t>
            </a:r>
            <a:r>
              <a:rPr lang="cs-CZ" dirty="0" smtClean="0"/>
              <a:t>měla mládě.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92896"/>
            <a:ext cx="4041775" cy="3951288"/>
          </a:xfrm>
        </p:spPr>
        <p:txBody>
          <a:bodyPr/>
          <a:lstStyle/>
          <a:p>
            <a:r>
              <a:rPr lang="cs-CZ" dirty="0"/>
              <a:t>kobylka, kobylí, Kobylisy</a:t>
            </a:r>
          </a:p>
        </p:txBody>
      </p:sp>
      <p:pic>
        <p:nvPicPr>
          <p:cNvPr id="11266" name="Picture 2" descr="C:\Users\hakitt\AppData\Local\Microsoft\Windows\Temporary Internet Files\Content.IE5\53MEBXBL\MC90032646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3411219" cy="29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639762"/>
          </a:xfrm>
        </p:spPr>
        <p:txBody>
          <a:bodyPr/>
          <a:lstStyle/>
          <a:p>
            <a:r>
              <a:rPr lang="cs-CZ" dirty="0" smtClean="0"/>
              <a:t>Samec tura domácího.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492896"/>
            <a:ext cx="4041775" cy="3951288"/>
          </a:xfrm>
        </p:spPr>
        <p:txBody>
          <a:bodyPr/>
          <a:lstStyle/>
          <a:p>
            <a:r>
              <a:rPr lang="cs-CZ" dirty="0"/>
              <a:t>býček, býčí, býkovec, Býkovice</a:t>
            </a:r>
          </a:p>
        </p:txBody>
      </p:sp>
      <p:pic>
        <p:nvPicPr>
          <p:cNvPr id="12290" name="Picture 2" descr="C:\Users\hakitt\AppData\Local\Microsoft\Windows\Temporary Internet Files\Content.IE5\53MEBXBL\MC9003464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3191684" cy="32586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PŘIBYSLAV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 v kraji Vysočina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700808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02225" y="2276872"/>
            <a:ext cx="4041775" cy="3951288"/>
          </a:xfrm>
        </p:spPr>
        <p:txBody>
          <a:bodyPr/>
          <a:lstStyle/>
          <a:p>
            <a:r>
              <a:rPr lang="cs-CZ" dirty="0" smtClean="0"/>
              <a:t>Přibyslavský</a:t>
            </a:r>
            <a:endParaRPr lang="cs-CZ" dirty="0"/>
          </a:p>
        </p:txBody>
      </p:sp>
      <p:pic>
        <p:nvPicPr>
          <p:cNvPr id="13315" name="Picture 3" descr="C:\Users\hakitt\AppData\Local\Microsoft\Windows\Temporary Internet Files\Content.IE5\53MEBXBL\MC90010097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78776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809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593</TotalTime>
  <Words>349</Words>
  <Application>Microsoft Office PowerPoint</Application>
  <PresentationFormat>Předvádění na obrazovce (4:3)</PresentationFormat>
  <Paragraphs>80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Welcome</vt:lpstr>
      <vt:lpstr>Vlastní návrh</vt:lpstr>
      <vt:lpstr>Název školy: ZŠ Klášterec nad Ohří, Krátká 676 Autor: Mgr. Hana Kittnerová Název materiálu: VY_32_INOVACE_2_24 _Cesky jazyk_Vyjmenovana slova Číslo projektu: CZ.1.07/1.4.00/21.1115  </vt:lpstr>
      <vt:lpstr>Vyjmenovaná slova po B</vt:lpstr>
      <vt:lpstr>Vyjmenovaná slova po B</vt:lpstr>
      <vt:lpstr>BÝT</vt:lpstr>
      <vt:lpstr>BYDLIT</vt:lpstr>
      <vt:lpstr>OBYVATEL</vt:lpstr>
      <vt:lpstr>BYT</vt:lpstr>
      <vt:lpstr>PŘÍBYTEK</vt:lpstr>
      <vt:lpstr>NÁBYTEK</vt:lpstr>
      <vt:lpstr>DOBYTEK</vt:lpstr>
      <vt:lpstr>OBYČEJ</vt:lpstr>
      <vt:lpstr>BYSTRÝ</vt:lpstr>
      <vt:lpstr>BYLINA</vt:lpstr>
      <vt:lpstr>KOBYLA</vt:lpstr>
      <vt:lpstr>BÝK</vt:lpstr>
      <vt:lpstr>PŘIBYSLAV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Dum</cp:lastModifiedBy>
  <cp:revision>100</cp:revision>
  <dcterms:created xsi:type="dcterms:W3CDTF">2011-11-20T18:51:24Z</dcterms:created>
  <dcterms:modified xsi:type="dcterms:W3CDTF">2012-06-10T14:47:11Z</dcterms:modified>
</cp:coreProperties>
</file>