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564904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Vodič a izolant v elektrickém poli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4221088"/>
            <a:ext cx="58326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VY_32_INOVACE_44_Vodic_a_izolant_v_</a:t>
            </a:r>
            <a:r>
              <a:rPr lang="cs-CZ" dirty="0" err="1" smtClean="0"/>
              <a:t>elektrickem</a:t>
            </a:r>
            <a:r>
              <a:rPr lang="cs-CZ" dirty="0" smtClean="0"/>
              <a:t>_poli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Všechny kovy obsahují:</a:t>
            </a:r>
          </a:p>
          <a:p>
            <a:r>
              <a:rPr lang="cs-CZ" sz="2400" dirty="0" smtClean="0"/>
              <a:t>	- </a:t>
            </a:r>
            <a:r>
              <a:rPr lang="cs-CZ" sz="2400" b="1" i="1" dirty="0" smtClean="0"/>
              <a:t>kladné ionty </a:t>
            </a:r>
            <a:r>
              <a:rPr lang="cs-CZ" sz="2400" dirty="0" smtClean="0"/>
              <a:t>(téměř nepohyblivé)</a:t>
            </a:r>
          </a:p>
          <a:p>
            <a:r>
              <a:rPr lang="cs-CZ" sz="2400" dirty="0" smtClean="0"/>
              <a:t>	- </a:t>
            </a:r>
            <a:r>
              <a:rPr lang="cs-CZ" sz="2400" b="1" i="1" dirty="0" smtClean="0"/>
              <a:t>volné elektrony </a:t>
            </a:r>
            <a:r>
              <a:rPr lang="cs-CZ" sz="2400" dirty="0" smtClean="0"/>
              <a:t>(pohybují se chaoticky všemi směry)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1. Vodič v elektrickém poli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16832"/>
            <a:ext cx="3753278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5042118"/>
            <a:ext cx="3779912" cy="181588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 tomto obrázku je hliníkový váleček.</a:t>
            </a:r>
          </a:p>
          <a:p>
            <a:r>
              <a:rPr lang="cs-CZ" sz="2800" dirty="0" smtClean="0"/>
              <a:t>Obsahuje kladné ionty a volné elektrony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2636912"/>
            <a:ext cx="3960440" cy="138499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Co se stane, přiblížíme-li k válečku kladně </a:t>
            </a:r>
            <a:r>
              <a:rPr lang="cs-CZ" sz="2800" dirty="0" err="1" smtClean="0"/>
              <a:t>zelektrovanou</a:t>
            </a:r>
            <a:r>
              <a:rPr lang="cs-CZ" sz="2800" dirty="0" smtClean="0"/>
              <a:t> tyč?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3" y="1916832"/>
            <a:ext cx="5004048" cy="33972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3923928" y="5288340"/>
            <a:ext cx="5220072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Záporné elektrony budou přitahovány ke kladně zelektrované tyči. Část válečku blíže k tyči bude mít záporný elektrický náboj a bude se k tyči přitahovat.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1988840"/>
            <a:ext cx="3995936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Co by se stalo, kdyby tyč byla zelektrována záporným nábojem?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0" y="3284984"/>
            <a:ext cx="3995936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Elektrony by se odpuzovaly na opačný konec válečku.</a:t>
            </a:r>
          </a:p>
          <a:p>
            <a:r>
              <a:rPr lang="cs-CZ" sz="2400" dirty="0" smtClean="0"/>
              <a:t>Ta část válečku blíže k záporné tyči by měla kladný elektrický náboj a opět by se přitahovaly.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0" y="5373216"/>
            <a:ext cx="3779912" cy="8925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Tento jev se nazývá </a:t>
            </a:r>
            <a:r>
              <a:rPr lang="cs-CZ" sz="2800" b="1" dirty="0" smtClean="0"/>
              <a:t>elektrostatická indukce</a:t>
            </a:r>
            <a:r>
              <a:rPr lang="cs-CZ" sz="2400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139953" y="4854644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5" grpId="1" animBg="1"/>
      <p:bldP spid="6" grpId="0" animBg="1"/>
      <p:bldP spid="6" grpId="1" animBg="1"/>
      <p:bldP spid="8" grpId="0" animBg="1"/>
      <p:bldP spid="8" grpId="1" animBg="1"/>
      <p:bldP spid="9" grpId="0" animBg="1"/>
      <p:bldP spid="10" grpId="0" animBg="1"/>
      <p:bldP spid="11" grpId="0" animBg="1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 elektrostatické indukci dochází například po přiblížení zelektrované tyče k desce elektroskopu.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96752"/>
            <a:ext cx="3942575" cy="409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5445224"/>
            <a:ext cx="4211960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Vysvětli, k čemu dojde uvnitř elektroskopu po přiblížení kladně zelektrované tyče.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5661248"/>
            <a:ext cx="4211960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Co se stane, pokud tyč od elektroskopu oddálíme?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124744"/>
            <a:ext cx="2345057" cy="43383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572000" y="1268760"/>
            <a:ext cx="4572000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 čemu by v elektroskopu došlo, kdyby tyč měla záporný elektrický náboj?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2780928"/>
            <a:ext cx="4572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Jaká bude v těchto případech výchylka – dočasná nebo trvalá?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065458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69185" y="5074420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7" grpId="0" animBg="1"/>
      <p:bldP spid="8" grpId="0" animBg="1"/>
      <p:bldP spid="9" grpId="0"/>
      <p:bldP spid="10" grpId="0"/>
      <p:bldP spid="10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2. Izolant v elektrickém poli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1268760"/>
            <a:ext cx="144016" cy="22322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Lichoběžník 3"/>
          <p:cNvSpPr/>
          <p:nvPr/>
        </p:nvSpPr>
        <p:spPr>
          <a:xfrm>
            <a:off x="683568" y="3501008"/>
            <a:ext cx="792088" cy="288032"/>
          </a:xfrm>
          <a:prstGeom prst="trapezoid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15616" y="1340768"/>
            <a:ext cx="1512168" cy="4571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627784" y="1363628"/>
            <a:ext cx="0" cy="12012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lipsa 7"/>
          <p:cNvSpPr/>
          <p:nvPr/>
        </p:nvSpPr>
        <p:spPr>
          <a:xfrm>
            <a:off x="2339752" y="2564904"/>
            <a:ext cx="648072" cy="64807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0" y="4149080"/>
            <a:ext cx="3347864" cy="26776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Na obrázku je kyvadélko tvořené z polystyrénové kuličky.</a:t>
            </a:r>
          </a:p>
          <a:p>
            <a:r>
              <a:rPr lang="cs-CZ" sz="2400" dirty="0" smtClean="0"/>
              <a:t>Polystyrén je elektrický izolant.</a:t>
            </a:r>
          </a:p>
          <a:p>
            <a:r>
              <a:rPr lang="cs-CZ" sz="2400" dirty="0" smtClean="0"/>
              <a:t>Neobsahuje volné částice s elektrickým nábojem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4149080"/>
            <a:ext cx="5292080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Co se stane, pokud ke kyvadélku přiblížíme kladně </a:t>
            </a:r>
            <a:r>
              <a:rPr lang="cs-CZ" sz="2400" dirty="0" err="1" smtClean="0"/>
              <a:t>zelektrovanou</a:t>
            </a:r>
            <a:r>
              <a:rPr lang="cs-CZ" sz="2400" dirty="0" smtClean="0"/>
              <a:t> tyč?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004048" y="1268760"/>
            <a:ext cx="144016" cy="22322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Lichoběžník 11"/>
          <p:cNvSpPr/>
          <p:nvPr/>
        </p:nvSpPr>
        <p:spPr>
          <a:xfrm>
            <a:off x="4716016" y="3501008"/>
            <a:ext cx="792088" cy="288032"/>
          </a:xfrm>
          <a:prstGeom prst="trapezoid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48064" y="1340768"/>
            <a:ext cx="1512168" cy="4571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čára 13"/>
          <p:cNvCxnSpPr>
            <a:endCxn id="15" idx="0"/>
          </p:cNvCxnSpPr>
          <p:nvPr/>
        </p:nvCxnSpPr>
        <p:spPr>
          <a:xfrm rot="16200000" flipH="1">
            <a:off x="6077596" y="1946264"/>
            <a:ext cx="1201276" cy="36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6372200" y="2564904"/>
            <a:ext cx="648072" cy="64807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8566491">
            <a:off x="8278577" y="759139"/>
            <a:ext cx="242286" cy="172819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>
            <a:stCxn id="13" idx="3"/>
          </p:cNvCxnSpPr>
          <p:nvPr/>
        </p:nvCxnSpPr>
        <p:spPr>
          <a:xfrm>
            <a:off x="6660232" y="1363628"/>
            <a:ext cx="648072" cy="10572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Elipsa 24"/>
          <p:cNvSpPr/>
          <p:nvPr/>
        </p:nvSpPr>
        <p:spPr>
          <a:xfrm>
            <a:off x="7092280" y="2348880"/>
            <a:ext cx="648072" cy="64807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5288340"/>
            <a:ext cx="5292080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Polystyrénová kulička se bude k tyči přitahovat.</a:t>
            </a:r>
          </a:p>
          <a:p>
            <a:r>
              <a:rPr lang="cs-CZ" sz="2400" dirty="0" smtClean="0"/>
              <a:t>Pro vysvětlení jevu musíme nahlédnout dovnitř izolantu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-59730" y="3460358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3.33333E-6 L 1.11022E-16 0.13635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8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5" grpId="1" animBg="1"/>
      <p:bldP spid="17" grpId="0" animBg="1"/>
      <p:bldP spid="17" grpId="1" animBg="1"/>
      <p:bldP spid="25" grpId="0" animBg="1"/>
      <p:bldP spid="27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899592" y="476672"/>
            <a:ext cx="3672408" cy="356112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0" y="4221088"/>
            <a:ext cx="4932040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Uvnitř kuličky jsou neutrální atomy a v nich kladná jádra a záporné elektrony.</a:t>
            </a:r>
          </a:p>
          <a:p>
            <a:r>
              <a:rPr lang="cs-CZ" sz="2400" dirty="0" smtClean="0"/>
              <a:t>Kulička neobsahuje žádné volné částice s elektrickým nábojem.</a:t>
            </a: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3563888" y="2132856"/>
            <a:ext cx="79208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851920" y="242088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339752" y="692696"/>
            <a:ext cx="79208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627784" y="98072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347864" y="1268760"/>
            <a:ext cx="79208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635896" y="155679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03648" y="1340768"/>
            <a:ext cx="79208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691680" y="1628800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627784" y="2924944"/>
            <a:ext cx="79208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915816" y="321297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267744" y="1916832"/>
            <a:ext cx="79208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555776" y="220486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1043608" y="2276872"/>
            <a:ext cx="79208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1331640" y="256490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7308304" y="6137920"/>
            <a:ext cx="792088" cy="720080"/>
            <a:chOff x="6012160" y="4437112"/>
            <a:chExt cx="792088" cy="720080"/>
          </a:xfrm>
        </p:grpSpPr>
        <p:sp>
          <p:nvSpPr>
            <p:cNvPr id="36" name="Elipsa 35"/>
            <p:cNvSpPr/>
            <p:nvPr/>
          </p:nvSpPr>
          <p:spPr>
            <a:xfrm>
              <a:off x="6012160" y="4437112"/>
              <a:ext cx="792088" cy="720080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Elipsa 36"/>
            <p:cNvSpPr/>
            <p:nvPr/>
          </p:nvSpPr>
          <p:spPr>
            <a:xfrm>
              <a:off x="6084168" y="4725144"/>
              <a:ext cx="216024" cy="21602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3" name="Obdélník 52"/>
          <p:cNvSpPr/>
          <p:nvPr/>
        </p:nvSpPr>
        <p:spPr>
          <a:xfrm rot="19088457">
            <a:off x="6141203" y="-235860"/>
            <a:ext cx="312057" cy="266429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0" y="6027003"/>
            <a:ext cx="4860032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Co se stane uvnitř kuličky po přiblížení kladně zelektrované tyče?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148064" y="2276872"/>
            <a:ext cx="3995936" cy="378565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Uvnitř atomu dojde k přeskupení částic s nábojem.</a:t>
            </a:r>
          </a:p>
          <a:p>
            <a:r>
              <a:rPr lang="cs-CZ" sz="2400" dirty="0" smtClean="0"/>
              <a:t>Záporné elektrony se budou k tyči přitahovat, kladné protony odpuzovat.</a:t>
            </a:r>
          </a:p>
          <a:p>
            <a:r>
              <a:rPr lang="cs-CZ" sz="2400" dirty="0" smtClean="0"/>
              <a:t>Část atomu blíž k tyči bude záporná, v opačné bude převládat kladný náboj.</a:t>
            </a:r>
          </a:p>
          <a:p>
            <a:r>
              <a:rPr lang="cs-CZ" sz="2400" dirty="0" smtClean="0"/>
              <a:t>Takto vzniklý atom se nazývá </a:t>
            </a:r>
            <a:r>
              <a:rPr lang="cs-CZ" sz="2400" b="1" dirty="0" smtClean="0"/>
              <a:t>dipól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0" y="6334780"/>
            <a:ext cx="5904656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Tento jev se nazývá polarizace izolantu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418" y="3645024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22222E-6 L -0.14913 0.03588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" y="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35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 L -0.02969 0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" y="0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07407E-6 L -0.0276 -4.07407E-6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" y="0"/>
                                    </p:animMotion>
                                  </p:childTnLst>
                                </p:cTn>
                              </p:par>
                              <p:par>
                                <p:cTn id="56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-0.02761 -3.33333E-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" y="0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59259E-6 L -0.02743 -2.59259E-6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" y="0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22222E-6 L -0.02743 -2.22222E-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" y="0"/>
                                    </p:animMotion>
                                  </p:childTnLst>
                                </p:cTn>
                              </p:par>
                              <p:par>
                                <p:cTn id="62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33333E-6 L -0.02951 0.00509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" y="3"/>
                                    </p:animMotion>
                                  </p:childTnLst>
                                </p:cTn>
                              </p:par>
                              <p:par>
                                <p:cTn id="64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59259E-6 L -0.0276 2.59259E-6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5" grpId="1" animBg="1"/>
      <p:bldP spid="9" grpId="0" animBg="1"/>
      <p:bldP spid="10" grpId="0" animBg="1"/>
      <p:bldP spid="10" grpId="1" animBg="1"/>
      <p:bldP spid="12" grpId="0" animBg="1"/>
      <p:bldP spid="13" grpId="0" animBg="1"/>
      <p:bldP spid="13" grpId="1" animBg="1"/>
      <p:bldP spid="15" grpId="0" animBg="1"/>
      <p:bldP spid="16" grpId="0" animBg="1"/>
      <p:bldP spid="16" grpId="1" animBg="1"/>
      <p:bldP spid="18" grpId="0" animBg="1"/>
      <p:bldP spid="19" grpId="0" animBg="1"/>
      <p:bldP spid="19" grpId="1" animBg="1"/>
      <p:bldP spid="21" grpId="0" animBg="1"/>
      <p:bldP spid="22" grpId="0" animBg="1"/>
      <p:bldP spid="22" grpId="1" animBg="1"/>
      <p:bldP spid="24" grpId="0" animBg="1"/>
      <p:bldP spid="25" grpId="0" animBg="1"/>
      <p:bldP spid="25" grpId="1" animBg="1"/>
      <p:bldP spid="53" grpId="0" animBg="1"/>
      <p:bldP spid="53" grpId="1" animBg="1"/>
      <p:bldP spid="54" grpId="0" animBg="1"/>
      <p:bldP spid="54" grpId="1" animBg="1"/>
      <p:bldP spid="56" grpId="0" animBg="1"/>
      <p:bldP spid="5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20688"/>
            <a:ext cx="2808312" cy="3031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712277"/>
            <a:ext cx="6744643" cy="3145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Příklady polarizace izolantu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8467" y="4797152"/>
            <a:ext cx="3345533" cy="2060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131840" y="836712"/>
            <a:ext cx="601216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Drobné papírky se budou přitahovat k záporné tyči. Z atomů vznikly dipóly.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1988840"/>
            <a:ext cx="601216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I koště se bude přitahovat k zelektrizované tyči.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8264" y="3068960"/>
            <a:ext cx="2195736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Uvnitř koštěte vznikly z atomů dipóly.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3275260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40768" y="6488668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604448" y="6475626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Téma: </a:t>
            </a:r>
            <a:r>
              <a:rPr lang="cs-CZ" sz="2800" b="1" dirty="0" smtClean="0">
                <a:solidFill>
                  <a:srgbClr val="FF0000"/>
                </a:solidFill>
              </a:rPr>
              <a:t>Vodič a izolant v elektrickém poli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b="1" u="sng" dirty="0" smtClean="0"/>
              <a:t>Vodič v elektrickém poli</a:t>
            </a:r>
          </a:p>
          <a:p>
            <a:endParaRPr lang="cs-CZ" sz="2800" b="1" u="sng" dirty="0" smtClean="0"/>
          </a:p>
          <a:p>
            <a:pPr indent="-514350"/>
            <a:r>
              <a:rPr lang="cs-CZ" sz="2800" dirty="0" smtClean="0"/>
              <a:t>Kovový vodič je tvořen z nepohyblivých kladných iontů a volných elektronů, které se pohybují všemi směry.</a:t>
            </a:r>
          </a:p>
          <a:p>
            <a:pPr indent="-514350"/>
            <a:endParaRPr lang="cs-CZ" sz="2800" dirty="0" smtClean="0"/>
          </a:p>
          <a:p>
            <a:pPr indent="-514350"/>
            <a:r>
              <a:rPr lang="cs-CZ" sz="2800" dirty="0" smtClean="0"/>
              <a:t>Po přiblížení kladné tyče se elektrony přitáhnou blíž k tyči a celý vodič se bude přitahovat.</a:t>
            </a:r>
          </a:p>
          <a:p>
            <a:pPr indent="-514350"/>
            <a:endParaRPr lang="cs-CZ" sz="2800" dirty="0" smtClean="0"/>
          </a:p>
          <a:p>
            <a:pPr indent="-514350"/>
            <a:r>
              <a:rPr lang="cs-CZ" sz="2800" dirty="0" smtClean="0"/>
              <a:t>Po přiblížení záporné tyče se budou elektrony odpuzovat, vodič bude natočen svou kladnou částí k tyči a bude se opět přitahovat.</a:t>
            </a:r>
          </a:p>
          <a:p>
            <a:pPr indent="-514350"/>
            <a:endParaRPr lang="cs-CZ" sz="2800" dirty="0" smtClean="0"/>
          </a:p>
          <a:p>
            <a:pPr indent="-514350"/>
            <a:r>
              <a:rPr lang="cs-CZ" sz="2800" dirty="0" smtClean="0"/>
              <a:t>Tento jev se nazývá </a:t>
            </a:r>
            <a:r>
              <a:rPr lang="cs-CZ" sz="2800" b="1" dirty="0" smtClean="0"/>
              <a:t>elektrostatická indukce</a:t>
            </a:r>
            <a:r>
              <a:rPr lang="cs-CZ" sz="2800" dirty="0" smtClean="0"/>
              <a:t>. </a:t>
            </a:r>
          </a:p>
          <a:p>
            <a:pPr indent="-514350"/>
            <a:endParaRPr lang="cs-CZ" sz="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514350"/>
            <a:r>
              <a:rPr lang="cs-CZ" sz="3200" b="1" dirty="0"/>
              <a:t>2. </a:t>
            </a:r>
            <a:r>
              <a:rPr lang="cs-CZ" sz="3200" b="1" u="sng" dirty="0"/>
              <a:t>Izolant v elektrickém </a:t>
            </a:r>
            <a:r>
              <a:rPr lang="cs-CZ" sz="3200" b="1" u="sng" dirty="0" smtClean="0"/>
              <a:t>poli</a:t>
            </a:r>
          </a:p>
          <a:p>
            <a:pPr indent="-514350"/>
            <a:endParaRPr lang="cs-CZ" sz="3200" b="1" u="sng" dirty="0"/>
          </a:p>
          <a:p>
            <a:pPr indent="-514350"/>
            <a:r>
              <a:rPr lang="cs-CZ" sz="3200" dirty="0"/>
              <a:t>Izolant neobsahuje žádné volné částice s elektrickým nábojem</a:t>
            </a:r>
            <a:r>
              <a:rPr lang="cs-CZ" sz="3200" dirty="0" smtClean="0"/>
              <a:t>.</a:t>
            </a:r>
          </a:p>
          <a:p>
            <a:pPr indent="-514350"/>
            <a:endParaRPr lang="cs-CZ" sz="3200" dirty="0"/>
          </a:p>
          <a:p>
            <a:pPr indent="-514350"/>
            <a:r>
              <a:rPr lang="cs-CZ" sz="3200" dirty="0"/>
              <a:t>Po přiblížení zelektrovaného tělesa dojde uvnitř izolantu k přeskupení částic uvnitř atomu. Z atomů se stávají tzv. dipóly</a:t>
            </a:r>
            <a:r>
              <a:rPr lang="cs-CZ" sz="3200" dirty="0" smtClean="0"/>
              <a:t>.</a:t>
            </a:r>
          </a:p>
          <a:p>
            <a:pPr indent="-514350"/>
            <a:endParaRPr lang="cs-CZ" sz="3200" dirty="0"/>
          </a:p>
          <a:p>
            <a:pPr indent="-514350"/>
            <a:r>
              <a:rPr lang="cs-CZ" sz="3200" dirty="0"/>
              <a:t>Tomuto jevu se říká </a:t>
            </a:r>
            <a:r>
              <a:rPr lang="cs-CZ" sz="3200" b="1" dirty="0"/>
              <a:t>polarizace izolantu</a:t>
            </a:r>
            <a:r>
              <a:rPr lang="cs-CZ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45449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mtClean="0"/>
              <a:t>[</a:t>
            </a:r>
            <a:r>
              <a:rPr lang="cs-CZ" dirty="0" smtClean="0"/>
              <a:t>1], [2], [3]</a:t>
            </a:r>
            <a:endParaRPr lang="cs-CZ" dirty="0"/>
          </a:p>
          <a:p>
            <a:r>
              <a:rPr lang="cs-CZ" dirty="0" smtClean="0"/>
              <a:t>- </a:t>
            </a:r>
            <a:r>
              <a:rPr lang="cs-CZ" dirty="0" err="1" smtClean="0"/>
              <a:t>Skeny</a:t>
            </a:r>
            <a:r>
              <a:rPr lang="cs-CZ" dirty="0" smtClean="0"/>
              <a:t> z učebnice str. 109: </a:t>
            </a:r>
            <a:r>
              <a:rPr lang="cs-CZ" dirty="0"/>
              <a:t>Doc. Dr. Ing. RAUNER, Karel , et al. Fyzika 8 učebnice pro základní školy a víceletá gymnázia. Plzeň : Fraus, 2006. 128 s. ISBN 80-7238-525-9</a:t>
            </a:r>
            <a:r>
              <a:rPr lang="cs-CZ" dirty="0" smtClean="0"/>
              <a:t>.</a:t>
            </a:r>
          </a:p>
          <a:p>
            <a:r>
              <a:rPr lang="cs-CZ" dirty="0" smtClean="0"/>
              <a:t>[4], [5]</a:t>
            </a:r>
          </a:p>
          <a:p>
            <a:r>
              <a:rPr lang="cs-CZ" dirty="0" smtClean="0"/>
              <a:t>- Vlastní</a:t>
            </a:r>
          </a:p>
          <a:p>
            <a:r>
              <a:rPr lang="cs-CZ" dirty="0" smtClean="0"/>
              <a:t>[6], [7], [8]</a:t>
            </a:r>
            <a:endParaRPr lang="cs-CZ" dirty="0"/>
          </a:p>
          <a:p>
            <a:r>
              <a:rPr lang="cs-CZ" dirty="0"/>
              <a:t>- </a:t>
            </a:r>
            <a:r>
              <a:rPr lang="cs-CZ" dirty="0" err="1"/>
              <a:t>Skeny</a:t>
            </a:r>
            <a:r>
              <a:rPr lang="cs-CZ" dirty="0"/>
              <a:t> z učebnice str. </a:t>
            </a:r>
            <a:r>
              <a:rPr lang="cs-CZ" dirty="0" smtClean="0"/>
              <a:t>111: </a:t>
            </a:r>
            <a:r>
              <a:rPr lang="cs-CZ" dirty="0"/>
              <a:t>Doc. Dr. Ing. RAUNER, Karel , et al. Fyzika 8 učebnice pro základní školy a víceletá gymnázia. Plzeň : Fraus, 2006. 128 s. ISBN 80-7238-525-9.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780782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620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31</cp:revision>
  <dcterms:modified xsi:type="dcterms:W3CDTF">2012-06-10T15:04:37Z</dcterms:modified>
</cp:coreProperties>
</file>