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58" r:id="rId5"/>
    <p:sldId id="261" r:id="rId6"/>
    <p:sldId id="259" r:id="rId7"/>
    <p:sldId id="265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6" y="10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0328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877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973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1730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6782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6249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858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488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3079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023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3544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6000"/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28A8A-D61F-464E-97CA-5A66C87E38B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F0B9A-DE62-460F-9F6C-70D84FBEE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350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138" y="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496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90730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Žáci navazují na úvodní hodiny z tématu Opěrná soustava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úvodním obrázku zkoušejí  žáci popsat všechny kosti, které </a:t>
            </a:r>
            <a:r>
              <a:rPr lang="cs-CZ" dirty="0" smtClean="0"/>
              <a:t>znají (</a:t>
            </a:r>
            <a:r>
              <a:rPr lang="cs-CZ" dirty="0" smtClean="0"/>
              <a:t>bez výkladu</a:t>
            </a:r>
            <a:r>
              <a:rPr lang="cs-CZ" dirty="0" smtClean="0"/>
              <a:t>) - </a:t>
            </a:r>
            <a:r>
              <a:rPr lang="cs-CZ" dirty="0" smtClean="0"/>
              <a:t>spolupracuje celá třída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následujícím obrázku si zkontroluje celá třída své společné znalosti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Seznamují se a osvojují si znalosti o lebce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Popis lebky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Vhodně do sešitu nalepit zmenšené okopírované popisy identické (či podobné) jako v prezentaci a současně popisovat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321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39" t="13774" r="19460" b="12741"/>
          <a:stretch/>
        </p:blipFill>
        <p:spPr>
          <a:xfrm>
            <a:off x="899592" y="188640"/>
            <a:ext cx="7200800" cy="6120680"/>
          </a:xfrm>
        </p:spPr>
      </p:pic>
    </p:spTree>
    <p:extLst>
      <p:ext uri="{BB962C8B-B14F-4D97-AF65-F5344CB8AC3E}">
        <p14:creationId xmlns:p14="http://schemas.microsoft.com/office/powerpoint/2010/main" xmlns="" val="3590982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862" t="1574" r="25690" b="-1574"/>
          <a:stretch/>
        </p:blipFill>
        <p:spPr>
          <a:xfrm>
            <a:off x="9616" y="209240"/>
            <a:ext cx="9134383" cy="664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92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Mozková </a:t>
            </a:r>
            <a:r>
              <a:rPr lang="cs-CZ" u="sng" dirty="0" smtClean="0"/>
              <a:t>část </a:t>
            </a:r>
            <a:r>
              <a:rPr lang="cs-CZ" dirty="0" smtClean="0"/>
              <a:t>- </a:t>
            </a:r>
            <a:r>
              <a:rPr lang="cs-CZ" dirty="0" smtClean="0"/>
              <a:t>obal </a:t>
            </a:r>
            <a:r>
              <a:rPr lang="cs-CZ" dirty="0" smtClean="0"/>
              <a:t>mozku - </a:t>
            </a:r>
            <a:r>
              <a:rPr lang="cs-CZ" dirty="0" smtClean="0"/>
              <a:t>z </a:t>
            </a:r>
            <a:r>
              <a:rPr lang="cs-CZ" dirty="0" smtClean="0"/>
              <a:t>klenby (čelní</a:t>
            </a:r>
            <a:r>
              <a:rPr lang="cs-CZ" dirty="0" smtClean="0"/>
              <a:t>, temenní, týlní, spánková) a spodiny </a:t>
            </a:r>
            <a:r>
              <a:rPr lang="cs-CZ" dirty="0" smtClean="0"/>
              <a:t>lebeční (</a:t>
            </a:r>
            <a:r>
              <a:rPr lang="cs-CZ" dirty="0" smtClean="0"/>
              <a:t>spánková, týlní, klínová)</a:t>
            </a:r>
          </a:p>
          <a:p>
            <a:r>
              <a:rPr lang="cs-CZ" u="sng" dirty="0" smtClean="0"/>
              <a:t>Obličejová </a:t>
            </a:r>
            <a:r>
              <a:rPr lang="cs-CZ" u="sng" dirty="0" smtClean="0"/>
              <a:t>část </a:t>
            </a:r>
            <a:r>
              <a:rPr lang="cs-CZ" dirty="0" smtClean="0"/>
              <a:t>- </a:t>
            </a:r>
            <a:r>
              <a:rPr lang="cs-CZ" dirty="0" smtClean="0"/>
              <a:t>menší kost lícní, nosní, horní a dolní čelist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2610564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ř 8\lebk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45" r="5911" b="50461"/>
          <a:stretch/>
        </p:blipFill>
        <p:spPr bwMode="auto">
          <a:xfrm>
            <a:off x="539553" y="188640"/>
            <a:ext cx="705678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753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trupu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Páteř</a:t>
            </a:r>
          </a:p>
          <a:p>
            <a:r>
              <a:rPr lang="cs-CZ" dirty="0" smtClean="0"/>
              <a:t>Žebra</a:t>
            </a:r>
          </a:p>
          <a:p>
            <a:r>
              <a:rPr lang="cs-CZ" dirty="0" smtClean="0"/>
              <a:t>Hrudní 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160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Human skeleton front en.sv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115" t="15058" r="37769" b="62185"/>
          <a:stretch/>
        </p:blipFill>
        <p:spPr bwMode="auto">
          <a:xfrm>
            <a:off x="2339752" y="188640"/>
            <a:ext cx="352839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44624"/>
            <a:ext cx="22322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Žebra - </a:t>
            </a:r>
            <a:r>
              <a:rPr lang="cs-CZ" b="1" dirty="0"/>
              <a:t>12 párů</a:t>
            </a:r>
          </a:p>
          <a:p>
            <a:r>
              <a:rPr lang="cs-CZ" dirty="0"/>
              <a:t>7 párů </a:t>
            </a:r>
            <a:r>
              <a:rPr lang="cs-CZ" dirty="0" smtClean="0"/>
              <a:t>pravých -</a:t>
            </a:r>
            <a:endParaRPr lang="cs-CZ" dirty="0"/>
          </a:p>
          <a:p>
            <a:r>
              <a:rPr lang="cs-CZ" dirty="0"/>
              <a:t>připojených k hrudní kosti</a:t>
            </a:r>
          </a:p>
          <a:p>
            <a:r>
              <a:rPr lang="cs-CZ" dirty="0"/>
              <a:t>3 páry </a:t>
            </a:r>
            <a:r>
              <a:rPr lang="cs-CZ" dirty="0" smtClean="0"/>
              <a:t>- nepravá</a:t>
            </a:r>
            <a:endParaRPr lang="cs-CZ" dirty="0"/>
          </a:p>
          <a:p>
            <a:r>
              <a:rPr lang="cs-CZ" dirty="0"/>
              <a:t>2 páry – volná žebra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56176" y="170080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HRUDNÍ OBRATLE - 12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188640"/>
            <a:ext cx="28083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HRUDNÍ KOST</a:t>
            </a:r>
          </a:p>
          <a:p>
            <a:r>
              <a:rPr lang="cs-CZ" sz="2400" b="1" dirty="0"/>
              <a:t>STERNUM</a:t>
            </a:r>
          </a:p>
          <a:p>
            <a:r>
              <a:rPr lang="cs-CZ" dirty="0"/>
              <a:t>Plochá kost, krvetvorba, </a:t>
            </a:r>
          </a:p>
          <a:p>
            <a:r>
              <a:rPr lang="cs-CZ" dirty="0"/>
              <a:t>sternální </a:t>
            </a:r>
            <a:r>
              <a:rPr lang="cs-CZ" dirty="0" smtClean="0"/>
              <a:t>punkce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50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68407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Obrázky byly použity z </a:t>
            </a:r>
            <a:r>
              <a:rPr lang="cs-CZ"/>
              <a:t>Froněk </a:t>
            </a:r>
            <a:r>
              <a:rPr lang="cs-CZ" smtClean="0"/>
              <a:t>Jiří </a:t>
            </a:r>
            <a:r>
              <a:rPr lang="cs-CZ" b="1" smtClean="0"/>
              <a:t>Lidské </a:t>
            </a:r>
            <a:r>
              <a:rPr lang="cs-CZ" b="1" dirty="0"/>
              <a:t>tělo</a:t>
            </a:r>
          </a:p>
          <a:p>
            <a:r>
              <a:rPr lang="cs-CZ" dirty="0"/>
              <a:t>Kartografický dokument</a:t>
            </a:r>
          </a:p>
          <a:p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79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165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Lebka</vt:lpstr>
      <vt:lpstr>Snímek 6</vt:lpstr>
      <vt:lpstr>Kostra trupu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kostra</dc:title>
  <dc:creator>0CGM</dc:creator>
  <cp:lastModifiedBy>expert</cp:lastModifiedBy>
  <cp:revision>11</cp:revision>
  <dcterms:created xsi:type="dcterms:W3CDTF">2011-10-31T20:42:37Z</dcterms:created>
  <dcterms:modified xsi:type="dcterms:W3CDTF">2012-03-04T22:36:18Z</dcterms:modified>
</cp:coreProperties>
</file>