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lucy.troja.mff.cuni.cz/~tichy/elektross/el_pole/aplety/silocary.html" TargetMode="External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348880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Siločáry elektrického pole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79712" y="4077072"/>
            <a:ext cx="48600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VY_32_INOVACE_45_</a:t>
            </a:r>
            <a:r>
              <a:rPr lang="cs-CZ" dirty="0" err="1" smtClean="0"/>
              <a:t>Silocary</a:t>
            </a:r>
            <a:r>
              <a:rPr lang="cs-CZ" dirty="0" smtClean="0"/>
              <a:t>_</a:t>
            </a:r>
            <a:r>
              <a:rPr lang="cs-CZ" dirty="0" err="1" smtClean="0"/>
              <a:t>elektrickeho</a:t>
            </a:r>
            <a:r>
              <a:rPr lang="cs-CZ" dirty="0" smtClean="0"/>
              <a:t>_pole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Tvar elektrického pole obvykle znázorňujeme siločarami. </a:t>
            </a:r>
            <a:endParaRPr lang="cs-CZ" sz="2800" dirty="0"/>
          </a:p>
        </p:txBody>
      </p:sp>
      <p:pic>
        <p:nvPicPr>
          <p:cNvPr id="1026" name="Picture 2" descr="http://lucy.troja.mff.cuni.cz/~tichy/elektross/obrazky/el_pole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628800"/>
            <a:ext cx="4003253" cy="39604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28" name="Picture 4" descr="http://lucy.troja.mff.cuni.cz/~tichy/elektross/obrazky/el_pole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628800"/>
            <a:ext cx="4032446" cy="40324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83568" y="620688"/>
            <a:ext cx="3275856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Siločáry okolo kladného náboje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620688"/>
            <a:ext cx="3528392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Siločáry okolo záporného náboje</a:t>
            </a:r>
            <a:endParaRPr lang="cs-CZ" sz="2800" dirty="0"/>
          </a:p>
        </p:txBody>
      </p:sp>
      <p:sp>
        <p:nvSpPr>
          <p:cNvPr id="7" name="Elipsa 6"/>
          <p:cNvSpPr/>
          <p:nvPr/>
        </p:nvSpPr>
        <p:spPr>
          <a:xfrm>
            <a:off x="2483768" y="2780928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7452320" y="1916832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šipka 9"/>
          <p:cNvCxnSpPr/>
          <p:nvPr/>
        </p:nvCxnSpPr>
        <p:spPr>
          <a:xfrm rot="5400000">
            <a:off x="6948264" y="2852936"/>
            <a:ext cx="504056" cy="2160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5400000" flipH="1" flipV="1">
            <a:off x="2791986" y="1824638"/>
            <a:ext cx="607700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0" y="5657671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Směr siločar </a:t>
            </a:r>
            <a:r>
              <a:rPr lang="cs-CZ" sz="2400" dirty="0" smtClean="0"/>
              <a:t>je určen směrem působení elektrického pole </a:t>
            </a:r>
            <a:r>
              <a:rPr lang="cs-CZ" sz="2400" b="1" dirty="0" smtClean="0"/>
              <a:t>na kladně </a:t>
            </a:r>
            <a:r>
              <a:rPr lang="cs-CZ" sz="2400" dirty="0" err="1" smtClean="0"/>
              <a:t>zelektrované</a:t>
            </a:r>
            <a:r>
              <a:rPr lang="cs-CZ" sz="2400" dirty="0" smtClean="0"/>
              <a:t> těleso.</a:t>
            </a:r>
          </a:p>
          <a:p>
            <a:r>
              <a:rPr lang="cs-CZ" sz="2400" b="1" dirty="0" smtClean="0"/>
              <a:t>Hustota siločar </a:t>
            </a:r>
            <a:r>
              <a:rPr lang="cs-CZ" sz="2400" dirty="0" smtClean="0"/>
              <a:t>vypovídá o velikosti elektrické síly.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3143 -0.06296 " pathEditMode="relative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2361 0.08403 " pathEditMode="relative" ptsTypes="AA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7" grpId="1" animBg="1"/>
      <p:bldP spid="8" grpId="0" animBg="1"/>
      <p:bldP spid="8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lucy.troja.mff.cuni.cz/~tichy/elektross/obrazky/el_pole3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36912"/>
            <a:ext cx="4431523" cy="307617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364" name="Picture 4" descr="http://lucy.troja.mff.cuni.cz/~tichy/elektross/obrazky/el_pole4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828" y="2636912"/>
            <a:ext cx="4498171" cy="30963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Siločáry elektrického pole mezi dvěma souhlasnými elektrickými náboji</a:t>
            </a:r>
            <a:endParaRPr lang="cs-CZ" sz="28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7596336" y="4149080"/>
            <a:ext cx="21602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940152" y="4149080"/>
            <a:ext cx="21602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0" y="1340768"/>
            <a:ext cx="914400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Dvě souhlasně zelektrovaná tělesa se odpuzují.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lucy.troja.mff.cuni.cz/~tichy/elektross/obrazky/el_pole5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060848"/>
            <a:ext cx="5184576" cy="384339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940152" y="6021288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hlinkClick r:id="rId3"/>
              </a:rPr>
              <a:t>Aplet</a:t>
            </a:r>
            <a:r>
              <a:rPr lang="cs-CZ" dirty="0" smtClean="0">
                <a:hlinkClick r:id="rId3"/>
              </a:rPr>
              <a:t>-siločáry mezi dvěma nabitými kulovými deskami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Siločáry elektrického pole mezi dvěma nesouhlasnými elektrickými náboji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196752"/>
            <a:ext cx="914400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Dvě nesouhlasně zelektrovaná tělesa se přitahují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Siločáry elektrického pole mezi dvěma rovnoběžnými nesouhlasně zelektrovanými deskami</a:t>
            </a:r>
            <a:endParaRPr lang="cs-CZ" sz="2800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1835696" y="2875849"/>
            <a:ext cx="4536504" cy="2736304"/>
            <a:chOff x="1619672" y="1916832"/>
            <a:chExt cx="4536504" cy="2736304"/>
          </a:xfrm>
        </p:grpSpPr>
        <p:sp>
          <p:nvSpPr>
            <p:cNvPr id="5" name="Obdélník 4"/>
            <p:cNvSpPr/>
            <p:nvPr/>
          </p:nvSpPr>
          <p:spPr>
            <a:xfrm>
              <a:off x="2051720" y="2132856"/>
              <a:ext cx="216024" cy="2520280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5364088" y="2132856"/>
              <a:ext cx="216024" cy="252028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619672" y="1916832"/>
              <a:ext cx="50405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+</a:t>
              </a:r>
              <a:endParaRPr lang="cs-CZ" sz="36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652120" y="1916832"/>
              <a:ext cx="50405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-</a:t>
              </a:r>
              <a:endParaRPr lang="cs-CZ" sz="3600" dirty="0"/>
            </a:p>
          </p:txBody>
        </p:sp>
        <p:cxnSp>
          <p:nvCxnSpPr>
            <p:cNvPr id="10" name="Přímá spojovací šipka 9"/>
            <p:cNvCxnSpPr/>
            <p:nvPr/>
          </p:nvCxnSpPr>
          <p:spPr>
            <a:xfrm>
              <a:off x="2267744" y="2348880"/>
              <a:ext cx="3096344" cy="158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šipka 10"/>
            <p:cNvCxnSpPr/>
            <p:nvPr/>
          </p:nvCxnSpPr>
          <p:spPr>
            <a:xfrm>
              <a:off x="2267744" y="2636912"/>
              <a:ext cx="3096344" cy="158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šipka 11"/>
            <p:cNvCxnSpPr/>
            <p:nvPr/>
          </p:nvCxnSpPr>
          <p:spPr>
            <a:xfrm>
              <a:off x="2267744" y="2924944"/>
              <a:ext cx="3096344" cy="158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šipka 12"/>
            <p:cNvCxnSpPr/>
            <p:nvPr/>
          </p:nvCxnSpPr>
          <p:spPr>
            <a:xfrm>
              <a:off x="2267744" y="3212976"/>
              <a:ext cx="3096344" cy="158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šipka 13"/>
            <p:cNvCxnSpPr/>
            <p:nvPr/>
          </p:nvCxnSpPr>
          <p:spPr>
            <a:xfrm>
              <a:off x="2267744" y="3501008"/>
              <a:ext cx="3096344" cy="158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šipka 14"/>
            <p:cNvCxnSpPr/>
            <p:nvPr/>
          </p:nvCxnSpPr>
          <p:spPr>
            <a:xfrm>
              <a:off x="2267744" y="3789040"/>
              <a:ext cx="3096344" cy="158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šipka 15"/>
            <p:cNvCxnSpPr/>
            <p:nvPr/>
          </p:nvCxnSpPr>
          <p:spPr>
            <a:xfrm>
              <a:off x="2267744" y="4077072"/>
              <a:ext cx="3096344" cy="158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šipka 16"/>
            <p:cNvCxnSpPr/>
            <p:nvPr/>
          </p:nvCxnSpPr>
          <p:spPr>
            <a:xfrm>
              <a:off x="2267744" y="4365104"/>
              <a:ext cx="3096344" cy="158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ovéPole 18"/>
          <p:cNvSpPr txBox="1"/>
          <p:nvPr/>
        </p:nvSpPr>
        <p:spPr>
          <a:xfrm>
            <a:off x="0" y="954834"/>
            <a:ext cx="91440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Toto pole se nazývá stejnorodé (též homogenní).</a:t>
            </a:r>
          </a:p>
          <a:p>
            <a:r>
              <a:rPr lang="cs-CZ" sz="2800" dirty="0" smtClean="0"/>
              <a:t>Siločáry jsou od sebe stejně vzdálené. Hustota siločar je tedy ve všech místech stejná.</a:t>
            </a:r>
          </a:p>
          <a:p>
            <a:r>
              <a:rPr lang="cs-CZ" sz="2800" dirty="0" smtClean="0"/>
              <a:t>Elektrická síla bude mít ve všech místech stejnou velikost.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5661248"/>
            <a:ext cx="9144000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Toto pole vzniká například v kondenzátoru, který se využívá </a:t>
            </a:r>
            <a:r>
              <a:rPr lang="cs-CZ" sz="2800" dirty="0" smtClean="0"/>
              <a:t>    v </a:t>
            </a:r>
            <a:r>
              <a:rPr lang="cs-CZ" sz="2800" dirty="0" smtClean="0"/>
              <a:t>různých elektrických obvodech.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Zápis:</a:t>
            </a:r>
          </a:p>
          <a:p>
            <a:r>
              <a:rPr lang="cs-CZ" sz="2800" dirty="0" smtClean="0"/>
              <a:t>Téma: </a:t>
            </a:r>
            <a:r>
              <a:rPr lang="cs-CZ" sz="2800" b="1" dirty="0" smtClean="0">
                <a:solidFill>
                  <a:srgbClr val="FF0000"/>
                </a:solidFill>
              </a:rPr>
              <a:t>Siločáry elektrického pole</a:t>
            </a:r>
          </a:p>
          <a:p>
            <a:r>
              <a:rPr lang="cs-CZ" sz="2800" dirty="0" smtClean="0"/>
              <a:t>Siločáry jsou myšlené čáry, kterými zobrazujeme silové působení elektrického pole.</a:t>
            </a:r>
          </a:p>
          <a:p>
            <a:r>
              <a:rPr lang="cs-CZ" sz="2800" dirty="0" smtClean="0"/>
              <a:t>Jejich směr je stanoven dohodou jako směr síly působící </a:t>
            </a:r>
            <a:r>
              <a:rPr lang="cs-CZ" sz="2800" dirty="0" smtClean="0"/>
              <a:t>                  na </a:t>
            </a:r>
            <a:r>
              <a:rPr lang="cs-CZ" sz="2800" dirty="0" smtClean="0"/>
              <a:t>kladně nabité těleso (od kladného tělesa k zápornému tělesu).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a) siločáry el. pole bodového náboje</a:t>
            </a:r>
            <a:endParaRPr lang="cs-CZ" sz="2800" b="1" dirty="0"/>
          </a:p>
        </p:txBody>
      </p:sp>
      <p:pic>
        <p:nvPicPr>
          <p:cNvPr id="3" name="Picture 2" descr="http://lucy.troja.mff.cuni.cz/~tichy/elektross/obrazky/el_pole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861048"/>
            <a:ext cx="2232248" cy="2208375"/>
          </a:xfrm>
          <a:prstGeom prst="rect">
            <a:avLst/>
          </a:prstGeom>
          <a:ln w="38100" cap="sq">
            <a:noFill/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Picture 4" descr="http://lucy.troja.mff.cuni.cz/~tichy/elektross/obrazky/el_pole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3789040"/>
            <a:ext cx="2304255" cy="2304256"/>
          </a:xfrm>
          <a:prstGeom prst="rect">
            <a:avLst/>
          </a:prstGeom>
          <a:ln w="38100" cap="sq">
            <a:noFill/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b) siločáry el. pole mezi dvěma nesouhlasnými náboji</a:t>
            </a:r>
            <a:endParaRPr lang="cs-CZ" sz="2800" b="1" dirty="0"/>
          </a:p>
        </p:txBody>
      </p:sp>
      <p:pic>
        <p:nvPicPr>
          <p:cNvPr id="3" name="Picture 2" descr="http://lucy.troja.mff.cuni.cz/~tichy/elektross/obrazky/el_pole5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476672"/>
            <a:ext cx="2898697" cy="2148842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0" y="2708920"/>
            <a:ext cx="9144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c) siločáry el. pole mezi dvěma nesouhlasně nabitými deskami</a:t>
            </a:r>
            <a:endParaRPr lang="cs-CZ" sz="28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179512" y="3933056"/>
            <a:ext cx="3456384" cy="2232248"/>
            <a:chOff x="1619672" y="1916832"/>
            <a:chExt cx="4536504" cy="2736304"/>
          </a:xfrm>
        </p:grpSpPr>
        <p:sp>
          <p:nvSpPr>
            <p:cNvPr id="6" name="Obdélník 5"/>
            <p:cNvSpPr/>
            <p:nvPr/>
          </p:nvSpPr>
          <p:spPr>
            <a:xfrm>
              <a:off x="2051720" y="2132856"/>
              <a:ext cx="216024" cy="2520280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5364088" y="2132856"/>
              <a:ext cx="216024" cy="252028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619672" y="1916832"/>
              <a:ext cx="50405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+</a:t>
              </a:r>
              <a:endParaRPr lang="cs-CZ" sz="36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652120" y="1916832"/>
              <a:ext cx="50405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-</a:t>
              </a:r>
              <a:endParaRPr lang="cs-CZ" sz="3600" dirty="0"/>
            </a:p>
          </p:txBody>
        </p:sp>
        <p:cxnSp>
          <p:nvCxnSpPr>
            <p:cNvPr id="10" name="Přímá spojovací šipka 9"/>
            <p:cNvCxnSpPr/>
            <p:nvPr/>
          </p:nvCxnSpPr>
          <p:spPr>
            <a:xfrm>
              <a:off x="2267744" y="2348880"/>
              <a:ext cx="3096344" cy="158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šipka 10"/>
            <p:cNvCxnSpPr/>
            <p:nvPr/>
          </p:nvCxnSpPr>
          <p:spPr>
            <a:xfrm>
              <a:off x="2267744" y="2636912"/>
              <a:ext cx="3096344" cy="158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šipka 11"/>
            <p:cNvCxnSpPr/>
            <p:nvPr/>
          </p:nvCxnSpPr>
          <p:spPr>
            <a:xfrm>
              <a:off x="2267744" y="2924944"/>
              <a:ext cx="3096344" cy="158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šipka 12"/>
            <p:cNvCxnSpPr/>
            <p:nvPr/>
          </p:nvCxnSpPr>
          <p:spPr>
            <a:xfrm>
              <a:off x="2267744" y="3212976"/>
              <a:ext cx="3096344" cy="158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šipka 13"/>
            <p:cNvCxnSpPr/>
            <p:nvPr/>
          </p:nvCxnSpPr>
          <p:spPr>
            <a:xfrm>
              <a:off x="2267744" y="3501008"/>
              <a:ext cx="3096344" cy="158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šipka 14"/>
            <p:cNvCxnSpPr/>
            <p:nvPr/>
          </p:nvCxnSpPr>
          <p:spPr>
            <a:xfrm>
              <a:off x="2267744" y="3789040"/>
              <a:ext cx="3096344" cy="158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šipka 15"/>
            <p:cNvCxnSpPr/>
            <p:nvPr/>
          </p:nvCxnSpPr>
          <p:spPr>
            <a:xfrm>
              <a:off x="2267744" y="4077072"/>
              <a:ext cx="3096344" cy="158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šipka 16"/>
            <p:cNvCxnSpPr/>
            <p:nvPr/>
          </p:nvCxnSpPr>
          <p:spPr>
            <a:xfrm>
              <a:off x="2267744" y="4365104"/>
              <a:ext cx="3096344" cy="1588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ovéPole 17"/>
          <p:cNvSpPr txBox="1"/>
          <p:nvPr/>
        </p:nvSpPr>
        <p:spPr>
          <a:xfrm>
            <a:off x="3923928" y="3573016"/>
            <a:ext cx="522007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Toto pole se nazývá stejnorodé (homogenní) elektrické pole.</a:t>
            </a:r>
          </a:p>
          <a:p>
            <a:r>
              <a:rPr lang="cs-CZ" sz="2800" dirty="0" smtClean="0"/>
              <a:t>Elektrická síla je ve všech místech stejná.</a:t>
            </a:r>
          </a:p>
          <a:p>
            <a:r>
              <a:rPr lang="cs-CZ" sz="2800" dirty="0" smtClean="0"/>
              <a:t>Toto pole je např. </a:t>
            </a:r>
            <a:r>
              <a:rPr lang="cs-CZ" sz="2800" dirty="0" smtClean="0"/>
              <a:t>                                        v </a:t>
            </a:r>
            <a:r>
              <a:rPr lang="cs-CZ" sz="2800" dirty="0" smtClean="0"/>
              <a:t>elektrotechnické součástce, která se nazývá kondenzátor.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smtClean="0"/>
              <a:t>http://lucy.troja.mff.cuni.cz/~tichy/elektross/el_pole/elstat.html</a:t>
            </a:r>
          </a:p>
          <a:p>
            <a:r>
              <a:rPr lang="cs-CZ" smtClean="0"/>
              <a:t>Obrázky vlastní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5903893"/>
            <a:ext cx="9144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Vytvořeno jako DUM do předmětu fyzika na ZŠ Studentská 895, Mnichovo Hradiště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268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19</cp:revision>
  <dcterms:modified xsi:type="dcterms:W3CDTF">2012-06-10T15:36:55Z</dcterms:modified>
</cp:coreProperties>
</file>