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1" r:id="rId2"/>
    <p:sldId id="272" r:id="rId3"/>
    <p:sldId id="292" r:id="rId4"/>
    <p:sldId id="296" r:id="rId5"/>
    <p:sldId id="297" r:id="rId6"/>
    <p:sldId id="298" r:id="rId7"/>
    <p:sldId id="271" r:id="rId8"/>
    <p:sldId id="299" r:id="rId9"/>
    <p:sldId id="30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817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680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1396300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VY_32_INOVACE_3232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Základní větné členy - přísudek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Přísudek a jeho vyjádření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žáky s přísudkem a jeho vyjádřením ve větě.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rozpozná v textu přísudek a určí jeho druh.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Vyjadřuje, co podmět dělá nebo co se s ním děje nebo jaký je</a:t>
            </a:r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přísudku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Rozlišujeme:</a:t>
            </a:r>
          </a:p>
          <a:p>
            <a:pPr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b="1" i="1" dirty="0" smtClean="0"/>
              <a:t>1) Přísudek slovesný</a:t>
            </a:r>
          </a:p>
          <a:p>
            <a:pPr marL="514350" indent="-514350">
              <a:buNone/>
            </a:pPr>
            <a:endParaRPr lang="cs-CZ" b="1" i="1" dirty="0" smtClean="0"/>
          </a:p>
          <a:p>
            <a:pPr marL="514350" indent="-514350">
              <a:buNone/>
            </a:pPr>
            <a:r>
              <a:rPr lang="cs-CZ" b="1" i="1" dirty="0" smtClean="0"/>
              <a:t>2) Přísudek jmenný	a) se sponou</a:t>
            </a:r>
          </a:p>
          <a:p>
            <a:pPr marL="514350" indent="-514350">
              <a:buNone/>
            </a:pPr>
            <a:r>
              <a:rPr lang="cs-CZ" b="1" i="1" dirty="0" smtClean="0"/>
              <a:t>					b) beze spony</a:t>
            </a:r>
          </a:p>
          <a:p>
            <a:pPr marL="514350" indent="-514350">
              <a:buNone/>
            </a:pPr>
            <a:endParaRPr lang="cs-CZ" b="1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 slovesný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je vyjádřen určitým tvarem slovesa</a:t>
            </a:r>
          </a:p>
          <a:p>
            <a:endParaRPr lang="cs-CZ" sz="2800" i="1" dirty="0" smtClean="0"/>
          </a:p>
          <a:p>
            <a:pPr>
              <a:buNone/>
            </a:pPr>
            <a:r>
              <a:rPr lang="cs-CZ" sz="2800" b="1" u="sng" dirty="0" smtClean="0"/>
              <a:t>Příklad:</a:t>
            </a:r>
          </a:p>
          <a:p>
            <a:pPr>
              <a:buNone/>
            </a:pPr>
            <a:r>
              <a:rPr lang="cs-CZ" sz="2800" i="1" dirty="0" smtClean="0"/>
              <a:t>- Zahradníci </a:t>
            </a:r>
            <a:r>
              <a:rPr lang="cs-CZ" sz="2800" i="1" u="wavyHeavy" dirty="0" smtClean="0">
                <a:solidFill>
                  <a:srgbClr val="0070C0"/>
                </a:solidFill>
              </a:rPr>
              <a:t>sázejí</a:t>
            </a:r>
            <a:r>
              <a:rPr lang="cs-CZ" sz="2800" i="1" dirty="0" smtClean="0"/>
              <a:t> zeleninu do skleníku.</a:t>
            </a:r>
          </a:p>
          <a:p>
            <a:pPr>
              <a:buNone/>
            </a:pPr>
            <a:r>
              <a:rPr lang="cs-CZ" sz="2800" i="1" dirty="0" smtClean="0"/>
              <a:t>- V trávě </a:t>
            </a:r>
            <a:r>
              <a:rPr lang="cs-CZ" sz="2800" i="1" u="wavyHeavy" dirty="0" smtClean="0">
                <a:solidFill>
                  <a:srgbClr val="0070C0"/>
                </a:solidFill>
              </a:rPr>
              <a:t>se objevila </a:t>
            </a:r>
            <a:r>
              <a:rPr lang="cs-CZ" sz="2800" i="1" dirty="0" smtClean="0"/>
              <a:t>první sedmikráska.</a:t>
            </a:r>
          </a:p>
          <a:p>
            <a:pPr>
              <a:buNone/>
            </a:pPr>
            <a:r>
              <a:rPr lang="cs-CZ" sz="2800" i="1" dirty="0" smtClean="0"/>
              <a:t>- Neposedné malé děti </a:t>
            </a:r>
            <a:r>
              <a:rPr lang="cs-CZ" sz="2800" i="1" u="wavyHeavy" dirty="0" smtClean="0">
                <a:solidFill>
                  <a:srgbClr val="0070C0"/>
                </a:solidFill>
              </a:rPr>
              <a:t>zlobily</a:t>
            </a:r>
            <a:r>
              <a:rPr lang="cs-CZ" sz="2800" i="1" dirty="0" smtClean="0"/>
              <a:t>.</a:t>
            </a:r>
          </a:p>
          <a:p>
            <a:pPr>
              <a:buNone/>
            </a:pPr>
            <a:endParaRPr lang="cs-CZ" sz="2800" i="1" dirty="0" smtClean="0"/>
          </a:p>
          <a:p>
            <a:pPr marL="514350" indent="-514350">
              <a:buNone/>
            </a:pPr>
            <a:endParaRPr lang="cs-CZ" b="1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 jmenný se sponou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i="1" dirty="0" smtClean="0"/>
              <a:t>je vyjádřen podstatným nebo přídavným jménem a sponovým slovesem</a:t>
            </a:r>
          </a:p>
          <a:p>
            <a:pPr>
              <a:buNone/>
            </a:pPr>
            <a:endParaRPr lang="cs-CZ" sz="2800" b="1" u="sng" dirty="0" smtClean="0"/>
          </a:p>
          <a:p>
            <a:pPr>
              <a:buNone/>
            </a:pPr>
            <a:r>
              <a:rPr lang="cs-CZ" sz="2800" b="1" u="sng" dirty="0" smtClean="0"/>
              <a:t>Příklad:</a:t>
            </a:r>
          </a:p>
          <a:p>
            <a:pPr>
              <a:buNone/>
            </a:pPr>
            <a:r>
              <a:rPr lang="cs-CZ" sz="2800" i="1" dirty="0" smtClean="0"/>
              <a:t>- Petr </a:t>
            </a:r>
            <a:r>
              <a:rPr lang="cs-CZ" sz="2800" i="1" u="wavyHeavy" dirty="0" smtClean="0">
                <a:solidFill>
                  <a:srgbClr val="0070C0"/>
                </a:solidFill>
              </a:rPr>
              <a:t>je pilný</a:t>
            </a:r>
            <a:r>
              <a:rPr lang="cs-CZ" sz="2800" i="1" dirty="0" smtClean="0"/>
              <a:t>.</a:t>
            </a:r>
          </a:p>
          <a:p>
            <a:pPr>
              <a:buNone/>
            </a:pPr>
            <a:r>
              <a:rPr lang="cs-CZ" sz="2800" i="1" dirty="0" smtClean="0"/>
              <a:t>- Učení </a:t>
            </a:r>
            <a:r>
              <a:rPr lang="cs-CZ" sz="2800" i="1" u="wavyHeavy" dirty="0" smtClean="0">
                <a:solidFill>
                  <a:srgbClr val="0070C0"/>
                </a:solidFill>
              </a:rPr>
              <a:t>je mučení</a:t>
            </a:r>
            <a:r>
              <a:rPr lang="cs-CZ" sz="2800" i="1" dirty="0" smtClean="0"/>
              <a:t>.</a:t>
            </a:r>
          </a:p>
          <a:p>
            <a:pPr>
              <a:buNone/>
            </a:pPr>
            <a:r>
              <a:rPr lang="cs-CZ" sz="2800" i="1" dirty="0" smtClean="0"/>
              <a:t>- Bývalý spolužák </a:t>
            </a:r>
            <a:r>
              <a:rPr lang="cs-CZ" sz="2800" i="1" u="wavyHeavy" dirty="0" smtClean="0">
                <a:solidFill>
                  <a:srgbClr val="0070C0"/>
                </a:solidFill>
              </a:rPr>
              <a:t>se stal lékařem</a:t>
            </a:r>
            <a:r>
              <a:rPr lang="cs-CZ" sz="2800" i="1" dirty="0" smtClean="0"/>
              <a:t>.</a:t>
            </a:r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r>
              <a:rPr lang="cs-CZ" sz="2800" i="1" dirty="0" smtClean="0"/>
              <a:t>Sponová slovesa:	</a:t>
            </a:r>
            <a:r>
              <a:rPr lang="cs-CZ" sz="2800" i="1" dirty="0" smtClean="0">
                <a:solidFill>
                  <a:srgbClr val="00B050"/>
                </a:solidFill>
              </a:rPr>
              <a:t>být, bývat, stát se, stávat se</a:t>
            </a:r>
          </a:p>
          <a:p>
            <a:pPr marL="514350" indent="-514350">
              <a:buNone/>
            </a:pPr>
            <a:endParaRPr lang="cs-CZ" b="1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 jmenný beze spony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je vyjádřen podstatným jménem</a:t>
            </a:r>
          </a:p>
          <a:p>
            <a:endParaRPr lang="cs-CZ" sz="2800" i="1" dirty="0" smtClean="0"/>
          </a:p>
          <a:p>
            <a:pPr>
              <a:buNone/>
            </a:pPr>
            <a:r>
              <a:rPr lang="cs-CZ" sz="2800" b="1" u="sng" dirty="0" smtClean="0"/>
              <a:t>Příklad:</a:t>
            </a:r>
          </a:p>
          <a:p>
            <a:pPr>
              <a:buNone/>
            </a:pPr>
            <a:r>
              <a:rPr lang="cs-CZ" sz="2800" i="1" dirty="0" smtClean="0"/>
              <a:t>- Mladost - </a:t>
            </a:r>
            <a:r>
              <a:rPr lang="cs-CZ" sz="2800" i="1" u="wavyHeavy" dirty="0" smtClean="0">
                <a:solidFill>
                  <a:srgbClr val="0070C0"/>
                </a:solidFill>
              </a:rPr>
              <a:t>radost</a:t>
            </a:r>
            <a:r>
              <a:rPr lang="cs-CZ" sz="2800" i="1" dirty="0" smtClean="0"/>
              <a:t>.</a:t>
            </a:r>
          </a:p>
          <a:p>
            <a:pPr>
              <a:buNone/>
            </a:pPr>
            <a:r>
              <a:rPr lang="cs-CZ" sz="2800" i="1" dirty="0" smtClean="0"/>
              <a:t>- Mladí ležáci - staří </a:t>
            </a:r>
            <a:r>
              <a:rPr lang="cs-CZ" sz="2800" i="1" u="wavyHeavy" dirty="0" smtClean="0">
                <a:solidFill>
                  <a:srgbClr val="0070C0"/>
                </a:solidFill>
              </a:rPr>
              <a:t>žebráci</a:t>
            </a:r>
            <a:r>
              <a:rPr lang="cs-CZ" sz="2800" i="1" dirty="0" smtClean="0"/>
              <a:t>.</a:t>
            </a:r>
          </a:p>
          <a:p>
            <a:pPr>
              <a:buNone/>
            </a:pPr>
            <a:r>
              <a:rPr lang="cs-CZ" sz="2800" i="1" dirty="0" smtClean="0"/>
              <a:t>- Děti – naše </a:t>
            </a:r>
            <a:r>
              <a:rPr lang="cs-CZ" sz="2800" i="1" u="wavyHeavy" dirty="0" smtClean="0">
                <a:solidFill>
                  <a:srgbClr val="0070C0"/>
                </a:solidFill>
              </a:rPr>
              <a:t>budoucnost</a:t>
            </a:r>
            <a:r>
              <a:rPr lang="cs-CZ" sz="2800" i="1" dirty="0" smtClean="0"/>
              <a:t>.</a:t>
            </a:r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endParaRPr lang="cs-CZ" sz="2800" i="1" dirty="0" smtClean="0"/>
          </a:p>
          <a:p>
            <a:pPr marL="514350" indent="-514350">
              <a:buNone/>
            </a:pPr>
            <a:endParaRPr lang="cs-CZ" b="1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podtrhni ve větách přísudek a urči, zda je slovesný nebo jmenný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sz="2400" i="1" dirty="0" smtClean="0"/>
              <a:t>a) Roman byl kvůli neúspěchu nešťastný.</a:t>
            </a:r>
          </a:p>
          <a:p>
            <a:pPr marL="514350" indent="-514350">
              <a:buNone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b) Moje sestra studuje na střední škole.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c) Výstup na horský hřeben byl pro nás namáhavý.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d) Strýc se stal řidičem.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e) Chlapec onemocněl na celý týden.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00034" y="2643182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Podtrhni ve větách přísudek a urči, zda je slovesný nebo jmenný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sz="2400" i="1" dirty="0" smtClean="0"/>
              <a:t>a) Roman </a:t>
            </a:r>
            <a:r>
              <a:rPr lang="cs-CZ" sz="2400" b="1" i="1" u="wavyHeavy" dirty="0" smtClean="0">
                <a:solidFill>
                  <a:srgbClr val="0070C0"/>
                </a:solidFill>
              </a:rPr>
              <a:t>byl</a:t>
            </a:r>
            <a:r>
              <a:rPr lang="cs-CZ" sz="2400" b="1" i="1" dirty="0" smtClean="0"/>
              <a:t> </a:t>
            </a:r>
            <a:r>
              <a:rPr lang="cs-CZ" sz="2400" i="1" dirty="0" smtClean="0"/>
              <a:t>kvůli neúspěchu </a:t>
            </a:r>
            <a:r>
              <a:rPr lang="cs-CZ" sz="2400" b="1" i="1" u="wavyHeavy" dirty="0" smtClean="0">
                <a:solidFill>
                  <a:srgbClr val="0070C0"/>
                </a:solidFill>
              </a:rPr>
              <a:t>nešťastný</a:t>
            </a:r>
            <a:r>
              <a:rPr lang="cs-CZ" sz="2400" i="1" dirty="0" smtClean="0"/>
              <a:t>. </a:t>
            </a:r>
            <a:r>
              <a:rPr lang="cs-CZ" sz="2400" i="1" dirty="0" smtClean="0">
                <a:solidFill>
                  <a:srgbClr val="0070C0"/>
                </a:solidFill>
              </a:rPr>
              <a:t>(přísudek jmenný se sponou)</a:t>
            </a:r>
          </a:p>
          <a:p>
            <a:pPr marL="514350" indent="-514350">
              <a:buNone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b) Moje sestra </a:t>
            </a:r>
            <a:r>
              <a:rPr lang="cs-CZ" sz="2400" b="1" i="1" u="wavyHeavy" dirty="0" smtClean="0">
                <a:solidFill>
                  <a:srgbClr val="0070C0"/>
                </a:solidFill>
              </a:rPr>
              <a:t>studuje</a:t>
            </a:r>
            <a:r>
              <a:rPr lang="cs-CZ" sz="2400" i="1" dirty="0" smtClean="0"/>
              <a:t> na střední škole. </a:t>
            </a:r>
            <a:r>
              <a:rPr lang="cs-CZ" sz="2400" i="1" dirty="0" smtClean="0">
                <a:solidFill>
                  <a:srgbClr val="0070C0"/>
                </a:solidFill>
              </a:rPr>
              <a:t>(přísudek slovesný)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c) Výstup na horský hřeben </a:t>
            </a:r>
            <a:r>
              <a:rPr lang="cs-CZ" sz="2400" b="1" i="1" u="wavyHeavy" dirty="0" smtClean="0">
                <a:solidFill>
                  <a:srgbClr val="0070C0"/>
                </a:solidFill>
              </a:rPr>
              <a:t>byl</a:t>
            </a:r>
            <a:r>
              <a:rPr lang="cs-CZ" sz="2400" i="1" dirty="0" smtClean="0"/>
              <a:t> pro nás </a:t>
            </a:r>
            <a:r>
              <a:rPr lang="cs-CZ" sz="2400" b="1" i="1" u="wavyHeavy" dirty="0" smtClean="0">
                <a:solidFill>
                  <a:srgbClr val="0070C0"/>
                </a:solidFill>
              </a:rPr>
              <a:t>namáhavý</a:t>
            </a:r>
            <a:r>
              <a:rPr lang="cs-CZ" sz="2400" i="1" dirty="0" smtClean="0"/>
              <a:t>. </a:t>
            </a:r>
            <a:r>
              <a:rPr lang="cs-CZ" sz="2400" i="1" dirty="0" smtClean="0">
                <a:solidFill>
                  <a:srgbClr val="0070C0"/>
                </a:solidFill>
              </a:rPr>
              <a:t>(přísudek jmenný se sponou)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d) Strýc </a:t>
            </a:r>
            <a:r>
              <a:rPr lang="cs-CZ" sz="2400" b="1" i="1" u="wavyHeavy" dirty="0" smtClean="0">
                <a:solidFill>
                  <a:srgbClr val="0070C0"/>
                </a:solidFill>
              </a:rPr>
              <a:t>se stal řidičem</a:t>
            </a:r>
            <a:r>
              <a:rPr lang="cs-CZ" sz="2400" i="1" dirty="0" smtClean="0"/>
              <a:t>. </a:t>
            </a:r>
            <a:r>
              <a:rPr lang="cs-CZ" sz="2400" i="1" dirty="0" smtClean="0">
                <a:solidFill>
                  <a:srgbClr val="0070C0"/>
                </a:solidFill>
              </a:rPr>
              <a:t>(přísudek jmenný se sponou)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e) Chlapec </a:t>
            </a:r>
            <a:r>
              <a:rPr lang="cs-CZ" sz="2400" b="1" i="1" u="wavyHeavy" dirty="0" smtClean="0">
                <a:solidFill>
                  <a:srgbClr val="0070C0"/>
                </a:solidFill>
              </a:rPr>
              <a:t>onemocněl</a:t>
            </a:r>
            <a:r>
              <a:rPr lang="cs-CZ" sz="2400" i="1" dirty="0" smtClean="0"/>
              <a:t> na celý týden. </a:t>
            </a:r>
            <a:r>
              <a:rPr lang="cs-CZ" sz="2400" i="1" dirty="0" smtClean="0">
                <a:solidFill>
                  <a:srgbClr val="0070C0"/>
                </a:solidFill>
              </a:rPr>
              <a:t>(přísudek slovesný)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00034" y="2643182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21810</TotalTime>
  <Words>325</Words>
  <Application>Microsoft Office PowerPoint</Application>
  <PresentationFormat>Předvádění na obrazovce (4:3)</PresentationFormat>
  <Paragraphs>91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Přísudek</vt:lpstr>
      <vt:lpstr>Druhy přísudku</vt:lpstr>
      <vt:lpstr>Přísudek slovesný</vt:lpstr>
      <vt:lpstr>Přísudek jmenný se sponou</vt:lpstr>
      <vt:lpstr>Přísudek jmenný beze spony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427</cp:revision>
  <dcterms:created xsi:type="dcterms:W3CDTF">2011-09-28T13:19:40Z</dcterms:created>
  <dcterms:modified xsi:type="dcterms:W3CDTF">2012-04-03T18:52:49Z</dcterms:modified>
</cp:coreProperties>
</file>