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1" r:id="rId2"/>
    <p:sldId id="272" r:id="rId3"/>
    <p:sldId id="292" r:id="rId4"/>
    <p:sldId id="296" r:id="rId5"/>
    <p:sldId id="300" r:id="rId6"/>
    <p:sldId id="297" r:id="rId7"/>
    <p:sldId id="271" r:id="rId8"/>
    <p:sldId id="301" r:id="rId9"/>
    <p:sldId id="30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063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768320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VY_32_INOVACE_3233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Hláskosloví - souhlásky znělé a neznělé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Souhlásky znělé a neznělé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se souhláskami znělými, neznělými a s tzv. spodobou znělosti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rozpozná v textu souhlásky, určí, zda jsou znělé nebo neznělé, vysvětlí spodobu znělosti.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rozlišujeme:</a:t>
            </a:r>
          </a:p>
          <a:p>
            <a:pPr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b="1" dirty="0" smtClean="0"/>
              <a:t>2) Znělé – </a:t>
            </a:r>
            <a:r>
              <a:rPr lang="cs-CZ" sz="2800" dirty="0" smtClean="0"/>
              <a:t>hlasivky se chvějí (označujeme </a:t>
            </a:r>
            <a:r>
              <a:rPr lang="cs-CZ" sz="3600" b="1" dirty="0" smtClean="0">
                <a:solidFill>
                  <a:srgbClr val="00B050"/>
                </a:solidFill>
              </a:rPr>
              <a:t>z.</a:t>
            </a:r>
            <a:r>
              <a:rPr lang="cs-CZ" sz="2800" dirty="0" smtClean="0"/>
              <a:t>)</a:t>
            </a:r>
          </a:p>
          <a:p>
            <a:pPr marL="514350" indent="-514350">
              <a:buNone/>
            </a:pPr>
            <a:endParaRPr lang="cs-CZ" sz="2800" b="1" dirty="0" smtClean="0"/>
          </a:p>
          <a:p>
            <a:pPr marL="514350" indent="-514350">
              <a:buNone/>
            </a:pPr>
            <a:r>
              <a:rPr lang="cs-CZ" sz="2800" b="1" dirty="0" smtClean="0"/>
              <a:t>2) Neznělé – </a:t>
            </a:r>
            <a:r>
              <a:rPr lang="cs-CZ" sz="2800" dirty="0" smtClean="0"/>
              <a:t>hlasivky se nechvějí (označujeme </a:t>
            </a:r>
            <a:r>
              <a:rPr lang="cs-CZ" sz="3600" b="1" dirty="0" smtClean="0">
                <a:solidFill>
                  <a:srgbClr val="00B050"/>
                </a:solidFill>
              </a:rPr>
              <a:t>n.</a:t>
            </a:r>
            <a:r>
              <a:rPr lang="cs-CZ" sz="2800" dirty="0" smtClean="0"/>
              <a:t>)</a:t>
            </a:r>
          </a:p>
          <a:p>
            <a:pPr marL="514350" indent="-514350">
              <a:buNone/>
            </a:pPr>
            <a:endParaRPr lang="cs-CZ" sz="2800" i="1" dirty="0" smtClean="0"/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Párové 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b="1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2285992"/>
          <a:ext cx="6096000" cy="4028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Znělé souhlásky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Neznělé souhlásky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b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p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v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f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d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t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ď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ť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z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s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ž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š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g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k</a:t>
                      </a:r>
                      <a:endParaRPr lang="cs-CZ" sz="2400" b="1" i="1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h</a:t>
                      </a:r>
                      <a:endParaRPr lang="cs-CZ" sz="2400" b="1" i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baseline="0" dirty="0" smtClean="0"/>
                        <a:t>ch</a:t>
                      </a:r>
                      <a:endParaRPr lang="cs-CZ" sz="2400" b="1" i="1" baseline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 jen znělé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hlasivky se chvějí</a:t>
            </a:r>
          </a:p>
          <a:p>
            <a:endParaRPr lang="cs-CZ" sz="2800" i="1" dirty="0" smtClean="0"/>
          </a:p>
          <a:p>
            <a:pPr>
              <a:buFontTx/>
              <a:buChar char="-"/>
            </a:pPr>
            <a:r>
              <a:rPr lang="cs-CZ" sz="6600" b="1" i="1" dirty="0" smtClean="0">
                <a:solidFill>
                  <a:srgbClr val="0070C0"/>
                </a:solidFill>
              </a:rPr>
              <a:t>r, l, m, n , ň, j </a:t>
            </a:r>
            <a:r>
              <a:rPr lang="cs-CZ" sz="6600" b="1" i="1" dirty="0" smtClean="0">
                <a:solidFill>
                  <a:srgbClr val="FF0000"/>
                </a:solidFill>
              </a:rPr>
              <a:t>(+ ř)</a:t>
            </a:r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endParaRPr lang="cs-CZ" b="1" i="1" u="sng" dirty="0" smtClean="0"/>
          </a:p>
          <a:p>
            <a:pPr>
              <a:buNone/>
            </a:pPr>
            <a:r>
              <a:rPr lang="cs-CZ" b="1" i="1" u="sng" dirty="0" smtClean="0"/>
              <a:t>Pamatuj:</a:t>
            </a:r>
            <a:r>
              <a:rPr lang="cs-CZ" i="1" dirty="0" smtClean="0"/>
              <a:t> souhláska </a:t>
            </a:r>
            <a:r>
              <a:rPr lang="cs-CZ" b="1" i="1" dirty="0" smtClean="0">
                <a:solidFill>
                  <a:srgbClr val="FF0000"/>
                </a:solidFill>
              </a:rPr>
              <a:t>ř </a:t>
            </a:r>
            <a:r>
              <a:rPr lang="cs-CZ" i="1" dirty="0" smtClean="0"/>
              <a:t>může být znělá i neznělá</a:t>
            </a:r>
          </a:p>
          <a:p>
            <a:pPr>
              <a:buNone/>
            </a:pPr>
            <a:endParaRPr lang="cs-CZ" sz="66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 jen neznělé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hlasivky se nechvějí</a:t>
            </a:r>
          </a:p>
          <a:p>
            <a:endParaRPr lang="cs-CZ" sz="2800" i="1" dirty="0" smtClean="0"/>
          </a:p>
          <a:p>
            <a:pPr>
              <a:buNone/>
            </a:pPr>
            <a:r>
              <a:rPr lang="cs-CZ" sz="6600" b="1" i="1" dirty="0" smtClean="0">
                <a:solidFill>
                  <a:srgbClr val="0070C0"/>
                </a:solidFill>
              </a:rPr>
              <a:t>- c, č </a:t>
            </a:r>
            <a:r>
              <a:rPr lang="cs-CZ" sz="6600" b="1" i="1" dirty="0" smtClean="0">
                <a:solidFill>
                  <a:srgbClr val="FF0000"/>
                </a:solidFill>
              </a:rPr>
              <a:t>(+ř)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b="1" i="1" u="sng" dirty="0" smtClean="0"/>
              <a:t>Pamatuj:</a:t>
            </a:r>
            <a:r>
              <a:rPr lang="cs-CZ" i="1" dirty="0" smtClean="0"/>
              <a:t> souhláska </a:t>
            </a:r>
            <a:r>
              <a:rPr lang="cs-CZ" b="1" i="1" dirty="0" smtClean="0">
                <a:solidFill>
                  <a:srgbClr val="FF0000"/>
                </a:solidFill>
              </a:rPr>
              <a:t>ř </a:t>
            </a:r>
            <a:r>
              <a:rPr lang="cs-CZ" i="1" dirty="0" smtClean="0"/>
              <a:t>může být znělá i neznělá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Spodoba znělosti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2400" i="1" dirty="0" smtClean="0"/>
              <a:t>setkají-li se dvě souhlásky, vyslovujeme obě zněle nebo nezněle podle druhé souhlásky</a:t>
            </a:r>
          </a:p>
          <a:p>
            <a:pPr>
              <a:buNone/>
            </a:pPr>
            <a:r>
              <a:rPr lang="cs-CZ" i="1" u="sng" dirty="0" smtClean="0"/>
              <a:t>Příklad</a:t>
            </a:r>
            <a:r>
              <a:rPr lang="en-US" i="1" u="sng" dirty="0" smtClean="0"/>
              <a:t>y</a:t>
            </a:r>
            <a:r>
              <a:rPr lang="cs-CZ" i="1" u="sng" dirty="0" smtClean="0"/>
              <a:t>:</a:t>
            </a:r>
          </a:p>
          <a:p>
            <a:pPr>
              <a:buNone/>
            </a:pPr>
            <a:r>
              <a:rPr lang="en-US" sz="2400" b="1" i="1" dirty="0" smtClean="0"/>
              <a:t>p</a:t>
            </a:r>
            <a:r>
              <a:rPr lang="cs-CZ" sz="2400" b="1" i="1" dirty="0" err="1" smtClean="0"/>
              <a:t>rosba</a:t>
            </a:r>
            <a:r>
              <a:rPr lang="cs-CZ" sz="2400" b="1" i="1" dirty="0" smtClean="0"/>
              <a:t>		</a:t>
            </a:r>
            <a:r>
              <a:rPr lang="en-US" sz="2400" b="1" i="1" dirty="0" smtClean="0"/>
              <a:t>[</a:t>
            </a:r>
            <a:r>
              <a:rPr lang="cs-CZ" sz="2400" b="1" i="1" dirty="0" smtClean="0"/>
              <a:t>:</a:t>
            </a:r>
            <a:r>
              <a:rPr lang="en-US" sz="2400" b="1" i="1" dirty="0" err="1" smtClean="0"/>
              <a:t>prozba</a:t>
            </a:r>
            <a:r>
              <a:rPr lang="en-US" sz="2400" b="1" i="1" dirty="0" smtClean="0"/>
              <a:t>]</a:t>
            </a:r>
            <a:endParaRPr lang="cs-CZ" sz="2400" b="1" i="1" dirty="0" smtClean="0"/>
          </a:p>
          <a:p>
            <a:pPr>
              <a:buNone/>
            </a:pPr>
            <a:endParaRPr lang="en-US" sz="3200" b="1" i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2400" b="1" i="1" dirty="0" err="1" smtClean="0"/>
              <a:t>hloubka</a:t>
            </a:r>
            <a:r>
              <a:rPr lang="en-US" sz="2400" b="1" i="1" dirty="0" smtClean="0">
                <a:solidFill>
                  <a:srgbClr val="0070C0"/>
                </a:solidFill>
              </a:rPr>
              <a:t>		</a:t>
            </a:r>
            <a:r>
              <a:rPr lang="en-US" sz="2400" b="1" i="1" dirty="0" smtClean="0"/>
              <a:t>[</a:t>
            </a:r>
            <a:r>
              <a:rPr lang="cs-CZ" sz="2400" b="1" i="1" dirty="0" smtClean="0"/>
              <a:t>:</a:t>
            </a:r>
            <a:r>
              <a:rPr lang="en-US" sz="2400" b="1" i="1" dirty="0" err="1" smtClean="0"/>
              <a:t>hloupka</a:t>
            </a:r>
            <a:r>
              <a:rPr lang="en-US" sz="2400" b="1" i="1" dirty="0" smtClean="0"/>
              <a:t>]</a:t>
            </a:r>
            <a:r>
              <a:rPr lang="en-US" sz="3200" b="1" i="1" dirty="0" smtClean="0">
                <a:solidFill>
                  <a:srgbClr val="0070C0"/>
                </a:solidFill>
              </a:rPr>
              <a:t>		</a:t>
            </a:r>
            <a:endParaRPr lang="cs-CZ" b="1" i="1" dirty="0" smtClean="0">
              <a:solidFill>
                <a:srgbClr val="0070C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 flipH="1" flipV="1">
            <a:off x="893737" y="3749677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1108051" y="3749677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85786" y="3786190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3786190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z.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43306" y="3786190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z.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71934" y="3786190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z.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 rot="5400000" flipH="1" flipV="1">
            <a:off x="3751257" y="3749677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3965571" y="3749677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1108051" y="4892685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 flipH="1" flipV="1">
            <a:off x="1322365" y="4892685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28728" y="4929198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00100" y="4929198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z.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rot="5400000" flipH="1" flipV="1">
            <a:off x="3894133" y="4892685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 flipH="1" flipV="1">
            <a:off x="4179885" y="4892685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786182" y="4929198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14810" y="4929198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8596" y="5429264"/>
            <a:ext cx="6367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Znělé souhlásky na konci slova vyslovujeme vždy nezněle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285720" y="5357826"/>
            <a:ext cx="80724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142976" y="5786454"/>
            <a:ext cx="2485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solidFill>
                  <a:srgbClr val="0070C0"/>
                </a:solidFill>
              </a:rPr>
              <a:t>p</a:t>
            </a:r>
            <a:r>
              <a:rPr lang="cs-CZ" sz="2000" b="1" dirty="0" err="1" smtClean="0">
                <a:solidFill>
                  <a:srgbClr val="0070C0"/>
                </a:solidFill>
              </a:rPr>
              <a:t>áv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en-US" sz="2000" b="1" dirty="0" smtClean="0">
                <a:solidFill>
                  <a:srgbClr val="0070C0"/>
                </a:solidFill>
              </a:rPr>
              <a:t>[</a:t>
            </a:r>
            <a:r>
              <a:rPr lang="cs-CZ" sz="2000" b="1" dirty="0" smtClean="0">
                <a:solidFill>
                  <a:srgbClr val="0070C0"/>
                </a:solidFill>
              </a:rPr>
              <a:t>:</a:t>
            </a:r>
            <a:r>
              <a:rPr lang="cs-CZ" sz="2000" b="1" dirty="0" err="1" smtClean="0">
                <a:solidFill>
                  <a:srgbClr val="0070C0"/>
                </a:solidFill>
              </a:rPr>
              <a:t>páf</a:t>
            </a:r>
            <a:r>
              <a:rPr lang="en-US" sz="2000" b="1" dirty="0" smtClean="0">
                <a:solidFill>
                  <a:srgbClr val="0070C0"/>
                </a:solidFill>
              </a:rPr>
              <a:t>], le</a:t>
            </a:r>
            <a:r>
              <a:rPr lang="cs-CZ" sz="2000" b="1" dirty="0" smtClean="0">
                <a:solidFill>
                  <a:srgbClr val="0070C0"/>
                </a:solidFill>
              </a:rPr>
              <a:t>d</a:t>
            </a:r>
            <a:r>
              <a:rPr lang="en-US" sz="2000" b="1" dirty="0" smtClean="0">
                <a:solidFill>
                  <a:srgbClr val="0070C0"/>
                </a:solidFill>
              </a:rPr>
              <a:t> [</a:t>
            </a:r>
            <a:r>
              <a:rPr lang="cs-CZ" sz="2000" b="1" dirty="0" smtClean="0">
                <a:solidFill>
                  <a:srgbClr val="0070C0"/>
                </a:solidFill>
              </a:rPr>
              <a:t>:</a:t>
            </a:r>
            <a:r>
              <a:rPr lang="en-US" sz="2000" b="1" dirty="0" smtClean="0">
                <a:solidFill>
                  <a:srgbClr val="0070C0"/>
                </a:solidFill>
              </a:rPr>
              <a:t>le</a:t>
            </a:r>
            <a:r>
              <a:rPr lang="cs-CZ" sz="2000" b="1" dirty="0" smtClean="0">
                <a:solidFill>
                  <a:srgbClr val="0070C0"/>
                </a:solidFill>
              </a:rPr>
              <a:t>t</a:t>
            </a:r>
            <a:r>
              <a:rPr lang="en-US" sz="2000" b="1" dirty="0" smtClean="0">
                <a:solidFill>
                  <a:srgbClr val="0070C0"/>
                </a:solidFill>
              </a:rPr>
              <a:t>]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graficky znázorni spodobu znělosti u slov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800" i="1" dirty="0" smtClean="0"/>
              <a:t>a) zkrátit</a:t>
            </a:r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b) sbírat</a:t>
            </a:r>
          </a:p>
          <a:p>
            <a:pPr marL="514350" indent="-514350">
              <a:buFont typeface="+mj-lt"/>
              <a:buAutoNum type="arabicPeriod"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c) sladký</a:t>
            </a:r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8596" y="242886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Graficky znázorni spodobu znělosti u slov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None/>
            </a:pPr>
            <a:r>
              <a:rPr lang="cs-CZ" sz="2800" i="1" dirty="0" smtClean="0"/>
              <a:t>a) zkrátit	</a:t>
            </a:r>
            <a:r>
              <a:rPr lang="en-US" sz="2800" i="1" dirty="0" smtClean="0"/>
              <a:t>	[</a:t>
            </a:r>
            <a:r>
              <a:rPr lang="cs-CZ" sz="2800" i="1" dirty="0" smtClean="0"/>
              <a:t>:</a:t>
            </a:r>
            <a:r>
              <a:rPr lang="cs-CZ" sz="2800" i="1" dirty="0" err="1" smtClean="0"/>
              <a:t>skrátit</a:t>
            </a:r>
            <a:r>
              <a:rPr lang="en-US" sz="2800" i="1" dirty="0" smtClean="0"/>
              <a:t>]</a:t>
            </a: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b) sbírat	</a:t>
            </a:r>
            <a:r>
              <a:rPr lang="en-US" sz="2800" i="1" dirty="0" smtClean="0"/>
              <a:t>	[</a:t>
            </a:r>
            <a:r>
              <a:rPr lang="cs-CZ" sz="2800" i="1" dirty="0" smtClean="0"/>
              <a:t>:</a:t>
            </a:r>
            <a:r>
              <a:rPr lang="cs-CZ" sz="2800" i="1" dirty="0" err="1" smtClean="0"/>
              <a:t>zbírat</a:t>
            </a:r>
            <a:r>
              <a:rPr lang="en-US" sz="2800" i="1" dirty="0" smtClean="0"/>
              <a:t>]</a:t>
            </a: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800" i="1" dirty="0" smtClean="0"/>
          </a:p>
          <a:p>
            <a:pPr marL="514350" indent="-514350">
              <a:buNone/>
            </a:pPr>
            <a:endParaRPr lang="cs-CZ" sz="2800" i="1" dirty="0" smtClean="0"/>
          </a:p>
          <a:p>
            <a:pPr marL="514350" indent="-514350">
              <a:buNone/>
            </a:pPr>
            <a:r>
              <a:rPr lang="cs-CZ" sz="2800" i="1" dirty="0" smtClean="0"/>
              <a:t>c) sladký	</a:t>
            </a:r>
            <a:r>
              <a:rPr lang="en-US" sz="2800" i="1" dirty="0" smtClean="0"/>
              <a:t>	[</a:t>
            </a:r>
            <a:r>
              <a:rPr lang="cs-CZ" sz="2800" i="1" dirty="0" smtClean="0"/>
              <a:t>:</a:t>
            </a:r>
            <a:r>
              <a:rPr lang="cs-CZ" sz="2800" i="1" dirty="0" err="1" smtClean="0"/>
              <a:t>slatký</a:t>
            </a:r>
            <a:r>
              <a:rPr lang="en-US" sz="2800" i="1" dirty="0" smtClean="0"/>
              <a:t>]</a:t>
            </a:r>
            <a:endParaRPr lang="cs-CZ" sz="2800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428596" y="242886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929058" y="621508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rot="5400000" flipH="1" flipV="1">
            <a:off x="893737" y="332104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3322629" y="332104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822299" y="474980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 flipH="1" flipV="1">
            <a:off x="3322629" y="474980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1108051" y="332104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3536943" y="332104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3536943" y="474980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1036613" y="474980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1250927" y="617856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 flipH="1" flipV="1">
            <a:off x="1536679" y="617856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3679819" y="617856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 flipH="1" flipV="1">
            <a:off x="3894133" y="6178569"/>
            <a:ext cx="357190" cy="1588"/>
          </a:xfrm>
          <a:prstGeom prst="line">
            <a:avLst/>
          </a:prstGeom>
          <a:ln w="38100"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142976" y="335756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2910" y="3357562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en-US" sz="2400" b="1" dirty="0" smtClean="0">
                <a:solidFill>
                  <a:srgbClr val="0070C0"/>
                </a:solidFill>
              </a:rPr>
              <a:t>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43240" y="335756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71868" y="335756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4348" y="478632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42976" y="4786322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en-US" sz="2400" b="1" dirty="0" smtClean="0">
                <a:solidFill>
                  <a:srgbClr val="0070C0"/>
                </a:solidFill>
              </a:rPr>
              <a:t>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43240" y="4786322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en-US" sz="2400" b="1" dirty="0" smtClean="0">
                <a:solidFill>
                  <a:srgbClr val="0070C0"/>
                </a:solidFill>
              </a:rPr>
              <a:t>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71868" y="4786322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en-US" sz="2400" b="1" dirty="0" smtClean="0">
                <a:solidFill>
                  <a:srgbClr val="0070C0"/>
                </a:solidFill>
              </a:rPr>
              <a:t>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71538" y="6215082"/>
            <a:ext cx="42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</a:t>
            </a:r>
            <a:r>
              <a:rPr lang="en-US" sz="2400" b="1" dirty="0" smtClean="0">
                <a:solidFill>
                  <a:srgbClr val="0070C0"/>
                </a:solidFill>
              </a:rPr>
              <a:t>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71604" y="621508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28992" y="6215082"/>
            <a:ext cx="4700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 smtClean="0">
                <a:solidFill>
                  <a:srgbClr val="0070C0"/>
                </a:solidFill>
              </a:rPr>
              <a:t>n.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endParaRPr lang="cs-CZ" sz="2400" i="1" dirty="0" smtClean="0"/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31739</TotalTime>
  <Words>284</Words>
  <Application>Microsoft Office PowerPoint</Application>
  <PresentationFormat>Předvádění na obrazovce (4:3)</PresentationFormat>
  <Paragraphs>120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Souhlásky</vt:lpstr>
      <vt:lpstr>Párové souhlásky</vt:lpstr>
      <vt:lpstr>Souhlásky jen znělé</vt:lpstr>
      <vt:lpstr>Souhlásky jen neznělé</vt:lpstr>
      <vt:lpstr>Spodoba znělosti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436</cp:revision>
  <dcterms:created xsi:type="dcterms:W3CDTF">2011-09-28T13:19:40Z</dcterms:created>
  <dcterms:modified xsi:type="dcterms:W3CDTF">2012-04-03T18:53:12Z</dcterms:modified>
</cp:coreProperties>
</file>