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1" r:id="rId2"/>
    <p:sldId id="272" r:id="rId3"/>
    <p:sldId id="292" r:id="rId4"/>
    <p:sldId id="302" r:id="rId5"/>
    <p:sldId id="303" r:id="rId6"/>
    <p:sldId id="296" r:id="rId7"/>
    <p:sldId id="271" r:id="rId8"/>
    <p:sldId id="304" r:id="rId9"/>
    <p:sldId id="30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187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0088388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Stupňování přídavných 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Stupňování přídavných 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 jednotlivými stupni přídavných jmen.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v textu přídavná jména a umí vytvořit jejich druhý a třetí stupeň.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rozlišujeme 3 stupně přídavných jmen:</a:t>
            </a:r>
          </a:p>
          <a:p>
            <a:pPr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b="1" i="1" dirty="0" smtClean="0"/>
              <a:t>1) první stupeň</a:t>
            </a:r>
          </a:p>
          <a:p>
            <a:pPr>
              <a:buNone/>
            </a:pPr>
            <a:r>
              <a:rPr lang="cs-CZ" sz="2800" b="1" i="1" dirty="0" smtClean="0"/>
              <a:t>2) druhý stupeň</a:t>
            </a:r>
          </a:p>
          <a:p>
            <a:pPr>
              <a:buNone/>
            </a:pPr>
            <a:r>
              <a:rPr lang="cs-CZ" b="1" i="1" dirty="0" smtClean="0"/>
              <a:t>3) </a:t>
            </a:r>
            <a:r>
              <a:rPr lang="cs-CZ" sz="2800" b="1" i="1" dirty="0" smtClean="0"/>
              <a:t>třetí stupeň</a:t>
            </a:r>
            <a:endParaRPr lang="cs-CZ" b="1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b="1" i="1" dirty="0" smtClean="0"/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1. stupeň </a:t>
            </a:r>
            <a:r>
              <a:rPr lang="cs-CZ" b="1" i="1" dirty="0" smtClean="0"/>
              <a:t>– základní tvar přídavného jména</a:t>
            </a:r>
          </a:p>
          <a:p>
            <a:pPr marL="514350" indent="-514350">
              <a:buNone/>
            </a:pPr>
            <a:endParaRPr lang="cs-CZ" b="1" i="1" dirty="0" smtClean="0"/>
          </a:p>
          <a:p>
            <a:pPr marL="514350" indent="-514350">
              <a:buNone/>
            </a:pPr>
            <a:r>
              <a:rPr lang="cs-CZ" b="1" i="1" u="sng" dirty="0" smtClean="0"/>
              <a:t>Příklady:</a:t>
            </a:r>
          </a:p>
          <a:p>
            <a:pPr marL="514350" indent="-514350">
              <a:buNone/>
            </a:pPr>
            <a:endParaRPr lang="cs-CZ" b="1" i="1" dirty="0" smtClean="0"/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- krásný, stálý, mladý, tenký…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b="1" i="1" dirty="0" smtClean="0"/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2. stupeň </a:t>
            </a:r>
            <a:r>
              <a:rPr lang="cs-CZ" b="1" i="1" dirty="0" smtClean="0"/>
              <a:t>– tvoříme příponami:</a:t>
            </a:r>
          </a:p>
          <a:p>
            <a:pPr marL="514350" indent="-514350">
              <a:buNone/>
            </a:pPr>
            <a:endParaRPr lang="cs-CZ" b="1" i="1" dirty="0" smtClean="0"/>
          </a:p>
          <a:p>
            <a:pPr>
              <a:buNone/>
            </a:pPr>
            <a:r>
              <a:rPr lang="cs-CZ" sz="2800" b="1" i="1" dirty="0" smtClean="0">
                <a:solidFill>
                  <a:srgbClr val="0070C0"/>
                </a:solidFill>
              </a:rPr>
              <a:t>-</a:t>
            </a:r>
            <a:r>
              <a:rPr lang="cs-CZ" sz="2800" b="1" i="1" dirty="0" err="1" smtClean="0">
                <a:solidFill>
                  <a:srgbClr val="0070C0"/>
                </a:solidFill>
              </a:rPr>
              <a:t>ější</a:t>
            </a:r>
            <a:r>
              <a:rPr lang="cs-CZ" sz="2800" b="1" i="1" dirty="0" smtClean="0">
                <a:solidFill>
                  <a:srgbClr val="0070C0"/>
                </a:solidFill>
              </a:rPr>
              <a:t> </a:t>
            </a:r>
            <a:r>
              <a:rPr lang="cs-CZ" sz="2800" i="1" dirty="0" smtClean="0"/>
              <a:t>(krásnější)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0070C0"/>
                </a:solidFill>
              </a:rPr>
              <a:t>-</a:t>
            </a:r>
            <a:r>
              <a:rPr lang="cs-CZ" sz="2800" b="1" i="1" dirty="0" err="1" smtClean="0">
                <a:solidFill>
                  <a:srgbClr val="0070C0"/>
                </a:solidFill>
              </a:rPr>
              <a:t>ejší</a:t>
            </a:r>
            <a:r>
              <a:rPr lang="cs-CZ" sz="2800" b="1" i="1" dirty="0" smtClean="0">
                <a:solidFill>
                  <a:srgbClr val="0070C0"/>
                </a:solidFill>
              </a:rPr>
              <a:t> </a:t>
            </a:r>
            <a:r>
              <a:rPr lang="cs-CZ" sz="2800" i="1" dirty="0" smtClean="0"/>
              <a:t>(stálejší)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0070C0"/>
                </a:solidFill>
              </a:rPr>
              <a:t>-</a:t>
            </a:r>
            <a:r>
              <a:rPr lang="cs-CZ" sz="2800" b="1" i="1" dirty="0" err="1" smtClean="0">
                <a:solidFill>
                  <a:srgbClr val="0070C0"/>
                </a:solidFill>
              </a:rPr>
              <a:t>ší</a:t>
            </a:r>
            <a:r>
              <a:rPr lang="cs-CZ" sz="2800" b="1" i="1" dirty="0" smtClean="0">
                <a:solidFill>
                  <a:srgbClr val="0070C0"/>
                </a:solidFill>
              </a:rPr>
              <a:t> </a:t>
            </a:r>
            <a:r>
              <a:rPr lang="cs-CZ" sz="2800" i="1" dirty="0" smtClean="0"/>
              <a:t>(mladší)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0070C0"/>
                </a:solidFill>
              </a:rPr>
              <a:t>-í </a:t>
            </a:r>
            <a:r>
              <a:rPr lang="cs-CZ" sz="2800" i="1" dirty="0" smtClean="0"/>
              <a:t>(tenčí)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b="1" i="1" dirty="0" smtClean="0"/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70C0"/>
                </a:solidFill>
              </a:rPr>
              <a:t>3. stupeň </a:t>
            </a:r>
            <a:r>
              <a:rPr lang="cs-CZ" b="1" i="1" dirty="0" smtClean="0"/>
              <a:t>– tvoříme předponou </a:t>
            </a:r>
            <a:r>
              <a:rPr lang="cs-CZ" b="1" i="1" dirty="0" err="1" smtClean="0">
                <a:solidFill>
                  <a:srgbClr val="0070C0"/>
                </a:solidFill>
              </a:rPr>
              <a:t>nej</a:t>
            </a:r>
            <a:r>
              <a:rPr lang="cs-CZ" b="1" i="1" dirty="0" smtClean="0"/>
              <a:t> + 2. stupeň 	          	          přídavného jména:</a:t>
            </a:r>
          </a:p>
          <a:p>
            <a:pPr marL="514350" indent="-514350">
              <a:buNone/>
            </a:pPr>
            <a:endParaRPr lang="cs-CZ" b="1" i="1" dirty="0" smtClean="0"/>
          </a:p>
          <a:p>
            <a:pPr>
              <a:buNone/>
            </a:pPr>
            <a:r>
              <a:rPr lang="cs-CZ" sz="2800" b="1" i="1" dirty="0" err="1" smtClean="0">
                <a:solidFill>
                  <a:srgbClr val="0070C0"/>
                </a:solidFill>
              </a:rPr>
              <a:t>nej</a:t>
            </a:r>
            <a:r>
              <a:rPr lang="cs-CZ" sz="2800" b="1" i="1" dirty="0" smtClean="0">
                <a:solidFill>
                  <a:srgbClr val="0070C0"/>
                </a:solidFill>
              </a:rPr>
              <a:t>….</a:t>
            </a:r>
            <a:r>
              <a:rPr lang="cs-CZ" sz="2800" b="1" i="1" dirty="0" err="1" smtClean="0">
                <a:solidFill>
                  <a:srgbClr val="0070C0"/>
                </a:solidFill>
              </a:rPr>
              <a:t>ější</a:t>
            </a:r>
            <a:r>
              <a:rPr lang="cs-CZ" sz="2800" b="1" i="1" dirty="0" smtClean="0">
                <a:solidFill>
                  <a:srgbClr val="0070C0"/>
                </a:solidFill>
              </a:rPr>
              <a:t> </a:t>
            </a:r>
            <a:r>
              <a:rPr lang="cs-CZ" sz="2800" i="1" dirty="0" smtClean="0"/>
              <a:t>(nejkrásnější)</a:t>
            </a:r>
          </a:p>
          <a:p>
            <a:pPr>
              <a:buNone/>
            </a:pPr>
            <a:r>
              <a:rPr lang="cs-CZ" sz="2800" b="1" i="1" dirty="0" err="1" smtClean="0">
                <a:solidFill>
                  <a:srgbClr val="0070C0"/>
                </a:solidFill>
              </a:rPr>
              <a:t>nej</a:t>
            </a:r>
            <a:r>
              <a:rPr lang="cs-CZ" sz="2800" b="1" i="1" dirty="0" smtClean="0">
                <a:solidFill>
                  <a:srgbClr val="0070C0"/>
                </a:solidFill>
              </a:rPr>
              <a:t>….</a:t>
            </a:r>
            <a:r>
              <a:rPr lang="cs-CZ" sz="2800" b="1" i="1" dirty="0" err="1" smtClean="0">
                <a:solidFill>
                  <a:srgbClr val="0070C0"/>
                </a:solidFill>
              </a:rPr>
              <a:t>ejší</a:t>
            </a:r>
            <a:r>
              <a:rPr lang="cs-CZ" sz="2800" b="1" i="1" dirty="0" smtClean="0">
                <a:solidFill>
                  <a:srgbClr val="0070C0"/>
                </a:solidFill>
              </a:rPr>
              <a:t> </a:t>
            </a:r>
            <a:r>
              <a:rPr lang="cs-CZ" sz="2800" i="1" dirty="0" smtClean="0"/>
              <a:t>(nejstálejší)</a:t>
            </a:r>
          </a:p>
          <a:p>
            <a:pPr>
              <a:buNone/>
            </a:pPr>
            <a:r>
              <a:rPr lang="cs-CZ" sz="2800" b="1" i="1" dirty="0" err="1" smtClean="0">
                <a:solidFill>
                  <a:srgbClr val="0070C0"/>
                </a:solidFill>
              </a:rPr>
              <a:t>nej</a:t>
            </a:r>
            <a:r>
              <a:rPr lang="cs-CZ" sz="2800" b="1" i="1" dirty="0" smtClean="0">
                <a:solidFill>
                  <a:srgbClr val="0070C0"/>
                </a:solidFill>
              </a:rPr>
              <a:t>…..</a:t>
            </a:r>
            <a:r>
              <a:rPr lang="cs-CZ" sz="2800" b="1" i="1" dirty="0" err="1" smtClean="0">
                <a:solidFill>
                  <a:srgbClr val="0070C0"/>
                </a:solidFill>
              </a:rPr>
              <a:t>ší</a:t>
            </a:r>
            <a:r>
              <a:rPr lang="cs-CZ" sz="2800" b="1" i="1" dirty="0" smtClean="0">
                <a:solidFill>
                  <a:srgbClr val="0070C0"/>
                </a:solidFill>
              </a:rPr>
              <a:t> </a:t>
            </a:r>
            <a:r>
              <a:rPr lang="cs-CZ" sz="2800" i="1" dirty="0" smtClean="0"/>
              <a:t>(nejmladší)</a:t>
            </a:r>
          </a:p>
          <a:p>
            <a:pPr>
              <a:buNone/>
            </a:pPr>
            <a:r>
              <a:rPr lang="cs-CZ" sz="2800" b="1" i="1" dirty="0" err="1" smtClean="0">
                <a:solidFill>
                  <a:srgbClr val="0070C0"/>
                </a:solidFill>
              </a:rPr>
              <a:t>nej</a:t>
            </a:r>
            <a:r>
              <a:rPr lang="cs-CZ" sz="2800" b="1" i="1" dirty="0" smtClean="0">
                <a:solidFill>
                  <a:srgbClr val="0070C0"/>
                </a:solidFill>
              </a:rPr>
              <a:t>……í </a:t>
            </a:r>
            <a:r>
              <a:rPr lang="cs-CZ" sz="2800" i="1" dirty="0" smtClean="0"/>
              <a:t>(nejtenčí)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Nepravidelné stupňování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Druhý a třetí stupeň je tvořen od jiného slovního základu</a:t>
            </a:r>
          </a:p>
          <a:p>
            <a:pPr>
              <a:buNone/>
            </a:pPr>
            <a:r>
              <a:rPr lang="cs-CZ" i="1" dirty="0" smtClean="0"/>
              <a:t>Příklady:</a:t>
            </a:r>
          </a:p>
          <a:p>
            <a:pPr>
              <a:buNone/>
            </a:pPr>
            <a:endParaRPr lang="cs-CZ" i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3571876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dobrý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lepší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nejlepší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velký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větší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největší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zlý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horší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nejhorší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malý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menší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nejmenší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textu podtrhněte přídavná jména a dejte do stupně označeného číslicí za větou.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800" i="1" dirty="0" smtClean="0"/>
              <a:t>a) Listopad je vlhký měsíc. (3)</a:t>
            </a:r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b) Krkonoše jsou nízké než Tatry. (2)</a:t>
            </a:r>
          </a:p>
          <a:p>
            <a:pPr marL="514350" indent="-514350">
              <a:buFont typeface="+mj-lt"/>
              <a:buAutoNum type="arabicPeriod"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c) Hlad je dobrý kuchař. (3)</a:t>
            </a:r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28596" y="2714620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textu podtrhněte přídavná jména a dejte do stupně označeného číslicí za větou.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800" i="1" dirty="0" smtClean="0"/>
              <a:t>a) Listopad je </a:t>
            </a:r>
            <a:r>
              <a:rPr lang="cs-CZ" sz="2800" i="1" u="sng" dirty="0" smtClean="0">
                <a:solidFill>
                  <a:srgbClr val="0070C0"/>
                </a:solidFill>
              </a:rPr>
              <a:t>vlhký</a:t>
            </a:r>
            <a:r>
              <a:rPr lang="cs-CZ" sz="2800" i="1" dirty="0" smtClean="0"/>
              <a:t> měsíc. </a:t>
            </a:r>
            <a:r>
              <a:rPr lang="cs-CZ" sz="2800" i="1" dirty="0" smtClean="0">
                <a:solidFill>
                  <a:srgbClr val="0070C0"/>
                </a:solidFill>
              </a:rPr>
              <a:t>(3.)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0070C0"/>
                </a:solidFill>
              </a:rPr>
              <a:t>nejvlhčí</a:t>
            </a:r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b) Krkonoše jsou </a:t>
            </a:r>
            <a:r>
              <a:rPr lang="cs-CZ" sz="2800" i="1" u="sng" dirty="0" smtClean="0">
                <a:solidFill>
                  <a:srgbClr val="0070C0"/>
                </a:solidFill>
              </a:rPr>
              <a:t>nízké</a:t>
            </a:r>
            <a:r>
              <a:rPr lang="cs-CZ" sz="2800" i="1" dirty="0" smtClean="0"/>
              <a:t> než Tatry. </a:t>
            </a:r>
            <a:r>
              <a:rPr lang="cs-CZ" sz="2800" i="1" dirty="0" smtClean="0">
                <a:solidFill>
                  <a:srgbClr val="0070C0"/>
                </a:solidFill>
              </a:rPr>
              <a:t>(2.)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0070C0"/>
                </a:solidFill>
              </a:rPr>
              <a:t>nižší</a:t>
            </a:r>
          </a:p>
          <a:p>
            <a:pPr marL="514350" indent="-514350">
              <a:buFont typeface="+mj-lt"/>
              <a:buAutoNum type="arabicPeriod"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c) Hlad je </a:t>
            </a:r>
            <a:r>
              <a:rPr lang="cs-CZ" sz="2800" i="1" u="sng" dirty="0" smtClean="0">
                <a:solidFill>
                  <a:srgbClr val="0070C0"/>
                </a:solidFill>
              </a:rPr>
              <a:t>dobrý</a:t>
            </a:r>
            <a:r>
              <a:rPr lang="cs-CZ" sz="2800" i="1" dirty="0" smtClean="0"/>
              <a:t> kuchař. </a:t>
            </a:r>
            <a:r>
              <a:rPr lang="cs-CZ" sz="2800" i="1" dirty="0" smtClean="0">
                <a:solidFill>
                  <a:srgbClr val="0070C0"/>
                </a:solidFill>
              </a:rPr>
              <a:t>(3.)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0070C0"/>
                </a:solidFill>
              </a:rPr>
              <a:t>nejlepší</a:t>
            </a:r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28596" y="2714620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31780</TotalTime>
  <Words>282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Přídavná jména</vt:lpstr>
      <vt:lpstr>Přídavná jména</vt:lpstr>
      <vt:lpstr>Přídavná jména</vt:lpstr>
      <vt:lpstr>Přídavná jména</vt:lpstr>
      <vt:lpstr>Nepravidelné stupňování přídavných jmen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443</cp:revision>
  <dcterms:created xsi:type="dcterms:W3CDTF">2011-09-28T13:19:40Z</dcterms:created>
  <dcterms:modified xsi:type="dcterms:W3CDTF">2012-04-03T18:53:44Z</dcterms:modified>
</cp:coreProperties>
</file>