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0" r:id="rId2"/>
    <p:sldId id="272" r:id="rId3"/>
    <p:sldId id="269" r:id="rId4"/>
    <p:sldId id="258" r:id="rId5"/>
    <p:sldId id="262" r:id="rId6"/>
    <p:sldId id="273" r:id="rId7"/>
    <p:sldId id="264" r:id="rId8"/>
    <p:sldId id="27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11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NÁZEV:VY_32_INOVACE_3.2.1.1.J03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Páteř, kostra HK, DK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E635741-4205-4B02-A251-87EED4BD29C4}" type="presOf" srcId="{D1B46980-6531-4606-95E6-44980827E919}" destId="{2BE915AB-18AA-4053-B92C-3BFC9ED204BB}" srcOrd="1" destOrd="0" presId="urn:microsoft.com/office/officeart/2005/8/layout/target3"/>
    <dgm:cxn modelId="{6E71C5BD-6C41-4533-ACAB-5413C7D0CA99}" type="presOf" srcId="{D8197B8C-B260-4A16-BDF4-0947B075E274}" destId="{5A5FFA88-C948-4069-8E93-59FA12366E83}" srcOrd="1" destOrd="0" presId="urn:microsoft.com/office/officeart/2005/8/layout/target3"/>
    <dgm:cxn modelId="{73BC5221-EA76-4FA6-9F12-4F70624DA10C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64791B9-9CEB-4F97-893E-1A7BE26CA683}" type="presOf" srcId="{4C35D32F-0EAB-4CD7-82EE-45574DC2A586}" destId="{8BEBB6EC-1DAA-4CAC-8A25-BC0FCBD5DBD5}" srcOrd="0" destOrd="0" presId="urn:microsoft.com/office/officeart/2005/8/layout/target3"/>
    <dgm:cxn modelId="{BE3E9D56-F4AB-45FD-9F4C-B928C1D9621A}" type="presOf" srcId="{B651F6E3-6281-48DB-9319-2AEAFDAE7572}" destId="{619D679B-A015-4ECF-8348-D1034C574F40}" srcOrd="0" destOrd="0" presId="urn:microsoft.com/office/officeart/2005/8/layout/target3"/>
    <dgm:cxn modelId="{1AD439E7-799D-4245-A85A-74FCF53EA8E2}" type="presOf" srcId="{D1B46980-6531-4606-95E6-44980827E919}" destId="{6140AFEC-043D-4C43-A2F9-D0F5331DF3A3}" srcOrd="0" destOrd="0" presId="urn:microsoft.com/office/officeart/2005/8/layout/target3"/>
    <dgm:cxn modelId="{FC503513-734F-4A62-AEBF-91425C1BCB40}" type="presOf" srcId="{B651F6E3-6281-48DB-9319-2AEAFDAE7572}" destId="{6BB5E863-4638-4E1D-BFDE-399D028AC4ED}" srcOrd="1" destOrd="0" presId="urn:microsoft.com/office/officeart/2005/8/layout/target3"/>
    <dgm:cxn modelId="{0318CE4F-5B4A-417E-A337-8B36DA08F65B}" type="presOf" srcId="{D8197B8C-B260-4A16-BDF4-0947B075E274}" destId="{25B08C86-7E15-44DC-BE7F-FFB55DD49D12}" srcOrd="0" destOrd="0" presId="urn:microsoft.com/office/officeart/2005/8/layout/target3"/>
    <dgm:cxn modelId="{8B878DCC-4BBF-43B3-927B-558736E81153}" type="presOf" srcId="{757F3AB3-0718-4624-B441-E567A8F0AB56}" destId="{333A1088-737F-45CB-B68E-254E46348037}" srcOrd="0" destOrd="0" presId="urn:microsoft.com/office/officeart/2005/8/layout/target3"/>
    <dgm:cxn modelId="{528A7A69-896C-415A-B22F-92192BC42548}" type="presOf" srcId="{D1D4F407-5343-4D3F-B5B9-D407B03CAEB4}" destId="{AED2198E-93D5-4001-81B4-73124B309672}" srcOrd="1" destOrd="0" presId="urn:microsoft.com/office/officeart/2005/8/layout/target3"/>
    <dgm:cxn modelId="{74B65B92-3976-4F7E-A316-2903AE396558}" type="presOf" srcId="{4C35D32F-0EAB-4CD7-82EE-45574DC2A586}" destId="{890E4F0B-2866-4A3F-A3C7-2A14B1797930}" srcOrd="1" destOrd="0" presId="urn:microsoft.com/office/officeart/2005/8/layout/target3"/>
    <dgm:cxn modelId="{198E3B2F-DD84-4684-ACDB-A1F1C64BB1D8}" type="presParOf" srcId="{333A1088-737F-45CB-B68E-254E46348037}" destId="{F5ABB229-8D3B-4694-996A-96F23CF14429}" srcOrd="0" destOrd="0" presId="urn:microsoft.com/office/officeart/2005/8/layout/target3"/>
    <dgm:cxn modelId="{EEF023AC-B915-42F1-BF2B-7D576E269F22}" type="presParOf" srcId="{333A1088-737F-45CB-B68E-254E46348037}" destId="{F41139FD-01EE-4571-8B17-4FB00FC51163}" srcOrd="1" destOrd="0" presId="urn:microsoft.com/office/officeart/2005/8/layout/target3"/>
    <dgm:cxn modelId="{2BD20027-6644-44DE-8CAE-239F10FE0A9C}" type="presParOf" srcId="{333A1088-737F-45CB-B68E-254E46348037}" destId="{D005CE8C-CC26-4C3E-AC11-E15060ECD759}" srcOrd="2" destOrd="0" presId="urn:microsoft.com/office/officeart/2005/8/layout/target3"/>
    <dgm:cxn modelId="{A9046F07-DE62-407B-A786-77D70822517E}" type="presParOf" srcId="{333A1088-737F-45CB-B68E-254E46348037}" destId="{2C702D82-9B77-49B7-9568-BB8EB47C3372}" srcOrd="3" destOrd="0" presId="urn:microsoft.com/office/officeart/2005/8/layout/target3"/>
    <dgm:cxn modelId="{8930ABF8-95C2-4AE7-9DD4-2EB9F3CB7C6D}" type="presParOf" srcId="{333A1088-737F-45CB-B68E-254E46348037}" destId="{A52A0455-90FF-4808-ABD0-F02540D31D5A}" srcOrd="4" destOrd="0" presId="urn:microsoft.com/office/officeart/2005/8/layout/target3"/>
    <dgm:cxn modelId="{D3BC904E-6B9A-4091-A60B-9DDB1B715717}" type="presParOf" srcId="{333A1088-737F-45CB-B68E-254E46348037}" destId="{6140AFEC-043D-4C43-A2F9-D0F5331DF3A3}" srcOrd="5" destOrd="0" presId="urn:microsoft.com/office/officeart/2005/8/layout/target3"/>
    <dgm:cxn modelId="{C410F746-6235-42E9-BE67-341B722E02AC}" type="presParOf" srcId="{333A1088-737F-45CB-B68E-254E46348037}" destId="{9358AC05-5D7D-4327-9F80-1AD486AEA664}" srcOrd="6" destOrd="0" presId="urn:microsoft.com/office/officeart/2005/8/layout/target3"/>
    <dgm:cxn modelId="{FF45ABAF-DD2D-48AA-9E68-C753CE3273C2}" type="presParOf" srcId="{333A1088-737F-45CB-B68E-254E46348037}" destId="{313FC574-E1CD-4FB4-B054-0B805CE0447D}" srcOrd="7" destOrd="0" presId="urn:microsoft.com/office/officeart/2005/8/layout/target3"/>
    <dgm:cxn modelId="{1A2E0ED5-0A45-4C17-A23F-96D04E204CAF}" type="presParOf" srcId="{333A1088-737F-45CB-B68E-254E46348037}" destId="{619D679B-A015-4ECF-8348-D1034C574F40}" srcOrd="8" destOrd="0" presId="urn:microsoft.com/office/officeart/2005/8/layout/target3"/>
    <dgm:cxn modelId="{F6C4818A-CF04-45D7-87EB-F97E382A92C2}" type="presParOf" srcId="{333A1088-737F-45CB-B68E-254E46348037}" destId="{322283A8-4A27-4CDA-BAE3-F381106A9174}" srcOrd="9" destOrd="0" presId="urn:microsoft.com/office/officeart/2005/8/layout/target3"/>
    <dgm:cxn modelId="{5C9818C2-193C-4FD2-A93E-5E5D8FDF2166}" type="presParOf" srcId="{333A1088-737F-45CB-B68E-254E46348037}" destId="{FFC9F71D-1B4F-4AD9-A4A6-86ADEFC8AF5C}" srcOrd="10" destOrd="0" presId="urn:microsoft.com/office/officeart/2005/8/layout/target3"/>
    <dgm:cxn modelId="{A83AD13E-196F-4E40-9094-9F42D81AB6A3}" type="presParOf" srcId="{333A1088-737F-45CB-B68E-254E46348037}" destId="{25B08C86-7E15-44DC-BE7F-FFB55DD49D12}" srcOrd="11" destOrd="0" presId="urn:microsoft.com/office/officeart/2005/8/layout/target3"/>
    <dgm:cxn modelId="{C54CDAF3-A132-4B26-BE62-B92EFF321830}" type="presParOf" srcId="{333A1088-737F-45CB-B68E-254E46348037}" destId="{76644BE8-9D7C-4C09-B250-3D10AF48CBB7}" srcOrd="12" destOrd="0" presId="urn:microsoft.com/office/officeart/2005/8/layout/target3"/>
    <dgm:cxn modelId="{928C4DEE-5D06-4DDB-80FE-39FAF3E3E666}" type="presParOf" srcId="{333A1088-737F-45CB-B68E-254E46348037}" destId="{EE85B701-7295-41C0-BA7A-34D3756A2AE6}" srcOrd="13" destOrd="0" presId="urn:microsoft.com/office/officeart/2005/8/layout/target3"/>
    <dgm:cxn modelId="{25BEE45D-63C2-490C-BDD7-17BE6D577302}" type="presParOf" srcId="{333A1088-737F-45CB-B68E-254E46348037}" destId="{8BEBB6EC-1DAA-4CAC-8A25-BC0FCBD5DBD5}" srcOrd="14" destOrd="0" presId="urn:microsoft.com/office/officeart/2005/8/layout/target3"/>
    <dgm:cxn modelId="{1319D54B-16E9-4855-8FAF-37D092AAC94C}" type="presParOf" srcId="{333A1088-737F-45CB-B68E-254E46348037}" destId="{AED2198E-93D5-4001-81B4-73124B309672}" srcOrd="15" destOrd="0" presId="urn:microsoft.com/office/officeart/2005/8/layout/target3"/>
    <dgm:cxn modelId="{6E53219A-9DE9-491D-92ED-5CFBFB02B986}" type="presParOf" srcId="{333A1088-737F-45CB-B68E-254E46348037}" destId="{2BE915AB-18AA-4053-B92C-3BFC9ED204BB}" srcOrd="16" destOrd="0" presId="urn:microsoft.com/office/officeart/2005/8/layout/target3"/>
    <dgm:cxn modelId="{01A3871A-224C-48A5-B441-9E56E76F0985}" type="presParOf" srcId="{333A1088-737F-45CB-B68E-254E46348037}" destId="{6BB5E863-4638-4E1D-BFDE-399D028AC4ED}" srcOrd="17" destOrd="0" presId="urn:microsoft.com/office/officeart/2005/8/layout/target3"/>
    <dgm:cxn modelId="{EA174794-8415-49ED-B230-2376C1C69265}" type="presParOf" srcId="{333A1088-737F-45CB-B68E-254E46348037}" destId="{5A5FFA88-C948-4069-8E93-59FA12366E83}" srcOrd="18" destOrd="0" presId="urn:microsoft.com/office/officeart/2005/8/layout/target3"/>
    <dgm:cxn modelId="{F4A3248D-88B2-4BD7-A45D-1DBDF68F15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NÁZEV:VY_32_INOVACE_3.2.1.1.J03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Páteř, kostra HK, DK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E24CE4-06FE-45E4-97B7-535C6073A72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B92D53-788A-41FD-BFCA-75420E1E79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3008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AB1D806A-6298-4AED-9641-5B6A2D2CF6A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02127FB7-8002-40B6-A50A-5F6756ADCB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4890235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CZ.1.07/1.4.00/21.2976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1442" y="1339400"/>
            <a:ext cx="2657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Mgr. Kateřina Schejbalová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03559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pokračuje ve výkladu látky z tématu Opěrná </a:t>
            </a:r>
            <a:r>
              <a:rPr lang="cs-CZ" dirty="0" smtClean="0"/>
              <a:t>soustava.</a:t>
            </a:r>
            <a:endParaRPr lang="cs-CZ" dirty="0" smtClean="0"/>
          </a:p>
          <a:p>
            <a:r>
              <a:rPr lang="cs-CZ" dirty="0" smtClean="0"/>
              <a:t>Navazuje na látku: kost, kostra, lebka, hrudník…</a:t>
            </a:r>
          </a:p>
          <a:p>
            <a:r>
              <a:rPr lang="cs-CZ" dirty="0" smtClean="0"/>
              <a:t>Objasňuje žákům základní pojmy a seznamuje je s anatomií páteře a kostry horní a dolní </a:t>
            </a:r>
            <a:r>
              <a:rPr lang="cs-CZ" dirty="0" smtClean="0"/>
              <a:t>končetiny.</a:t>
            </a:r>
            <a:endParaRPr lang="cs-CZ" dirty="0" smtClean="0"/>
          </a:p>
          <a:p>
            <a:r>
              <a:rPr lang="cs-CZ" dirty="0" smtClean="0"/>
              <a:t>K látce </a:t>
            </a:r>
            <a:r>
              <a:rPr lang="cs-CZ" dirty="0" smtClean="0"/>
              <a:t>klenba </a:t>
            </a:r>
            <a:r>
              <a:rPr lang="cs-CZ" dirty="0" smtClean="0"/>
              <a:t>nožní k objasnění zvolíme jednoduchý pokus: žák si namočí nahé chodidlo do vody a obtiskne na papír. Zkoumá obtisk na papíře. Noha, která má správnou </a:t>
            </a:r>
            <a:r>
              <a:rPr lang="cs-CZ" dirty="0" smtClean="0"/>
              <a:t>klenbu, </a:t>
            </a:r>
            <a:r>
              <a:rPr lang="cs-CZ" dirty="0" smtClean="0"/>
              <a:t>se na papír neobtiskne celá.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311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5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31683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PÁTEŘ </a:t>
            </a:r>
          </a:p>
          <a:p>
            <a:r>
              <a:rPr lang="cs-CZ" sz="2800" b="1" dirty="0" smtClean="0"/>
              <a:t>NENÍ ROVNÁ</a:t>
            </a:r>
          </a:p>
          <a:p>
            <a:r>
              <a:rPr lang="cs-CZ" sz="2800" b="1" dirty="0" smtClean="0"/>
              <a:t> JE DVAKRÁT ESOVITĚ PROHNUTÁ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663023"/>
            <a:ext cx="25202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PROHNUTÍ</a:t>
            </a:r>
          </a:p>
          <a:p>
            <a:pPr algn="ctr"/>
            <a:r>
              <a:rPr lang="cs-CZ" sz="2800" b="1" dirty="0" smtClean="0"/>
              <a:t>DOZADU</a:t>
            </a:r>
          </a:p>
          <a:p>
            <a:pPr algn="ctr"/>
            <a:r>
              <a:rPr lang="cs-CZ" sz="2800" b="1" dirty="0" smtClean="0"/>
              <a:t>V OBLASTI HRUDNÍ A </a:t>
            </a:r>
          </a:p>
          <a:p>
            <a:pPr algn="ctr"/>
            <a:r>
              <a:rPr lang="cs-CZ" sz="2800" b="1" dirty="0" smtClean="0"/>
              <a:t>KŘÍŽOVÉ</a:t>
            </a:r>
            <a:endParaRPr lang="cs-CZ" sz="2800" b="1" dirty="0"/>
          </a:p>
        </p:txBody>
      </p:sp>
      <p:pic>
        <p:nvPicPr>
          <p:cNvPr id="2" name="Picture 2" descr="D:\př 8\páteř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566" r="60088" b="33508"/>
          <a:stretch/>
        </p:blipFill>
        <p:spPr bwMode="auto">
          <a:xfrm>
            <a:off x="4283968" y="548680"/>
            <a:ext cx="2782441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4383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147248" cy="972026"/>
          </a:xfrm>
        </p:spPr>
        <p:txBody>
          <a:bodyPr/>
          <a:lstStyle/>
          <a:p>
            <a:r>
              <a:rPr lang="cs-CZ" dirty="0" smtClean="0"/>
              <a:t>PÁTEŘ – </a:t>
            </a:r>
            <a:r>
              <a:rPr lang="cs-CZ" dirty="0" smtClean="0"/>
              <a:t>33 - </a:t>
            </a:r>
            <a:r>
              <a:rPr lang="cs-CZ" dirty="0" smtClean="0"/>
              <a:t>34 OBRATLŮ</a:t>
            </a:r>
            <a:endParaRPr lang="cs-CZ" dirty="0"/>
          </a:p>
        </p:txBody>
      </p:sp>
      <p:pic>
        <p:nvPicPr>
          <p:cNvPr id="2050" name="Picture 2" descr="C:\Users\0CGZ\AppData\Local\Microsoft\Windows\Temporary Internet Files\Content.IE5\DE4CGPLA\MC90001470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59841"/>
            <a:ext cx="1314822" cy="4025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9952" y="1772816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ATLAS – NOSIČ - 1 </a:t>
            </a:r>
            <a:r>
              <a:rPr lang="cs-CZ" dirty="0" smtClean="0"/>
              <a:t>KRČNÍ OBRATEL</a:t>
            </a:r>
          </a:p>
          <a:p>
            <a:r>
              <a:rPr lang="cs-CZ" dirty="0" smtClean="0"/>
              <a:t>ČEPOVEC - </a:t>
            </a:r>
            <a:r>
              <a:rPr lang="cs-CZ" dirty="0" smtClean="0"/>
              <a:t>2 OBRATEL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1484784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KRČNÍ PÁTEŘ</a:t>
            </a:r>
          </a:p>
          <a:p>
            <a:r>
              <a:rPr lang="cs-CZ" dirty="0" smtClean="0"/>
              <a:t>7 OBRATLŮ</a:t>
            </a:r>
          </a:p>
          <a:p>
            <a:r>
              <a:rPr lang="cs-CZ" dirty="0" smtClean="0"/>
              <a:t>POHYB HLAVY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3" y="2564904"/>
            <a:ext cx="23449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HRUDNÍ PÁTEŘ</a:t>
            </a:r>
          </a:p>
          <a:p>
            <a:r>
              <a:rPr lang="cs-CZ" dirty="0" smtClean="0"/>
              <a:t>12 OBRATLŮ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3" y="4077072"/>
            <a:ext cx="21602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BEDERNÍ </a:t>
            </a:r>
            <a:r>
              <a:rPr lang="cs-CZ" b="1" u="sng" dirty="0" smtClean="0"/>
              <a:t>PÁTEŘ</a:t>
            </a:r>
          </a:p>
          <a:p>
            <a:r>
              <a:rPr lang="cs-CZ" dirty="0"/>
              <a:t>5</a:t>
            </a:r>
            <a:r>
              <a:rPr lang="cs-CZ" dirty="0" smtClean="0"/>
              <a:t> OBRATLŮ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3" y="5013176"/>
            <a:ext cx="23449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KŘÍŽOVÁ PÁTEŘ </a:t>
            </a:r>
          </a:p>
          <a:p>
            <a:r>
              <a:rPr lang="cs-CZ" dirty="0" smtClean="0"/>
              <a:t>5 SROSTLÝCH OBRATLŮ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5474841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KOSTRČ</a:t>
            </a:r>
          </a:p>
          <a:p>
            <a:r>
              <a:rPr lang="cs-CZ" dirty="0" smtClean="0"/>
              <a:t>4-5 SROSTLÝCH OBRATLŮ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2611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620000" cy="4700736"/>
          </a:xfrm>
        </p:spPr>
        <p:txBody>
          <a:bodyPr>
            <a:normAutofit/>
          </a:bodyPr>
          <a:lstStyle/>
          <a:p>
            <a:r>
              <a:rPr lang="cs-CZ" sz="2400" b="0" u="sng" dirty="0" smtClean="0"/>
              <a:t>FUNKCE</a:t>
            </a:r>
            <a:r>
              <a:rPr lang="cs-CZ" sz="2400" dirty="0" smtClean="0"/>
              <a:t>: UCHOPENÍ PŘEDMĚTŮ A K PRÁCI</a:t>
            </a:r>
          </a:p>
          <a:p>
            <a:r>
              <a:rPr lang="cs-CZ" sz="2400" dirty="0" smtClean="0"/>
              <a:t>PŘIPOJENA  K PÁTEŘI PLETENCEM LOPATKOVÝM</a:t>
            </a:r>
          </a:p>
          <a:p>
            <a:r>
              <a:rPr lang="cs-CZ" sz="2400" b="1" dirty="0" smtClean="0"/>
              <a:t>PLETENEC LOPATKOVÝ</a:t>
            </a:r>
            <a:r>
              <a:rPr lang="cs-CZ" sz="2400" dirty="0" smtClean="0"/>
              <a:t>: KLÍČNÍ KOST, LOPATKA</a:t>
            </a:r>
          </a:p>
          <a:p>
            <a:r>
              <a:rPr lang="cs-CZ" sz="2400" b="1" u="sng" dirty="0" smtClean="0"/>
              <a:t>VOLNÁ KONČETINA</a:t>
            </a:r>
            <a:r>
              <a:rPr lang="cs-CZ" sz="2400" dirty="0" smtClean="0"/>
              <a:t>: PAŽNÍ </a:t>
            </a:r>
            <a:r>
              <a:rPr lang="cs-CZ" sz="2400" dirty="0" smtClean="0"/>
              <a:t>KOST (</a:t>
            </a:r>
            <a:r>
              <a:rPr lang="cs-CZ" sz="2400" dirty="0" smtClean="0"/>
              <a:t>PŘIPOJENA RAMENNÍM KLOUBEM</a:t>
            </a:r>
            <a:r>
              <a:rPr lang="cs-CZ" sz="2400" dirty="0" smtClean="0"/>
              <a:t>), </a:t>
            </a:r>
            <a:r>
              <a:rPr lang="cs-CZ" sz="2400" b="1" dirty="0" smtClean="0"/>
              <a:t>PŘEDLOKT</a:t>
            </a:r>
            <a:r>
              <a:rPr lang="cs-CZ" sz="2400" dirty="0" smtClean="0"/>
              <a:t>Í</a:t>
            </a:r>
            <a:r>
              <a:rPr lang="cs-CZ" sz="2400" dirty="0" smtClean="0"/>
              <a:t>: LOKETNÍ </a:t>
            </a:r>
            <a:r>
              <a:rPr lang="cs-CZ" sz="2400" dirty="0" smtClean="0"/>
              <a:t>KOST (</a:t>
            </a:r>
            <a:r>
              <a:rPr lang="cs-CZ" sz="2400" dirty="0" smtClean="0"/>
              <a:t>K MALÍKU), VŘETENNÍ </a:t>
            </a:r>
            <a:r>
              <a:rPr lang="cs-CZ" sz="2400" dirty="0" smtClean="0"/>
              <a:t>KOST (</a:t>
            </a:r>
            <a:r>
              <a:rPr lang="cs-CZ" sz="2400" dirty="0" smtClean="0"/>
              <a:t>K PALCI)</a:t>
            </a:r>
          </a:p>
          <a:p>
            <a:r>
              <a:rPr lang="cs-CZ" sz="2400" b="1" u="sng" dirty="0" smtClean="0"/>
              <a:t>KOSTRA RUKY</a:t>
            </a:r>
            <a:r>
              <a:rPr lang="cs-CZ" sz="2400" dirty="0" smtClean="0"/>
              <a:t>: ZÁPĚSTNÍ KOSTI 8, ZÁPRSTNÍ </a:t>
            </a:r>
            <a:r>
              <a:rPr lang="cs-CZ" sz="2400" dirty="0" smtClean="0"/>
              <a:t>KOSTI - </a:t>
            </a:r>
            <a:r>
              <a:rPr lang="cs-CZ" sz="2400" dirty="0" smtClean="0"/>
              <a:t>5, ČLÁNKY PRSTŮ </a:t>
            </a:r>
            <a:r>
              <a:rPr lang="cs-CZ" sz="2400" dirty="0" smtClean="0"/>
              <a:t>3 (PALEC 2</a:t>
            </a:r>
            <a:r>
              <a:rPr lang="cs-CZ" sz="2400" dirty="0" smtClean="0"/>
              <a:t>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05255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email.cz/getAttachment?session=%0E%D5%0Bsi%0DUh%93CzX%B8%3A%D1X%99%D2Y3%1E%BCOl%E210%0A%3C%F0%1C%19w%FFS%01%FA%8D%D5%DE%EDj%8D%ADm%7C%8E%ED%12%EB%86%87%9D%90%C8%99%84%AFb%7FT%AB%0E%EA%E3%80%DAO%FB%00%91%11%15%BE%FC%86/%E3%9D%D7%EF%DA%DF%9A%8A%A7%B3%97%C5%B7%02%7B%17%C1%81W%0E%118%98x%C2f%90f%A7s%C6%216%E0%3A%DE%7B%1E%AButu%DAn%1A%D7N%1B%D2V3%CE%A6%92y%3Bv%92%D4%AB%5D%A9%8C%06%7Cu%D6%A5%D1%92%09%60Y%02%04n%E9%2AV%A2qEQ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837" r="54623" b="50451"/>
          <a:stretch/>
        </p:blipFill>
        <p:spPr bwMode="auto">
          <a:xfrm rot="10800000">
            <a:off x="467544" y="980724"/>
            <a:ext cx="7128792" cy="5328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55792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KOSTRA DOLNÍ KONČETINY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PLETENEC PÁNEVNÍ: PÁNEVNÍ KOST</a:t>
            </a:r>
          </a:p>
          <a:p>
            <a:r>
              <a:rPr lang="cs-CZ" sz="2400" dirty="0" smtClean="0"/>
              <a:t>KYČELNÍ KLOUB PŘIPOJUJE PÁNEV A KOSTRU  VOLNÉ DOLNÍ KONČETINY</a:t>
            </a:r>
          </a:p>
          <a:p>
            <a:r>
              <a:rPr lang="cs-CZ" sz="2400" dirty="0" smtClean="0"/>
              <a:t>KOSTRA VOLNÉ DOLNÍ KONČETINY: STEHENNÍ KOST, KOLENNÍ KLOUB, HOLENNÍ </a:t>
            </a:r>
            <a:r>
              <a:rPr lang="cs-CZ" sz="2400" dirty="0" smtClean="0"/>
              <a:t>KOST (</a:t>
            </a:r>
            <a:r>
              <a:rPr lang="cs-CZ" sz="2400" dirty="0" smtClean="0"/>
              <a:t>K PALCI), LÝTKOVÁ </a:t>
            </a:r>
            <a:r>
              <a:rPr lang="cs-CZ" sz="2400" dirty="0" smtClean="0"/>
              <a:t>KOST (</a:t>
            </a:r>
            <a:r>
              <a:rPr lang="cs-CZ" sz="2400" dirty="0" smtClean="0"/>
              <a:t>K MALÍKU)</a:t>
            </a:r>
          </a:p>
          <a:p>
            <a:r>
              <a:rPr lang="cs-CZ" sz="2400" u="sng" dirty="0" smtClean="0"/>
              <a:t>KOSTRA NOHY </a:t>
            </a:r>
            <a:r>
              <a:rPr lang="cs-CZ" sz="2400" dirty="0" smtClean="0"/>
              <a:t>– </a:t>
            </a:r>
            <a:r>
              <a:rPr lang="cs-CZ" sz="2400" dirty="0" smtClean="0"/>
              <a:t> ZÁNÁRTNÍ </a:t>
            </a:r>
            <a:r>
              <a:rPr lang="cs-CZ" sz="2400" dirty="0" smtClean="0"/>
              <a:t>KOSTI 7, NÁRTNÍ KOSTI 5, ČLÁNKY PRSTŮ 14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KLENBA NOŽNÍ - </a:t>
            </a:r>
            <a:r>
              <a:rPr lang="cs-CZ" sz="2400" dirty="0" smtClean="0"/>
              <a:t>VYKLENUTÍ </a:t>
            </a:r>
            <a:r>
              <a:rPr lang="cs-CZ" sz="2400" dirty="0" smtClean="0"/>
              <a:t>CHODIDLA NAHORU (OSLABENÍ - </a:t>
            </a:r>
            <a:r>
              <a:rPr lang="cs-CZ" sz="2400" dirty="0" smtClean="0"/>
              <a:t>PLOCHÁ </a:t>
            </a:r>
            <a:r>
              <a:rPr lang="cs-CZ" sz="2400" dirty="0" smtClean="0"/>
              <a:t>NOHA) – POKUS - PAPÍR </a:t>
            </a:r>
            <a:r>
              <a:rPr lang="cs-CZ" sz="2400" dirty="0" smtClean="0"/>
              <a:t>–MOKRÁ NOHA OTISK</a:t>
            </a:r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37761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185" t="5292" r="11557" b="30687"/>
          <a:stretch/>
        </p:blipFill>
        <p:spPr bwMode="auto">
          <a:xfrm>
            <a:off x="1907704" y="392460"/>
            <a:ext cx="5138489" cy="6453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565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byly použity z: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0" dirty="0"/>
              <a:t>FRONĚK, Jiří. </a:t>
            </a:r>
            <a:r>
              <a:rPr lang="cs-CZ" b="0" i="1" dirty="0"/>
              <a:t>Lidské tělo</a:t>
            </a:r>
            <a:r>
              <a:rPr lang="cs-CZ" b="0" dirty="0"/>
              <a:t>: </a:t>
            </a:r>
            <a:r>
              <a:rPr lang="cs-CZ" b="0" i="1" dirty="0"/>
              <a:t>Poznávejme sami sebe</a:t>
            </a:r>
            <a:r>
              <a:rPr lang="cs-CZ" b="0" dirty="0"/>
              <a:t>. Inka </a:t>
            </a:r>
            <a:r>
              <a:rPr lang="cs-CZ" b="0" dirty="0" err="1"/>
              <a:t>Delévová</a:t>
            </a:r>
            <a:r>
              <a:rPr lang="cs-CZ" b="0" dirty="0"/>
              <a:t>. Jaroslava Bukáčová, Vlasta </a:t>
            </a:r>
            <a:r>
              <a:rPr lang="cs-CZ" b="0" dirty="0" err="1"/>
              <a:t>Blumentrittová</a:t>
            </a:r>
            <a:r>
              <a:rPr lang="cs-CZ" b="0" dirty="0"/>
              <a:t>. Praha: </a:t>
            </a:r>
            <a:r>
              <a:rPr lang="cs-CZ" b="0" dirty="0" err="1"/>
              <a:t>Blug</a:t>
            </a:r>
            <a:r>
              <a:rPr lang="cs-CZ" b="0" dirty="0"/>
              <a:t>, 2004. 110-97-6. ISBN 80-85635-97-6</a:t>
            </a:r>
            <a:r>
              <a:rPr lang="cs-CZ" b="0" dirty="0" smtClean="0"/>
              <a:t>.</a:t>
            </a:r>
            <a:endParaRPr lang="cs-CZ" b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b="0" dirty="0"/>
              <a:t>DROZDOVÁ, Eva, Lenka KLINKOVSKÁ a Pavel LÍZAL. </a:t>
            </a:r>
            <a:r>
              <a:rPr lang="cs-CZ" b="0" i="1" dirty="0"/>
              <a:t>Přírodopis</a:t>
            </a:r>
            <a:r>
              <a:rPr lang="cs-CZ" b="0" dirty="0"/>
              <a:t>: </a:t>
            </a:r>
            <a:r>
              <a:rPr lang="cs-CZ" b="0" i="1" dirty="0"/>
              <a:t>Biologie člověka učebnice</a:t>
            </a:r>
            <a:r>
              <a:rPr lang="cs-CZ" b="0" dirty="0"/>
              <a:t>. Brno: Nová škola, s.r.o., 2009. ISBN 80-7289-111-1</a:t>
            </a:r>
            <a:r>
              <a:rPr lang="cs-CZ" b="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0" dirty="0" smtClean="0"/>
              <a:t>Otevřené galerie webu Office.com </a:t>
            </a:r>
            <a:r>
              <a:rPr lang="cs-CZ" b="0" i="1" dirty="0"/>
              <a:t>Office.microsoft.com</a:t>
            </a:r>
            <a:r>
              <a:rPr lang="cs-CZ" b="0" dirty="0"/>
              <a:t> [online]. 2012, 2012 [cit. </a:t>
            </a:r>
            <a:r>
              <a:rPr lang="cs-CZ" b="0" dirty="0" smtClean="0"/>
              <a:t>2011-09-10].</a:t>
            </a:r>
            <a:endParaRPr lang="cs-CZ" b="0" dirty="0"/>
          </a:p>
          <a:p>
            <a:r>
              <a:rPr lang="cs-CZ" b="0" dirty="0"/>
              <a:t/>
            </a:r>
            <a:br>
              <a:rPr lang="cs-CZ" b="0" dirty="0"/>
            </a:br>
            <a:endParaRPr lang="cs-CZ" b="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42021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158</TotalTime>
  <Words>316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Základní</vt:lpstr>
      <vt:lpstr>Snímek 1</vt:lpstr>
      <vt:lpstr>anotace</vt:lpstr>
      <vt:lpstr>Snímek 3</vt:lpstr>
      <vt:lpstr>PÁTEŘ – 33 - 34 OBRATLŮ</vt:lpstr>
      <vt:lpstr>KOSTRA HORNÍ KONČETINY</vt:lpstr>
      <vt:lpstr>Snímek 6</vt:lpstr>
      <vt:lpstr>KOSTRA DOLNÍ KONČETINY 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4.11.2011 3 hodina</dc:title>
  <dc:creator>0CGM</dc:creator>
  <cp:lastModifiedBy>expert</cp:lastModifiedBy>
  <cp:revision>18</cp:revision>
  <dcterms:created xsi:type="dcterms:W3CDTF">2011-11-03T20:04:19Z</dcterms:created>
  <dcterms:modified xsi:type="dcterms:W3CDTF">2012-03-05T10:57:22Z</dcterms:modified>
</cp:coreProperties>
</file>