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1" r:id="rId2"/>
    <p:sldId id="272" r:id="rId3"/>
    <p:sldId id="292" r:id="rId4"/>
    <p:sldId id="305" r:id="rId5"/>
    <p:sldId id="306" r:id="rId6"/>
    <p:sldId id="307" r:id="rId7"/>
    <p:sldId id="308" r:id="rId8"/>
    <p:sldId id="271" r:id="rId9"/>
    <p:sldId id="309" r:id="rId10"/>
    <p:sldId id="31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4817" autoAdjust="0"/>
    <p:restoredTop sz="94660"/>
  </p:normalViewPr>
  <p:slideViewPr>
    <p:cSldViewPr>
      <p:cViewPr varScale="1">
        <p:scale>
          <a:sx n="45" d="100"/>
          <a:sy n="45" d="100"/>
        </p:scale>
        <p:origin x="-8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0833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35976823"/>
              </p:ext>
            </p:extLst>
          </p:nvPr>
        </p:nvGraphicFramePr>
        <p:xfrm>
          <a:off x="1665288" y="2414588"/>
          <a:ext cx="5813425" cy="300355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VY_32_INOVACE_3235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Druhy podstatných jmen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Podstatná jména konkrétní, abstraktní, pomnožná, hromadná a látková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žáky s jednotlivými druhy podstatných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jmen.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rozpozná v textu podstatná jména a rozliší jejich jednotlivé druhy.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rozlišujeme tato podstatná jména:</a:t>
            </a:r>
          </a:p>
          <a:p>
            <a:pPr>
              <a:buNone/>
            </a:pPr>
            <a:endParaRPr lang="cs-CZ" sz="2800" i="1" dirty="0" smtClean="0"/>
          </a:p>
          <a:p>
            <a:pPr marL="514350" indent="-514350">
              <a:buNone/>
            </a:pPr>
            <a:r>
              <a:rPr lang="cs-CZ" sz="2800" b="1" i="1" dirty="0" smtClean="0"/>
              <a:t>1) konkrétní</a:t>
            </a:r>
          </a:p>
          <a:p>
            <a:pPr>
              <a:buNone/>
            </a:pPr>
            <a:r>
              <a:rPr lang="cs-CZ" sz="2800" b="1" i="1" dirty="0" smtClean="0"/>
              <a:t>2) abstraktní</a:t>
            </a:r>
          </a:p>
          <a:p>
            <a:pPr>
              <a:buNone/>
            </a:pPr>
            <a:r>
              <a:rPr lang="cs-CZ" b="1" i="1" dirty="0" smtClean="0"/>
              <a:t>3) pomnožná</a:t>
            </a:r>
          </a:p>
          <a:p>
            <a:pPr>
              <a:buNone/>
            </a:pPr>
            <a:r>
              <a:rPr lang="cs-CZ" b="1" i="1" dirty="0" smtClean="0"/>
              <a:t>4) hromadná</a:t>
            </a:r>
          </a:p>
          <a:p>
            <a:pPr>
              <a:buNone/>
            </a:pPr>
            <a:r>
              <a:rPr lang="cs-CZ" b="1" i="1" dirty="0" smtClean="0"/>
              <a:t>5) látková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- konkrétní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označují osobu, zvíře, věc (hmotná)</a:t>
            </a:r>
          </a:p>
          <a:p>
            <a:pPr>
              <a:buNone/>
            </a:pPr>
            <a:endParaRPr lang="cs-CZ" b="1" i="1" u="sng" dirty="0" smtClean="0"/>
          </a:p>
          <a:p>
            <a:pPr>
              <a:buNone/>
            </a:pPr>
            <a:r>
              <a:rPr lang="cs-CZ" b="1" i="1" u="sng" dirty="0" smtClean="0"/>
              <a:t>Příklady: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b="1" i="1" dirty="0" smtClean="0">
                <a:solidFill>
                  <a:srgbClr val="0070C0"/>
                </a:solidFill>
              </a:rPr>
              <a:t>Stůl, pes, kámen, jablko, lampa</a:t>
            </a:r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- abstraktní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označují vlastnosti, děje a vztahy</a:t>
            </a:r>
          </a:p>
          <a:p>
            <a:pPr>
              <a:buNone/>
            </a:pPr>
            <a:endParaRPr lang="cs-CZ" b="1" i="1" u="sng" dirty="0" smtClean="0"/>
          </a:p>
          <a:p>
            <a:pPr>
              <a:buNone/>
            </a:pPr>
            <a:r>
              <a:rPr lang="cs-CZ" b="1" i="1" u="sng" dirty="0" smtClean="0"/>
              <a:t>Příklady: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b="1" i="1" dirty="0" smtClean="0">
                <a:solidFill>
                  <a:srgbClr val="0070C0"/>
                </a:solidFill>
              </a:rPr>
              <a:t>Smutek, běh, radost, pláč, víra</a:t>
            </a:r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- pomnožná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mají jen tvar čísla množného a označují jednu nebo více věcí</a:t>
            </a:r>
          </a:p>
          <a:p>
            <a:pPr>
              <a:buNone/>
            </a:pPr>
            <a:endParaRPr lang="cs-CZ" b="1" i="1" u="sng" dirty="0" smtClean="0"/>
          </a:p>
          <a:p>
            <a:pPr>
              <a:buNone/>
            </a:pPr>
            <a:r>
              <a:rPr lang="cs-CZ" b="1" i="1" u="sng" dirty="0" smtClean="0"/>
              <a:t>Příklady: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b="1" i="1" dirty="0" smtClean="0">
                <a:solidFill>
                  <a:srgbClr val="0070C0"/>
                </a:solidFill>
              </a:rPr>
              <a:t>Nůžky, narozeniny, Pardubice, housle, dveře</a:t>
            </a:r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- hromadná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mají jen tvar čísla jednotného a označují více věcí téhož druhu</a:t>
            </a:r>
          </a:p>
          <a:p>
            <a:pPr>
              <a:buNone/>
            </a:pPr>
            <a:endParaRPr lang="cs-CZ" b="1" i="1" u="sng" dirty="0" smtClean="0"/>
          </a:p>
          <a:p>
            <a:pPr>
              <a:buNone/>
            </a:pPr>
            <a:r>
              <a:rPr lang="cs-CZ" b="1" i="1" u="sng" dirty="0" smtClean="0"/>
              <a:t>Příklady: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b="1" i="1" dirty="0" smtClean="0">
                <a:solidFill>
                  <a:srgbClr val="0070C0"/>
                </a:solidFill>
              </a:rPr>
              <a:t>Křoví, uhlí, obyvatelstvo, vodstvo, listí</a:t>
            </a:r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- látková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i="1" dirty="0" smtClean="0"/>
              <a:t>mají tvar čísla jednotného a označují látku samu bez zřetele k množství.</a:t>
            </a:r>
          </a:p>
          <a:p>
            <a:pPr>
              <a:buNone/>
            </a:pPr>
            <a:endParaRPr lang="cs-CZ" b="1" i="1" u="sng" dirty="0" smtClean="0"/>
          </a:p>
          <a:p>
            <a:pPr>
              <a:buNone/>
            </a:pPr>
            <a:r>
              <a:rPr lang="cs-CZ" b="1" i="1" u="sng" dirty="0" smtClean="0"/>
              <a:t>Příklady:</a:t>
            </a:r>
            <a:endParaRPr lang="cs-CZ" i="1" dirty="0" smtClean="0"/>
          </a:p>
          <a:p>
            <a:pPr>
              <a:buNone/>
            </a:pPr>
            <a:r>
              <a:rPr lang="cs-CZ" b="1" i="1" dirty="0" smtClean="0">
                <a:solidFill>
                  <a:srgbClr val="0070C0"/>
                </a:solidFill>
              </a:rPr>
              <a:t>Voda, mouka, pivo, mýdlo, železo</a:t>
            </a:r>
          </a:p>
          <a:p>
            <a:endParaRPr lang="cs-CZ" i="1" dirty="0" smtClean="0"/>
          </a:p>
          <a:p>
            <a:r>
              <a:rPr lang="cs-CZ" i="1" dirty="0" smtClean="0"/>
              <a:t>v množném čísle mají tato podstatná jména jiný význam</a:t>
            </a:r>
          </a:p>
          <a:p>
            <a:pPr>
              <a:buNone/>
            </a:pPr>
            <a:r>
              <a:rPr lang="cs-CZ" b="1" i="1" u="sng" dirty="0" smtClean="0"/>
              <a:t>Příklady:</a:t>
            </a:r>
            <a:endParaRPr lang="cs-CZ" i="1" dirty="0" smtClean="0"/>
          </a:p>
          <a:p>
            <a:pPr>
              <a:buNone/>
            </a:pPr>
            <a:r>
              <a:rPr lang="cs-CZ" b="1" i="1" dirty="0" smtClean="0">
                <a:solidFill>
                  <a:srgbClr val="0070C0"/>
                </a:solidFill>
              </a:rPr>
              <a:t>Dvě vody = dvě sklenice vody</a:t>
            </a:r>
          </a:p>
          <a:p>
            <a:pPr>
              <a:buNone/>
            </a:pPr>
            <a:r>
              <a:rPr lang="cs-CZ" b="1" i="1" dirty="0" smtClean="0">
                <a:solidFill>
                  <a:srgbClr val="0070C0"/>
                </a:solidFill>
              </a:rPr>
              <a:t>Dvě mýdla = dva kusy mýdla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 podstatných jmen urči jejich druh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58" y="2428868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85852" y="2643182"/>
          <a:ext cx="60960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 podstatného jména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Vánoce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pivo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loďstvo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kamení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varhany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židle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Hradčany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medvěd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listí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smutek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 podstatných jmen urči jejich druh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58" y="2428868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85852" y="2643182"/>
          <a:ext cx="60960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 podstatného jména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Vánoce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pomnožné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pivo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látkové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loďstvo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hromadné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kamení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hromadné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varhany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pomnožné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židle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konkrétní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Hradčany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pomnožné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medvěd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konkrétní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listí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hromadné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smutek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abstraktní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31795</TotalTime>
  <Words>296</Words>
  <Application>Microsoft Office PowerPoint</Application>
  <PresentationFormat>Předvádění na obrazovce (4:3)</PresentationFormat>
  <Paragraphs>118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Podstatná jména</vt:lpstr>
      <vt:lpstr>Podstatná jména - konkrétní</vt:lpstr>
      <vt:lpstr>Podstatná jména - abstraktní</vt:lpstr>
      <vt:lpstr>Podstatná jména - pomnožná</vt:lpstr>
      <vt:lpstr>Podstatná jména - hromadná</vt:lpstr>
      <vt:lpstr>Podstatná jména - látková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Vaše jméno</cp:lastModifiedBy>
  <cp:revision>450</cp:revision>
  <dcterms:created xsi:type="dcterms:W3CDTF">2011-09-28T13:19:40Z</dcterms:created>
  <dcterms:modified xsi:type="dcterms:W3CDTF">2012-06-10T17:05:47Z</dcterms:modified>
</cp:coreProperties>
</file>