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61" r:id="rId2"/>
    <p:sldId id="272" r:id="rId3"/>
    <p:sldId id="257" r:id="rId4"/>
    <p:sldId id="275" r:id="rId5"/>
    <p:sldId id="276" r:id="rId6"/>
    <p:sldId id="271" r:id="rId7"/>
    <p:sldId id="277" r:id="rId8"/>
    <p:sldId id="27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D28B3-428A-4C4F-8836-991341EA51A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9C3649-32F0-40F6-B4FB-B34B31F9B8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7519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strips dir="ru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3690514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Marie Vališová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VY_32_INOVACE_3236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Slovotvorný rozbor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Slovotvorný rozbor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seznamuje žáka se slovotvorným rozborem.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rozpozná nejdůležitější způsoby tvoření českých slov, ovládá slovotvorný rozbor.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Slovotvorný rozbor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zjišťujeme ve slově 2 části:</a:t>
            </a:r>
          </a:p>
          <a:p>
            <a:pPr>
              <a:buNone/>
            </a:pPr>
            <a:endParaRPr lang="cs-CZ" i="1" dirty="0" smtClean="0"/>
          </a:p>
          <a:p>
            <a:pPr marL="514350" indent="-514350">
              <a:buNone/>
            </a:pPr>
            <a:r>
              <a:rPr lang="cs-CZ" i="1" dirty="0" smtClean="0"/>
              <a:t>a) slovotvorný základ a </a:t>
            </a:r>
            <a:r>
              <a:rPr lang="cs-CZ" b="1" i="1" dirty="0" smtClean="0">
                <a:solidFill>
                  <a:srgbClr val="FF0000"/>
                </a:solidFill>
              </a:rPr>
              <a:t>příponu</a:t>
            </a:r>
            <a:r>
              <a:rPr lang="cs-CZ" b="1" i="1" dirty="0" smtClean="0"/>
              <a:t> </a:t>
            </a:r>
          </a:p>
          <a:p>
            <a:pPr marL="514350" indent="-514350">
              <a:buNone/>
            </a:pPr>
            <a:endParaRPr lang="cs-CZ" i="1" dirty="0" smtClean="0"/>
          </a:p>
          <a:p>
            <a:pPr marL="514350" indent="-514350">
              <a:buNone/>
            </a:pPr>
            <a:r>
              <a:rPr lang="cs-CZ" i="1" dirty="0" smtClean="0"/>
              <a:t>b) slovotvorný základ a </a:t>
            </a:r>
            <a:r>
              <a:rPr lang="cs-CZ" b="1" i="1" dirty="0" smtClean="0">
                <a:solidFill>
                  <a:srgbClr val="FF0000"/>
                </a:solidFill>
              </a:rPr>
              <a:t>předponu</a:t>
            </a:r>
          </a:p>
          <a:p>
            <a:pPr lvl="8">
              <a:buNone/>
            </a:pPr>
            <a:endParaRPr lang="cs-CZ" i="1" dirty="0" smtClean="0"/>
          </a:p>
          <a:p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4800" i="1" dirty="0" smtClean="0"/>
              <a:t> Slovotvorný základ a </a:t>
            </a:r>
            <a:r>
              <a:rPr lang="cs-CZ" sz="4800" b="1" i="1" dirty="0" smtClean="0">
                <a:solidFill>
                  <a:srgbClr val="FF0000"/>
                </a:solidFill>
              </a:rPr>
              <a:t>přípona</a:t>
            </a:r>
            <a:r>
              <a:rPr lang="cs-CZ" sz="4800" b="1" i="1" dirty="0" smtClean="0"/>
              <a:t>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Příklad:	</a:t>
            </a:r>
            <a:r>
              <a:rPr lang="cs-CZ" dirty="0" smtClean="0">
                <a:solidFill>
                  <a:srgbClr val="FF0000"/>
                </a:solidFill>
              </a:rPr>
              <a:t>ryba</a:t>
            </a:r>
            <a:r>
              <a:rPr lang="cs-CZ" dirty="0" smtClean="0"/>
              <a:t> – slovo základové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dirty="0" smtClean="0">
                <a:solidFill>
                  <a:srgbClr val="FF0000"/>
                </a:solidFill>
              </a:rPr>
              <a:t>ryb(</a:t>
            </a:r>
            <a:r>
              <a:rPr lang="cs-CZ" dirty="0" err="1" smtClean="0">
                <a:solidFill>
                  <a:srgbClr val="FF0000"/>
                </a:solidFill>
              </a:rPr>
              <a:t>ka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  <a:r>
              <a:rPr lang="cs-CZ" dirty="0" smtClean="0"/>
              <a:t> – slovo odvozené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ryb (</a:t>
            </a:r>
            <a:r>
              <a:rPr lang="cs-CZ" sz="28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ka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)  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cxnSp>
        <p:nvCxnSpPr>
          <p:cNvPr id="11" name="Přímá spojovací šipka 10"/>
          <p:cNvCxnSpPr/>
          <p:nvPr/>
        </p:nvCxnSpPr>
        <p:spPr>
          <a:xfrm rot="10800000" flipV="1">
            <a:off x="1500166" y="3786190"/>
            <a:ext cx="928694" cy="78581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3357554" y="3786190"/>
            <a:ext cx="1143008" cy="57150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71472" y="4643446"/>
            <a:ext cx="203786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slovotvorný základ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86248" y="4429132"/>
            <a:ext cx="968535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přípona</a:t>
            </a:r>
            <a:endParaRPr lang="cs-CZ" dirty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4800" i="1" dirty="0" smtClean="0"/>
              <a:t> Slovotvorný základ a </a:t>
            </a:r>
            <a:r>
              <a:rPr lang="cs-CZ" sz="4800" b="1" i="1" dirty="0" smtClean="0">
                <a:solidFill>
                  <a:srgbClr val="FF0000"/>
                </a:solidFill>
              </a:rPr>
              <a:t>předpona</a:t>
            </a:r>
            <a:r>
              <a:rPr lang="cs-CZ" sz="4800" b="1" i="1" dirty="0" smtClean="0"/>
              <a:t>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Příklad:	</a:t>
            </a:r>
            <a:r>
              <a:rPr lang="cs-CZ" dirty="0" smtClean="0">
                <a:solidFill>
                  <a:srgbClr val="FF0000"/>
                </a:solidFill>
              </a:rPr>
              <a:t>vnuk</a:t>
            </a:r>
            <a:r>
              <a:rPr lang="cs-CZ" dirty="0" smtClean="0"/>
              <a:t> – slovo základové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dirty="0" smtClean="0">
                <a:solidFill>
                  <a:srgbClr val="FF0000"/>
                </a:solidFill>
              </a:rPr>
              <a:t>pravnuk</a:t>
            </a:r>
            <a:r>
              <a:rPr lang="cs-CZ" dirty="0" smtClean="0"/>
              <a:t> – slovo odvozené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(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pra)vnuk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cxnSp>
        <p:nvCxnSpPr>
          <p:cNvPr id="11" name="Přímá spojovací šipka 10"/>
          <p:cNvCxnSpPr/>
          <p:nvPr/>
        </p:nvCxnSpPr>
        <p:spPr>
          <a:xfrm rot="10800000" flipV="1">
            <a:off x="1785918" y="3857628"/>
            <a:ext cx="928694" cy="78581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3357554" y="3786190"/>
            <a:ext cx="1143008" cy="57150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143372" y="4500570"/>
            <a:ext cx="203786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slovotvorný základ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14414" y="4786322"/>
            <a:ext cx="114146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předpona</a:t>
            </a:r>
            <a:endParaRPr lang="cs-CZ" dirty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4800" i="1" dirty="0" smtClean="0"/>
              <a:t> Slovotvorný základ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-  je ta část slova, kterou má slovo odvozené společnou se slovem základovým</a:t>
            </a:r>
          </a:p>
          <a:p>
            <a:pPr>
              <a:buNone/>
            </a:pPr>
            <a:r>
              <a:rPr lang="cs-CZ" dirty="0" smtClean="0"/>
              <a:t>			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vedle odvozeného oslova uveď slovo základové, u odvozeného slova zatrhni slovotvorný základ: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- loďka</a:t>
            </a:r>
          </a:p>
          <a:p>
            <a:pPr>
              <a:buNone/>
            </a:pPr>
            <a:r>
              <a:rPr lang="cs-CZ" i="1" dirty="0" smtClean="0"/>
              <a:t>- čistota</a:t>
            </a:r>
          </a:p>
          <a:p>
            <a:pPr>
              <a:buNone/>
            </a:pPr>
            <a:r>
              <a:rPr lang="cs-CZ" i="1" dirty="0" smtClean="0"/>
              <a:t>- odjet</a:t>
            </a:r>
          </a:p>
          <a:p>
            <a:pPr>
              <a:buNone/>
            </a:pPr>
            <a:r>
              <a:rPr lang="cs-CZ" i="1" dirty="0" smtClean="0"/>
              <a:t>- kohoutek</a:t>
            </a:r>
          </a:p>
          <a:p>
            <a:pPr>
              <a:buNone/>
            </a:pPr>
            <a:r>
              <a:rPr lang="cs-CZ" i="1" dirty="0" smtClean="0"/>
              <a:t> - stříbrný</a:t>
            </a:r>
          </a:p>
          <a:p>
            <a:pPr>
              <a:buNone/>
            </a:pPr>
            <a:r>
              <a:rPr lang="cs-CZ" i="1" dirty="0" smtClean="0"/>
              <a:t>- horský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vedle odvozeného oslova uveď slovo základové, u odvozeného slova zatrhni slovotvorný základ: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- </a:t>
            </a:r>
            <a:r>
              <a:rPr lang="cs-CZ" i="1" u="sng" dirty="0" smtClean="0"/>
              <a:t>loď</a:t>
            </a:r>
            <a:r>
              <a:rPr lang="cs-CZ" i="1" dirty="0" smtClean="0"/>
              <a:t>ka - </a:t>
            </a:r>
            <a:r>
              <a:rPr lang="cs-CZ" i="1" dirty="0" smtClean="0">
                <a:solidFill>
                  <a:srgbClr val="FF0000"/>
                </a:solidFill>
              </a:rPr>
              <a:t>loď</a:t>
            </a:r>
          </a:p>
          <a:p>
            <a:pPr>
              <a:buNone/>
            </a:pPr>
            <a:r>
              <a:rPr lang="cs-CZ" i="1" dirty="0" smtClean="0"/>
              <a:t>- </a:t>
            </a:r>
            <a:r>
              <a:rPr lang="cs-CZ" i="1" u="sng" dirty="0" smtClean="0"/>
              <a:t>čist</a:t>
            </a:r>
            <a:r>
              <a:rPr lang="cs-CZ" i="1" dirty="0" smtClean="0"/>
              <a:t>ota - </a:t>
            </a:r>
            <a:r>
              <a:rPr lang="cs-CZ" i="1" dirty="0" smtClean="0">
                <a:solidFill>
                  <a:srgbClr val="FF0000"/>
                </a:solidFill>
              </a:rPr>
              <a:t>čistý</a:t>
            </a:r>
          </a:p>
          <a:p>
            <a:pPr>
              <a:buNone/>
            </a:pPr>
            <a:r>
              <a:rPr lang="cs-CZ" i="1" dirty="0" smtClean="0"/>
              <a:t>- od</a:t>
            </a:r>
            <a:r>
              <a:rPr lang="cs-CZ" i="1" u="sng" dirty="0" smtClean="0"/>
              <a:t>jet</a:t>
            </a:r>
            <a:r>
              <a:rPr lang="cs-CZ" i="1" dirty="0" smtClean="0"/>
              <a:t> - </a:t>
            </a:r>
            <a:r>
              <a:rPr lang="cs-CZ" i="1" dirty="0" smtClean="0">
                <a:solidFill>
                  <a:srgbClr val="FF0000"/>
                </a:solidFill>
              </a:rPr>
              <a:t>jet</a:t>
            </a:r>
          </a:p>
          <a:p>
            <a:pPr>
              <a:buNone/>
            </a:pPr>
            <a:r>
              <a:rPr lang="cs-CZ" i="1" dirty="0" smtClean="0"/>
              <a:t>- </a:t>
            </a:r>
            <a:r>
              <a:rPr lang="cs-CZ" i="1" u="sng" dirty="0" smtClean="0"/>
              <a:t>kohout</a:t>
            </a:r>
            <a:r>
              <a:rPr lang="cs-CZ" i="1" dirty="0" smtClean="0"/>
              <a:t>ek - </a:t>
            </a:r>
            <a:r>
              <a:rPr lang="cs-CZ" i="1" dirty="0" smtClean="0">
                <a:solidFill>
                  <a:srgbClr val="FF0000"/>
                </a:solidFill>
              </a:rPr>
              <a:t>kohout</a:t>
            </a:r>
          </a:p>
          <a:p>
            <a:pPr>
              <a:buNone/>
            </a:pPr>
            <a:r>
              <a:rPr lang="cs-CZ" i="1" dirty="0" smtClean="0"/>
              <a:t> - </a:t>
            </a:r>
            <a:r>
              <a:rPr lang="cs-CZ" i="1" u="sng" dirty="0" smtClean="0"/>
              <a:t>stříbr</a:t>
            </a:r>
            <a:r>
              <a:rPr lang="cs-CZ" i="1" dirty="0" smtClean="0"/>
              <a:t>ný - </a:t>
            </a:r>
            <a:r>
              <a:rPr lang="cs-CZ" i="1" dirty="0" smtClean="0">
                <a:solidFill>
                  <a:srgbClr val="FF0000"/>
                </a:solidFill>
              </a:rPr>
              <a:t>stříbro</a:t>
            </a:r>
          </a:p>
          <a:p>
            <a:pPr>
              <a:buNone/>
            </a:pPr>
            <a:r>
              <a:rPr lang="cs-CZ" i="1" dirty="0" smtClean="0"/>
              <a:t>- </a:t>
            </a:r>
            <a:r>
              <a:rPr lang="cs-CZ" i="1" u="sng" dirty="0" smtClean="0"/>
              <a:t>hor</a:t>
            </a:r>
            <a:r>
              <a:rPr lang="cs-CZ" i="1" dirty="0" smtClean="0"/>
              <a:t>ský - </a:t>
            </a:r>
            <a:r>
              <a:rPr lang="cs-CZ" i="1" dirty="0" smtClean="0">
                <a:solidFill>
                  <a:srgbClr val="FF0000"/>
                </a:solidFill>
              </a:rPr>
              <a:t>hora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Archiv autora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7305</TotalTime>
  <Words>172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Slovotvorný rozbor</vt:lpstr>
      <vt:lpstr>  Slovotvorný základ a přípona </vt:lpstr>
      <vt:lpstr>  Slovotvorný základ a předpona </vt:lpstr>
      <vt:lpstr>  Slovotvorný základ</vt:lpstr>
      <vt:lpstr>Cvičení</vt:lpstr>
      <vt:lpstr>Řešení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Lksdfjsdfůhfůsdhasdfůh ů dfhsdfůhsdfůh</dc:title>
  <dc:creator>Počítač</dc:creator>
  <cp:lastModifiedBy>ZSTREBON</cp:lastModifiedBy>
  <cp:revision>219</cp:revision>
  <dcterms:created xsi:type="dcterms:W3CDTF">2011-09-28T13:19:40Z</dcterms:created>
  <dcterms:modified xsi:type="dcterms:W3CDTF">2012-04-03T18:55:10Z</dcterms:modified>
</cp:coreProperties>
</file>