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10"/>
  </p:notesMasterIdLst>
  <p:sldIdLst>
    <p:sldId id="260" r:id="rId2"/>
    <p:sldId id="256" r:id="rId3"/>
    <p:sldId id="257" r:id="rId4"/>
    <p:sldId id="258" r:id="rId5"/>
    <p:sldId id="261" r:id="rId6"/>
    <p:sldId id="259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7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3B2C9-339C-44FD-A731-233E09891E62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3DBB-2E45-45DE-B2D9-3027D8880D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200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E727EE-DF0F-4959-9C04-7DFC7C12449D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DUM%20ulo&#382;en%20na-%20http:/dumy.cz/materialy/prehled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Mgr. Hana </a:t>
            </a:r>
            <a:r>
              <a:rPr lang="cs-CZ" sz="2800" b="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VY_32_INOVACE_1_24 </a:t>
            </a:r>
            <a:r>
              <a:rPr lang="cs-CZ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2800" b="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Cesky</a:t>
            </a:r>
            <a:r>
              <a:rPr lang="cs-CZ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jazyk_</a:t>
            </a:r>
            <a:r>
              <a:rPr lang="cs-CZ" sz="2800" b="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Vyjmenovaná</a:t>
            </a:r>
            <a:r>
              <a:rPr lang="cs-CZ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slova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3. ročník. Žák se seznámí </a:t>
            </a:r>
            <a:r>
              <a:rPr lang="cs-CZ" sz="2400" dirty="0" smtClean="0">
                <a:solidFill>
                  <a:schemeClr val="tx1"/>
                </a:solidFill>
              </a:rPr>
              <a:t>s obojetnými souhláskami a s pojmem vyjmenovaná slova. 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758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340768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Vyjmenovaná slova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780928"/>
            <a:ext cx="6400800" cy="1752600"/>
          </a:xfrm>
        </p:spPr>
        <p:txBody>
          <a:bodyPr>
            <a:normAutofit/>
          </a:bodyPr>
          <a:lstStyle/>
          <a:p>
            <a:pPr algn="ctr"/>
            <a:endParaRPr lang="cs-CZ" sz="3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úvod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11230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OBOJETNÉ SOUHLÁSKY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28801"/>
            <a:ext cx="648072" cy="965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b="1" dirty="0" smtClean="0"/>
              <a:t>B</a:t>
            </a:r>
            <a:endParaRPr lang="cs-CZ" sz="5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53613" y="2132856"/>
            <a:ext cx="576064" cy="923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/>
              <a:t>F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929677" y="2594520"/>
            <a:ext cx="8421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/>
              <a:t>L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14565" y="3212976"/>
            <a:ext cx="10081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M</a:t>
            </a:r>
            <a:endParaRPr lang="cs-CZ" sz="5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71350" y="3775013"/>
            <a:ext cx="5026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/>
              <a:t>P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674003" y="4237712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S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50067" y="4687250"/>
            <a:ext cx="7044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V</a:t>
            </a:r>
            <a:endParaRPr lang="cs-CZ" sz="5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54552" y="5139874"/>
            <a:ext cx="1080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Z</a:t>
            </a:r>
            <a:endParaRPr lang="cs-CZ" sz="5400" b="1" dirty="0"/>
          </a:p>
        </p:txBody>
      </p:sp>
      <p:pic>
        <p:nvPicPr>
          <p:cNvPr id="1026" name="Picture 2" descr="C:\Users\Kabinet\AppData\Local\Microsoft\Windows\Temporary Internet Files\Content.IE5\K0O7W0UI\MP9004395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612776"/>
            <a:ext cx="2478024" cy="3200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13083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OBOJETNÉ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SOUHLÁSKY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1"/>
            <a:ext cx="8208912" cy="110872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e dají také zapamatovat podle jednoduché  říkanky: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2708920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4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48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cs-CZ" sz="4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48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4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48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4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4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  </a:t>
            </a:r>
            <a:r>
              <a:rPr lang="cs-CZ" sz="4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 </a:t>
            </a:r>
            <a:r>
              <a:rPr lang="cs-CZ" sz="4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 </a:t>
            </a:r>
            <a:r>
              <a:rPr lang="cs-CZ" sz="4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Users\hakitt\AppData\Local\Microsoft\Windows\Temporary Internet Files\Content.IE5\88I0CWO1\MP9002629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5" y="3566462"/>
            <a:ext cx="1872208" cy="281535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8496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38" presetClass="entr" presetSubtype="0" accel="50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1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OBOJETNÉ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SOUHLÁSKY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7211144" cy="1108720"/>
          </a:xfrm>
        </p:spPr>
        <p:txBody>
          <a:bodyPr/>
          <a:lstStyle/>
          <a:p>
            <a:r>
              <a:rPr lang="cs-CZ" dirty="0" smtClean="0"/>
              <a:t>Po obojetných souhláskách píšeme v některých slovech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i, í </a:t>
            </a:r>
            <a:r>
              <a:rPr lang="cs-CZ" dirty="0" smtClean="0"/>
              <a:t>v jiných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y, ý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695449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byt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25606" y="3412099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zima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08204" y="3412099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bystrý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63988" y="4451794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bič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92180" y="5260999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slyšet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59732" y="5522609"/>
            <a:ext cx="9721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míč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409392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0"/>
                            </p:stCondLst>
                            <p:childTnLst>
                              <p:par>
                                <p:cTn id="5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Y, Ý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04864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píšeme po obojetných souhláskách  uvnitř slova </a:t>
            </a:r>
          </a:p>
          <a:p>
            <a:pPr marL="0" indent="0">
              <a:buNone/>
            </a:pPr>
            <a:r>
              <a:rPr lang="cs-CZ" dirty="0" smtClean="0"/>
              <a:t>-ve vyjmenovaných slovech </a:t>
            </a:r>
            <a:r>
              <a:rPr lang="cs-CZ" sz="2000" dirty="0" smtClean="0"/>
              <a:t>(býk, …)</a:t>
            </a:r>
          </a:p>
          <a:p>
            <a:pPr marL="0" indent="0">
              <a:buNone/>
            </a:pPr>
            <a:r>
              <a:rPr lang="cs-CZ" dirty="0" smtClean="0"/>
              <a:t>-ve slovech s nimi příbuzných </a:t>
            </a:r>
            <a:r>
              <a:rPr lang="cs-CZ" sz="2000" dirty="0" smtClean="0"/>
              <a:t>(býček,..)</a:t>
            </a:r>
            <a:endParaRPr lang="cs-CZ" sz="2000" dirty="0"/>
          </a:p>
          <a:p>
            <a:pPr>
              <a:buFontTx/>
              <a:buChar char="-"/>
            </a:pPr>
            <a:endParaRPr lang="cs-CZ" sz="2000" dirty="0" smtClean="0"/>
          </a:p>
        </p:txBody>
      </p:sp>
      <p:pic>
        <p:nvPicPr>
          <p:cNvPr id="1026" name="Picture 2" descr="C:\Users\Kabinet\AppData\Local\Microsoft\Windows\Temporary Internet Files\Content.IE5\G7A1NIWC\MC900197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365104"/>
            <a:ext cx="2650211" cy="1817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binet\AppData\Local\Microsoft\Windows\Temporary Internet Files\Content.IE5\J3GDXC5F\MC9001921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713" y="4340827"/>
            <a:ext cx="3002515" cy="197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6552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B F L M P S V Z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127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Každá obojetná souhláska má svou řadu vyjmenovaných slov, kterou se musíme naučit.</a:t>
            </a:r>
            <a:endParaRPr lang="cs-CZ" sz="2000" dirty="0" smtClean="0"/>
          </a:p>
        </p:txBody>
      </p:sp>
      <p:pic>
        <p:nvPicPr>
          <p:cNvPr id="2050" name="Picture 2" descr="C:\Users\hakitt\AppData\Local\Microsoft\Windows\Temporary Internet Files\Content.IE5\4R1NGP5R\MP9001784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48414"/>
            <a:ext cx="285107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kitt\AppData\Local\Microsoft\Windows\Temporary Internet Files\Content.IE5\88I0CWO1\MC9003049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0897" y="5179342"/>
            <a:ext cx="1825142" cy="102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kitt\AppData\Local\Microsoft\Windows\Temporary Internet Files\Content.IE5\88I0CWO1\MC9000572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607" y="4820622"/>
            <a:ext cx="1824228" cy="161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kitt\AppData\Local\Microsoft\Windows\Temporary Internet Files\Content.IE5\4R1NGP5R\MP90043876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068960"/>
            <a:ext cx="2588933" cy="2255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541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Použitá literatura a odkazy: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8280920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Kosová J., </a:t>
            </a:r>
            <a:r>
              <a:rPr lang="cs-CZ" sz="2000" dirty="0" err="1">
                <a:solidFill>
                  <a:prstClr val="black"/>
                </a:solidFill>
              </a:rPr>
              <a:t>Babušová</a:t>
            </a:r>
            <a:r>
              <a:rPr lang="cs-CZ" sz="2000" dirty="0">
                <a:solidFill>
                  <a:prstClr val="black"/>
                </a:solidFill>
              </a:rPr>
              <a:t> G., Řeháčková A. </a:t>
            </a:r>
            <a:r>
              <a:rPr lang="cs-CZ" sz="2000" i="1" dirty="0">
                <a:solidFill>
                  <a:prstClr val="black"/>
                </a:solidFill>
              </a:rPr>
              <a:t>Český jazyk 3 učebnice pro základní školy, </a:t>
            </a:r>
            <a:r>
              <a:rPr lang="cs-CZ" sz="2000" dirty="0">
                <a:solidFill>
                  <a:prstClr val="black"/>
                </a:solidFill>
              </a:rPr>
              <a:t>Plzeň: Fraus, 2009. ISBN 978-80-7238-857-8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Citováno dne</a:t>
            </a:r>
            <a:r>
              <a:rPr lang="cs-CZ" sz="2000">
                <a:solidFill>
                  <a:prstClr val="black"/>
                </a:solidFill>
              </a:rPr>
              <a:t>: </a:t>
            </a:r>
            <a:r>
              <a:rPr lang="cs-CZ" sz="2000" smtClean="0">
                <a:solidFill>
                  <a:prstClr val="black"/>
                </a:solidFill>
              </a:rPr>
              <a:t>2.11.2011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pl-PL" sz="2000" dirty="0">
                <a:solidFill>
                  <a:srgbClr val="0070C0"/>
                </a:solidFill>
                <a:hlinkClick r:id="rId2"/>
              </a:rPr>
              <a:t>DUM uložen na- http://dumy.cz/materialy/prehled</a:t>
            </a:r>
            <a:endParaRPr lang="cs-CZ" sz="2000" dirty="0">
              <a:solidFill>
                <a:srgbClr val="0070C0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8101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163</TotalTime>
  <Words>194</Words>
  <Application>Microsoft Office PowerPoint</Application>
  <PresentationFormat>Předvádění na obrazovce (4:3)</PresentationFormat>
  <Paragraphs>40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Welcome</vt:lpstr>
      <vt:lpstr>Název školy: ZŠ Klášterec nad Ohří, Krátká 676 Autor: Mgr. Hana Kittnerová Název materiálu: VY_32_INOVACE_1_24 _Cesky jazyk_Vyjmenovaná slova Číslo projektu: CZ.1.07/1.4.00/21.1115  </vt:lpstr>
      <vt:lpstr>Vyjmenovaná slova</vt:lpstr>
      <vt:lpstr>OBOJETNÉ SOUHLÁSKY</vt:lpstr>
      <vt:lpstr>OBOJETNÉ SOUHLÁSKY</vt:lpstr>
      <vt:lpstr>OBOJETNÉ SOUHLÁSKY</vt:lpstr>
      <vt:lpstr>Y, Ý</vt:lpstr>
      <vt:lpstr>B F L M P S V Z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Kabinet</dc:creator>
  <cp:lastModifiedBy>hakitt</cp:lastModifiedBy>
  <cp:revision>15</cp:revision>
  <dcterms:created xsi:type="dcterms:W3CDTF">2011-11-02T19:38:58Z</dcterms:created>
  <dcterms:modified xsi:type="dcterms:W3CDTF">2012-06-10T15:50:58Z</dcterms:modified>
</cp:coreProperties>
</file>