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1" r:id="rId2"/>
    <p:sldId id="272" r:id="rId3"/>
    <p:sldId id="278" r:id="rId4"/>
    <p:sldId id="280" r:id="rId5"/>
    <p:sldId id="281" r:id="rId6"/>
    <p:sldId id="282" r:id="rId7"/>
    <p:sldId id="271" r:id="rId8"/>
    <p:sldId id="283" r:id="rId9"/>
    <p:sldId id="277" r:id="rId10"/>
    <p:sldId id="284" r:id="rId11"/>
    <p:sldId id="28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452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6108459"/>
              </p:ext>
            </p:extLst>
          </p:nvPr>
        </p:nvGraphicFramePr>
        <p:xfrm>
          <a:off x="1665288" y="2414588"/>
          <a:ext cx="5813425" cy="2854394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6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Rozbor stavby slova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Rozbor stavby slova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 rozborem stavby slova.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nejdůležitější způsoby tvoření českých slov, ovládá rozbor stavby slova.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Rozbor stavby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ve slově nacházíme více částí: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AutoNum type="alphaLcParenR"/>
            </a:pPr>
            <a:r>
              <a:rPr lang="cs-CZ" b="1" i="1" dirty="0" smtClean="0"/>
              <a:t>Předponu</a:t>
            </a:r>
          </a:p>
          <a:p>
            <a:pPr marL="514350" indent="-514350">
              <a:buAutoNum type="alphaLcParenR"/>
            </a:pPr>
            <a:r>
              <a:rPr lang="cs-CZ" b="1" i="1" dirty="0" smtClean="0"/>
              <a:t>Kořen</a:t>
            </a:r>
          </a:p>
          <a:p>
            <a:pPr marL="514350" indent="-514350">
              <a:buAutoNum type="alphaLcParenR"/>
            </a:pPr>
            <a:r>
              <a:rPr lang="cs-CZ" b="1" i="1" dirty="0" smtClean="0"/>
              <a:t>Příponu</a:t>
            </a:r>
          </a:p>
          <a:p>
            <a:pPr marL="514350" indent="-514350">
              <a:buAutoNum type="alphaLcParenR"/>
            </a:pPr>
            <a:r>
              <a:rPr lang="cs-CZ" b="1" i="1" dirty="0" smtClean="0"/>
              <a:t>Koncovku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Rozbor stavby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Příklad: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3000372"/>
            <a:ext cx="6143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za  -  </a:t>
            </a:r>
            <a:r>
              <a:rPr lang="cs-CZ" sz="5400" b="1" dirty="0" err="1" smtClean="0"/>
              <a:t>hrád</a:t>
            </a:r>
            <a:r>
              <a:rPr lang="cs-CZ" sz="5400" b="1" dirty="0" smtClean="0"/>
              <a:t> –  k  -  a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4143380"/>
            <a:ext cx="114146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předpona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0430" y="4143380"/>
            <a:ext cx="75866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4143380"/>
            <a:ext cx="96853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přípona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5140" y="4143380"/>
            <a:ext cx="113024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koncovka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Rozbor stavby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slova se společnou částí a významově blízká jsou slova </a:t>
            </a:r>
            <a:r>
              <a:rPr lang="cs-CZ" b="1" i="1" dirty="0" smtClean="0">
                <a:solidFill>
                  <a:srgbClr val="FF0000"/>
                </a:solidFill>
              </a:rPr>
              <a:t>příbuzná</a:t>
            </a:r>
            <a:r>
              <a:rPr lang="cs-CZ" i="1" dirty="0" smtClean="0"/>
              <a:t>. Část , která je nositelem společného významu = </a:t>
            </a:r>
            <a:r>
              <a:rPr lang="cs-CZ" b="1" i="1" dirty="0" smtClean="0">
                <a:solidFill>
                  <a:srgbClr val="FF0000"/>
                </a:solidFill>
              </a:rPr>
              <a:t>kořen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Rozbor stavby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Příklad: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786182" y="3143248"/>
            <a:ext cx="1357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</a:rPr>
              <a:t>LES</a:t>
            </a:r>
            <a:endParaRPr lang="cs-CZ" sz="54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4572008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1934" y="3929066"/>
            <a:ext cx="758669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042" y="3071810"/>
            <a:ext cx="1544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polesný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85852" y="4071942"/>
            <a:ext cx="1231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polesí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4744" y="4857760"/>
            <a:ext cx="1441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lesnatý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868" y="2428868"/>
            <a:ext cx="168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lesopark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29322" y="2357430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lesíček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3286124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bezlesý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72198" y="4357694"/>
            <a:ext cx="1240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prales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28794" y="3571876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9058" y="2928934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29058" y="5357826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857760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8016" y="3786190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86512" y="2857496"/>
            <a:ext cx="1156855" cy="27699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slovo příbuzné</a:t>
            </a:r>
            <a:endParaRPr lang="cs-CZ" sz="1200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Rozbor stavby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slova příbuzná jsou odvozena různými předponami, příponami nebo jsou to slova složená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podtrhni pouze slova příbuzná: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povědět</a:t>
            </a:r>
          </a:p>
          <a:p>
            <a:pPr>
              <a:buNone/>
            </a:pPr>
            <a:r>
              <a:rPr lang="cs-CZ" i="1" dirty="0" smtClean="0"/>
              <a:t>- odpověď</a:t>
            </a:r>
          </a:p>
          <a:p>
            <a:pPr>
              <a:buNone/>
            </a:pPr>
            <a:r>
              <a:rPr lang="cs-CZ" i="1" dirty="0" smtClean="0"/>
              <a:t>- věc</a:t>
            </a:r>
          </a:p>
          <a:p>
            <a:pPr>
              <a:buNone/>
            </a:pPr>
            <a:r>
              <a:rPr lang="cs-CZ" i="1" dirty="0" smtClean="0"/>
              <a:t>- nápověda</a:t>
            </a:r>
          </a:p>
          <a:p>
            <a:pPr>
              <a:buNone/>
            </a:pPr>
            <a:r>
              <a:rPr lang="cs-CZ" i="1" dirty="0" smtClean="0"/>
              <a:t>- věřit</a:t>
            </a:r>
          </a:p>
          <a:p>
            <a:pPr>
              <a:buNone/>
            </a:pPr>
            <a:r>
              <a:rPr lang="cs-CZ" i="1" dirty="0" smtClean="0"/>
              <a:t>- vědět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Podtrhni pouze slova příbuzná: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>
                <a:solidFill>
                  <a:srgbClr val="FF0000"/>
                </a:solidFill>
              </a:rPr>
              <a:t>povědět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>
                <a:solidFill>
                  <a:srgbClr val="FF0000"/>
                </a:solidFill>
              </a:rPr>
              <a:t>odpověď</a:t>
            </a:r>
          </a:p>
          <a:p>
            <a:pPr>
              <a:buNone/>
            </a:pPr>
            <a:r>
              <a:rPr lang="cs-CZ" i="1" dirty="0" smtClean="0"/>
              <a:t>- věc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>
                <a:solidFill>
                  <a:srgbClr val="FF0000"/>
                </a:solidFill>
              </a:rPr>
              <a:t>nápověda</a:t>
            </a:r>
          </a:p>
          <a:p>
            <a:pPr>
              <a:buNone/>
            </a:pPr>
            <a:r>
              <a:rPr lang="cs-CZ" i="1" dirty="0" smtClean="0"/>
              <a:t>- věřit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>
                <a:solidFill>
                  <a:srgbClr val="FF0000"/>
                </a:solidFill>
              </a:rPr>
              <a:t>vědět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sestav skupinu slov s kořenem </a:t>
            </a:r>
            <a:r>
              <a:rPr lang="cs-CZ" b="1" i="1" dirty="0" smtClean="0">
                <a:solidFill>
                  <a:srgbClr val="FF0000"/>
                </a:solidFill>
              </a:rPr>
              <a:t>vod (od slova voda):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sestav skupinu slov s kořenem </a:t>
            </a:r>
            <a:r>
              <a:rPr lang="cs-CZ" b="1" i="1" dirty="0" smtClean="0">
                <a:solidFill>
                  <a:srgbClr val="FF0000"/>
                </a:solidFill>
              </a:rPr>
              <a:t>vod (od slova voda):</a:t>
            </a:r>
          </a:p>
          <a:p>
            <a:pPr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i="1" dirty="0" smtClean="0"/>
              <a:t>vodárna</a:t>
            </a:r>
          </a:p>
          <a:p>
            <a:pPr>
              <a:buFontTx/>
              <a:buChar char="-"/>
            </a:pPr>
            <a:r>
              <a:rPr lang="cs-CZ" i="1" dirty="0" smtClean="0"/>
              <a:t>vodovod</a:t>
            </a:r>
          </a:p>
          <a:p>
            <a:pPr>
              <a:buFontTx/>
              <a:buChar char="-"/>
            </a:pPr>
            <a:r>
              <a:rPr lang="cs-CZ" i="1" dirty="0" smtClean="0"/>
              <a:t>vodnice</a:t>
            </a:r>
          </a:p>
          <a:p>
            <a:pPr>
              <a:buFontTx/>
              <a:buChar char="-"/>
            </a:pPr>
            <a:r>
              <a:rPr lang="cs-CZ" i="1" dirty="0" smtClean="0"/>
              <a:t>vodník</a:t>
            </a:r>
          </a:p>
          <a:p>
            <a:pPr>
              <a:buFontTx/>
              <a:buChar char="-"/>
            </a:pPr>
            <a:r>
              <a:rPr lang="cs-CZ" i="1" dirty="0" err="1" smtClean="0"/>
              <a:t>vodnář</a:t>
            </a:r>
            <a:endParaRPr lang="cs-CZ" i="1" dirty="0" smtClean="0"/>
          </a:p>
          <a:p>
            <a:pPr>
              <a:buFontTx/>
              <a:buChar char="-"/>
            </a:pPr>
            <a:r>
              <a:rPr lang="cs-CZ" i="1" dirty="0" smtClean="0"/>
              <a:t>vodné</a:t>
            </a:r>
          </a:p>
          <a:p>
            <a:pPr>
              <a:buFontTx/>
              <a:buChar char="-"/>
            </a:pPr>
            <a:r>
              <a:rPr lang="cs-CZ" i="1" strike="dblStrike" dirty="0" smtClean="0"/>
              <a:t>Podvodník  </a:t>
            </a:r>
            <a:r>
              <a:rPr lang="cs-CZ" i="1" dirty="0" smtClean="0"/>
              <a:t>(není od slova voda)</a:t>
            </a: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Archiv autora</a:t>
            </a:r>
            <a:endParaRPr lang="cs-CZ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7333</TotalTime>
  <Words>234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Rozbor stavby slova</vt:lpstr>
      <vt:lpstr>Rozbor stavby slova</vt:lpstr>
      <vt:lpstr>Rozbor stavby slova</vt:lpstr>
      <vt:lpstr>Rozbor stavby slova</vt:lpstr>
      <vt:lpstr>Rozbor stavby slova</vt:lpstr>
      <vt:lpstr>Cvičení</vt:lpstr>
      <vt:lpstr>Řešení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225</cp:revision>
  <dcterms:created xsi:type="dcterms:W3CDTF">2011-09-28T13:19:40Z</dcterms:created>
  <dcterms:modified xsi:type="dcterms:W3CDTF">2012-04-03T18:54:38Z</dcterms:modified>
</cp:coreProperties>
</file>