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1" r:id="rId2"/>
    <p:sldId id="272" r:id="rId3"/>
    <p:sldId id="285" r:id="rId4"/>
    <p:sldId id="286" r:id="rId5"/>
    <p:sldId id="287" r:id="rId6"/>
    <p:sldId id="271" r:id="rId7"/>
    <p:sldId id="288" r:id="rId8"/>
    <p:sldId id="28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D28B3-428A-4C4F-8836-991341EA51A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C3649-32F0-40F6-B4FB-B34B31F9B8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811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6531014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Marie Vališová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VY_32_INOVACE_3238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Rozvíjející větné členy - 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žáka s předmětem a jeho vyjádřením ve větě.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rozpozná v textu předmět, určí jeho pád a slovní druh, kterým je vyjádřen.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Předmět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označujeme – </a:t>
            </a:r>
            <a:r>
              <a:rPr lang="cs-CZ" b="1" i="1" dirty="0" err="1" smtClean="0">
                <a:solidFill>
                  <a:srgbClr val="FF0000"/>
                </a:solidFill>
              </a:rPr>
              <a:t>Pt</a:t>
            </a:r>
            <a:r>
              <a:rPr lang="cs-CZ" b="1" i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i="1" dirty="0" smtClean="0"/>
              <a:t>označuje osobu, zvíře, věc, které jsou slovesným dějem zasaženy nebo jichž se děj dotýká</a:t>
            </a:r>
          </a:p>
          <a:p>
            <a:endParaRPr lang="cs-CZ" i="1" dirty="0" smtClean="0"/>
          </a:p>
          <a:p>
            <a:r>
              <a:rPr lang="cs-CZ" i="1" dirty="0" smtClean="0"/>
              <a:t>rozvíjí obvykle sloveso nebo přídavné jméno</a:t>
            </a:r>
          </a:p>
          <a:p>
            <a:endParaRPr lang="cs-CZ" i="1" dirty="0" smtClean="0"/>
          </a:p>
          <a:p>
            <a:r>
              <a:rPr lang="cs-CZ" i="1" dirty="0" smtClean="0"/>
              <a:t>ptáme se všemi pádovými otázkami kromě 1. a 5. pádu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Předmět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i="1" dirty="0" smtClean="0"/>
              <a:t>Příklady:</a:t>
            </a:r>
          </a:p>
          <a:p>
            <a:endParaRPr lang="cs-CZ" i="1" dirty="0" smtClean="0"/>
          </a:p>
          <a:p>
            <a:r>
              <a:rPr lang="cs-CZ" sz="2400" dirty="0" smtClean="0"/>
              <a:t>Vzpomínal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Mluvili </a:t>
            </a:r>
          </a:p>
          <a:p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3786190"/>
            <a:ext cx="1342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 mládí</a:t>
            </a:r>
            <a:endParaRPr lang="cs-CZ" sz="2400" dirty="0"/>
          </a:p>
        </p:txBody>
      </p:sp>
      <p:cxnSp>
        <p:nvCxnSpPr>
          <p:cNvPr id="6" name="Přímá spojovací šipka 5"/>
          <p:cNvCxnSpPr/>
          <p:nvPr/>
        </p:nvCxnSpPr>
        <p:spPr>
          <a:xfrm rot="10800000">
            <a:off x="2357422" y="3286124"/>
            <a:ext cx="2143140" cy="71438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357686" y="3429000"/>
            <a:ext cx="219598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4. pád – na koho co?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57752" y="5715016"/>
            <a:ext cx="13374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 fotbale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9124" y="5357826"/>
            <a:ext cx="237526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6. pád – o kom o čem?</a:t>
            </a:r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 rot="10800000">
            <a:off x="2214546" y="5214950"/>
            <a:ext cx="2143140" cy="71438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Předmět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i="1" dirty="0" smtClean="0"/>
              <a:t>Příklady:</a:t>
            </a:r>
          </a:p>
          <a:p>
            <a:endParaRPr lang="cs-CZ" i="1" dirty="0" smtClean="0"/>
          </a:p>
          <a:p>
            <a:r>
              <a:rPr lang="cs-CZ" sz="2400" dirty="0" smtClean="0"/>
              <a:t>Koupila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Je zahloubaný </a:t>
            </a:r>
          </a:p>
          <a:p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3786190"/>
            <a:ext cx="16305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kamarádce</a:t>
            </a:r>
            <a:endParaRPr lang="cs-CZ" sz="2400" dirty="0"/>
          </a:p>
        </p:txBody>
      </p:sp>
      <p:cxnSp>
        <p:nvCxnSpPr>
          <p:cNvPr id="6" name="Přímá spojovací šipka 5"/>
          <p:cNvCxnSpPr/>
          <p:nvPr/>
        </p:nvCxnSpPr>
        <p:spPr>
          <a:xfrm rot="10800000">
            <a:off x="2357422" y="3286124"/>
            <a:ext cx="2143140" cy="71438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357686" y="3429000"/>
            <a:ext cx="227716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3. pád – komu čemu?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57752" y="5715016"/>
            <a:ext cx="1248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čtení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9124" y="5357826"/>
            <a:ext cx="243560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2. pád – do koho čeho?</a:t>
            </a:r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 rot="10800000">
            <a:off x="2214546" y="5214950"/>
            <a:ext cx="2143140" cy="71438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Předmět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i="1" dirty="0" smtClean="0"/>
              <a:t>Vyjádřen nejčastěji:</a:t>
            </a:r>
          </a:p>
          <a:p>
            <a:endParaRPr lang="cs-CZ" i="1" dirty="0" smtClean="0"/>
          </a:p>
          <a:p>
            <a:r>
              <a:rPr lang="cs-CZ" i="1" dirty="0" smtClean="0"/>
              <a:t>A) </a:t>
            </a:r>
            <a:r>
              <a:rPr lang="cs-CZ" b="1" i="1" dirty="0" smtClean="0"/>
              <a:t>podstatným jménem </a:t>
            </a:r>
          </a:p>
          <a:p>
            <a:endParaRPr lang="cs-CZ" i="1" dirty="0" smtClean="0"/>
          </a:p>
          <a:p>
            <a:endParaRPr lang="cs-CZ" i="1" dirty="0" smtClean="0"/>
          </a:p>
          <a:p>
            <a:endParaRPr lang="cs-CZ" i="1" dirty="0" smtClean="0"/>
          </a:p>
          <a:p>
            <a:r>
              <a:rPr lang="cs-CZ" i="1" dirty="0" smtClean="0"/>
              <a:t>B) </a:t>
            </a:r>
            <a:r>
              <a:rPr lang="cs-CZ" b="1" i="1" dirty="0" smtClean="0"/>
              <a:t>zájmenem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143240" y="3571876"/>
            <a:ext cx="58381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píše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2066" y="4214818"/>
            <a:ext cx="72968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dopis</a:t>
            </a: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 rot="10800000">
            <a:off x="3714744" y="3857628"/>
            <a:ext cx="1285884" cy="42862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357554" y="5214950"/>
            <a:ext cx="98610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těším se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15008" y="6072206"/>
            <a:ext cx="78816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na něj</a:t>
            </a:r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 rot="10800000">
            <a:off x="4572000" y="5500702"/>
            <a:ext cx="1285884" cy="42862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vyhledej ve větě předmět, označ jej a urči jeho pád: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- Dostal jsem od babičky kolo.</a:t>
            </a:r>
          </a:p>
          <a:p>
            <a:pPr>
              <a:buNone/>
            </a:pPr>
            <a:r>
              <a:rPr lang="cs-CZ" i="1" dirty="0" smtClean="0"/>
              <a:t>- Janě se na vesnici líbilo.</a:t>
            </a:r>
          </a:p>
          <a:p>
            <a:pPr>
              <a:buNone/>
            </a:pPr>
            <a:r>
              <a:rPr lang="cs-CZ" i="1" dirty="0" smtClean="0"/>
              <a:t>- Hledal jsem tě dlouho.</a:t>
            </a:r>
          </a:p>
          <a:p>
            <a:pPr>
              <a:buNone/>
            </a:pPr>
            <a:r>
              <a:rPr lang="cs-CZ" i="1" dirty="0" smtClean="0"/>
              <a:t>- Švadlena šila na novém stroji.</a:t>
            </a:r>
          </a:p>
          <a:p>
            <a:pPr>
              <a:buNone/>
            </a:pPr>
            <a:r>
              <a:rPr lang="cs-CZ" i="1" dirty="0" smtClean="0"/>
              <a:t> 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i="1" dirty="0" smtClean="0"/>
              <a:t>vyhledej ve větě předmět, označ jej a urči jeho pád:</a:t>
            </a:r>
          </a:p>
          <a:p>
            <a:pPr>
              <a:buNone/>
            </a:pPr>
            <a:endParaRPr lang="cs-CZ" i="1" dirty="0" smtClean="0"/>
          </a:p>
          <a:p>
            <a:pPr>
              <a:buFontTx/>
              <a:buChar char="-"/>
            </a:pPr>
            <a:r>
              <a:rPr lang="cs-CZ" i="1" dirty="0" smtClean="0"/>
              <a:t>Dostal jsem od babičky kolo.</a:t>
            </a:r>
          </a:p>
          <a:p>
            <a:pPr>
              <a:buFontTx/>
              <a:buChar char="-"/>
            </a:pPr>
            <a:endParaRPr lang="cs-CZ" i="1" dirty="0" smtClean="0"/>
          </a:p>
          <a:p>
            <a:pPr>
              <a:buFontTx/>
              <a:buChar char="-"/>
            </a:pPr>
            <a:r>
              <a:rPr lang="cs-CZ" i="1" dirty="0" smtClean="0"/>
              <a:t>Janě se na vesnici líbilo.</a:t>
            </a:r>
          </a:p>
          <a:p>
            <a:pPr>
              <a:buFontTx/>
              <a:buChar char="-"/>
            </a:pPr>
            <a:endParaRPr lang="cs-CZ" i="1" dirty="0" smtClean="0"/>
          </a:p>
          <a:p>
            <a:pPr>
              <a:buFontTx/>
              <a:buChar char="-"/>
            </a:pPr>
            <a:r>
              <a:rPr lang="cs-CZ" i="1" dirty="0" smtClean="0"/>
              <a:t>Hledal jsem tě dlouho.</a:t>
            </a:r>
          </a:p>
          <a:p>
            <a:pPr>
              <a:buFontTx/>
              <a:buChar char="-"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- Švadlena šila na novém stroji.</a:t>
            </a:r>
          </a:p>
          <a:p>
            <a:pPr>
              <a:buNone/>
            </a:pPr>
            <a:r>
              <a:rPr lang="cs-CZ" i="1" dirty="0" smtClean="0"/>
              <a:t> 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929058" y="2500306"/>
            <a:ext cx="88049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Pt</a:t>
            </a:r>
            <a:r>
              <a:rPr lang="cs-CZ" dirty="0" smtClean="0"/>
              <a:t>. 4.p.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3357562"/>
            <a:ext cx="86446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Pt</a:t>
            </a:r>
            <a:r>
              <a:rPr lang="cs-CZ" dirty="0" smtClean="0"/>
              <a:t>. 3.p.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85984" y="4214818"/>
            <a:ext cx="88049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Pt</a:t>
            </a:r>
            <a:r>
              <a:rPr lang="cs-CZ" dirty="0" smtClean="0"/>
              <a:t>. 4.p.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00496" y="5072074"/>
            <a:ext cx="88370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Pt</a:t>
            </a:r>
            <a:r>
              <a:rPr lang="cs-CZ" dirty="0" smtClean="0"/>
              <a:t>. 6.p.</a:t>
            </a:r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Archiv autora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 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7357</TotalTime>
  <Words>274</Words>
  <Application>Microsoft Office PowerPoint</Application>
  <PresentationFormat>Předvádění na obrazovce (4:3)</PresentationFormat>
  <Paragraphs>111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Předmět</vt:lpstr>
      <vt:lpstr>Předmět</vt:lpstr>
      <vt:lpstr>Předmět</vt:lpstr>
      <vt:lpstr>Předmět</vt:lpstr>
      <vt:lpstr>Cvičení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Lksdfjsdfůhfůsdhasdfůh ů dfhsdfůhsdfůh</dc:title>
  <dc:creator>Počítač</dc:creator>
  <cp:lastModifiedBy>ZSTREBON</cp:lastModifiedBy>
  <cp:revision>225</cp:revision>
  <dcterms:created xsi:type="dcterms:W3CDTF">2011-09-28T13:19:40Z</dcterms:created>
  <dcterms:modified xsi:type="dcterms:W3CDTF">2012-04-03T18:55:39Z</dcterms:modified>
</cp:coreProperties>
</file>