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61" r:id="rId2"/>
    <p:sldId id="272" r:id="rId3"/>
    <p:sldId id="289" r:id="rId4"/>
    <p:sldId id="290" r:id="rId5"/>
    <p:sldId id="291" r:id="rId6"/>
    <p:sldId id="292" r:id="rId7"/>
    <p:sldId id="271" r:id="rId8"/>
    <p:sldId id="293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AD28B3-428A-4C4F-8836-991341EA51A8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9C3649-32F0-40F6-B4FB-B34B31F9B87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8528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strips dir="ru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s.wikipedia.org/wiki/Soubor:Jan_Vil%C3%ADmek_-_Bo%C5%BEena_N%C4%9Bmcov%C3%A1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hyperlink" Target="http://cs.wikipedia.org/wiki/Soubor:Jan_Vil%C3%ADmek_-_Karel_Jarom%C3%ADr_Erben.jpg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0581134"/>
              </p:ext>
            </p:extLst>
          </p:nvPr>
        </p:nvGraphicFramePr>
        <p:xfrm>
          <a:off x="1665288" y="2414588"/>
          <a:ext cx="5813425" cy="282067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Marie Vališová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VY_32_INOVACE_3239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Lidová slovesnost - pohádka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Pohádka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Český jazyk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6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seznamuje žáka s literárním žánrem pohádky.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Žák rozumí literárnímu pojmu pohádka, dovede přiřadit literární text k literárnímu žánru.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Pohádka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původně žánr lidové slovesnosti se smyšleným dějem a hrdinou</a:t>
            </a:r>
            <a:endParaRPr lang="cs-CZ" b="1" i="1" dirty="0" smtClean="0">
              <a:solidFill>
                <a:srgbClr val="FF0000"/>
              </a:solidFill>
            </a:endParaRPr>
          </a:p>
          <a:p>
            <a:r>
              <a:rPr lang="cs-CZ" i="1" dirty="0" smtClean="0"/>
              <a:t>hlavní hrdina má kladné vlastnosti, překonává překážky</a:t>
            </a:r>
          </a:p>
          <a:p>
            <a:r>
              <a:rPr lang="cs-CZ" i="1" dirty="0" smtClean="0"/>
              <a:t>základní motiv lidové pohádky: </a:t>
            </a:r>
            <a:r>
              <a:rPr lang="cs-CZ" b="1" i="1" dirty="0" smtClean="0">
                <a:solidFill>
                  <a:srgbClr val="FF0000"/>
                </a:solidFill>
              </a:rPr>
              <a:t>DOBRO VŽDY VÍTĚZÍ NAD ZLEM</a:t>
            </a:r>
          </a:p>
          <a:p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 marL="514350" indent="-514350"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Pohádka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v pohádkách vystupují fiktivní (pohádkové) postavy:</a:t>
            </a:r>
          </a:p>
          <a:p>
            <a:endParaRPr lang="cs-CZ" b="1" i="1" dirty="0" smtClean="0">
              <a:solidFill>
                <a:srgbClr val="FF0000"/>
              </a:solidFill>
            </a:endParaRPr>
          </a:p>
          <a:p>
            <a:r>
              <a:rPr lang="cs-CZ" b="1" i="1" dirty="0" smtClean="0">
                <a:solidFill>
                  <a:srgbClr val="FF0000"/>
                </a:solidFill>
              </a:rPr>
              <a:t>čert</a:t>
            </a:r>
          </a:p>
          <a:p>
            <a:r>
              <a:rPr lang="cs-CZ" b="1" i="1" dirty="0" smtClean="0">
                <a:solidFill>
                  <a:srgbClr val="FF0000"/>
                </a:solidFill>
              </a:rPr>
              <a:t>princezna</a:t>
            </a:r>
          </a:p>
          <a:p>
            <a:r>
              <a:rPr lang="cs-CZ" b="1" i="1" dirty="0" smtClean="0">
                <a:solidFill>
                  <a:srgbClr val="FF0000"/>
                </a:solidFill>
              </a:rPr>
              <a:t>ježibaba</a:t>
            </a:r>
          </a:p>
          <a:p>
            <a:r>
              <a:rPr lang="cs-CZ" b="1" i="1" dirty="0" smtClean="0">
                <a:solidFill>
                  <a:srgbClr val="FF0000"/>
                </a:solidFill>
              </a:rPr>
              <a:t>drak</a:t>
            </a:r>
          </a:p>
          <a:p>
            <a:r>
              <a:rPr lang="cs-CZ" b="1" i="1" dirty="0" smtClean="0">
                <a:solidFill>
                  <a:srgbClr val="FF0000"/>
                </a:solidFill>
              </a:rPr>
              <a:t>skřítek</a:t>
            </a:r>
          </a:p>
          <a:p>
            <a:r>
              <a:rPr lang="cs-CZ" b="1" i="1" dirty="0" smtClean="0">
                <a:solidFill>
                  <a:srgbClr val="FF0000"/>
                </a:solidFill>
              </a:rPr>
              <a:t>víla</a:t>
            </a:r>
          </a:p>
          <a:p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 marL="514350" indent="-514350"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Pohádka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rozdělení pohádek:</a:t>
            </a:r>
          </a:p>
          <a:p>
            <a:endParaRPr lang="cs-CZ" b="1" i="1" dirty="0" smtClean="0">
              <a:solidFill>
                <a:srgbClr val="FF0000"/>
              </a:solidFill>
            </a:endParaRPr>
          </a:p>
          <a:p>
            <a:r>
              <a:rPr lang="cs-CZ" b="1" i="1" dirty="0" smtClean="0">
                <a:solidFill>
                  <a:srgbClr val="FF0000"/>
                </a:solidFill>
              </a:rPr>
              <a:t>A) lidové </a:t>
            </a:r>
            <a:r>
              <a:rPr lang="cs-CZ" i="1" dirty="0" smtClean="0"/>
              <a:t>(autor byl zapomenut)</a:t>
            </a:r>
          </a:p>
          <a:p>
            <a:endParaRPr lang="cs-CZ" i="1" dirty="0" smtClean="0"/>
          </a:p>
          <a:p>
            <a:r>
              <a:rPr lang="cs-CZ" b="1" i="1" dirty="0" smtClean="0">
                <a:solidFill>
                  <a:srgbClr val="FF0000"/>
                </a:solidFill>
              </a:rPr>
              <a:t>B) umělé </a:t>
            </a:r>
            <a:r>
              <a:rPr lang="cs-CZ" i="1" dirty="0" smtClean="0"/>
              <a:t>(autorské)</a:t>
            </a:r>
          </a:p>
          <a:p>
            <a:pPr>
              <a:buNone/>
            </a:pPr>
            <a:endParaRPr lang="cs-CZ" i="1" dirty="0" smtClean="0"/>
          </a:p>
          <a:p>
            <a:pPr marL="514350" indent="-514350"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Pohádka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sběratelé lidových pohádek:</a:t>
            </a:r>
          </a:p>
          <a:p>
            <a:endParaRPr lang="cs-CZ" b="1" i="1" dirty="0" smtClean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cs-CZ" b="1" i="1" dirty="0" smtClean="0"/>
              <a:t>Karel Jaromír Erben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FontTx/>
              <a:buChar char="-"/>
            </a:pPr>
            <a:r>
              <a:rPr lang="cs-CZ" b="1" i="1" dirty="0" smtClean="0"/>
              <a:t>Božena Němcová</a:t>
            </a:r>
          </a:p>
          <a:p>
            <a:pPr>
              <a:buFontTx/>
              <a:buChar char="-"/>
            </a:pPr>
            <a:endParaRPr lang="cs-CZ" i="1" dirty="0" smtClean="0"/>
          </a:p>
          <a:p>
            <a:pPr>
              <a:buFontTx/>
              <a:buChar char="-"/>
            </a:pPr>
            <a:endParaRPr lang="cs-CZ" i="1" dirty="0" smtClean="0"/>
          </a:p>
          <a:p>
            <a:pPr>
              <a:buFontTx/>
              <a:buChar char="-"/>
            </a:pPr>
            <a:r>
              <a:rPr lang="cs-CZ" b="1" i="1" dirty="0" smtClean="0"/>
              <a:t>Josef Štefan Kubín</a:t>
            </a:r>
          </a:p>
          <a:p>
            <a:pPr marL="514350" indent="-514350"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  <p:pic>
        <p:nvPicPr>
          <p:cNvPr id="5122" name="Picture 2" descr="Jan Vilímek - Božena Němcová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3714752"/>
            <a:ext cx="1428760" cy="1828814"/>
          </a:xfrm>
          <a:prstGeom prst="rect">
            <a:avLst/>
          </a:prstGeom>
          <a:noFill/>
        </p:spPr>
      </p:pic>
      <p:pic>
        <p:nvPicPr>
          <p:cNvPr id="5124" name="Picture 4" descr="Jan Vilímek - Karel Jaromír Erben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86446" y="2285992"/>
            <a:ext cx="1306590" cy="180309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Pohádka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autoři moderních pohádek:</a:t>
            </a:r>
          </a:p>
          <a:p>
            <a:endParaRPr lang="cs-CZ" b="1" i="1" dirty="0" smtClean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cs-CZ" i="1" dirty="0" smtClean="0"/>
              <a:t>Karel Čapek</a:t>
            </a:r>
          </a:p>
          <a:p>
            <a:pPr>
              <a:buFontTx/>
              <a:buChar char="-"/>
            </a:pPr>
            <a:r>
              <a:rPr lang="cs-CZ" i="1" dirty="0" smtClean="0"/>
              <a:t>Jan Werich</a:t>
            </a:r>
          </a:p>
          <a:p>
            <a:pPr>
              <a:buFontTx/>
              <a:buChar char="-"/>
            </a:pPr>
            <a:r>
              <a:rPr lang="cs-CZ" i="1" dirty="0" smtClean="0"/>
              <a:t>Hans Christian Andersen</a:t>
            </a:r>
          </a:p>
          <a:p>
            <a:pPr>
              <a:buFontTx/>
              <a:buChar char="-"/>
            </a:pPr>
            <a:r>
              <a:rPr lang="cs-CZ" i="1" dirty="0" smtClean="0"/>
              <a:t>Oscar </a:t>
            </a:r>
            <a:r>
              <a:rPr lang="cs-CZ" i="1" dirty="0" err="1" smtClean="0"/>
              <a:t>Wilde</a:t>
            </a:r>
            <a:endParaRPr lang="cs-CZ" i="1" dirty="0" smtClean="0"/>
          </a:p>
          <a:p>
            <a:pPr>
              <a:buFontTx/>
              <a:buChar char="-"/>
            </a:pPr>
            <a:r>
              <a:rPr lang="cs-CZ" i="1" dirty="0" err="1" smtClean="0"/>
              <a:t>Antoine</a:t>
            </a:r>
            <a:r>
              <a:rPr lang="cs-CZ" i="1" dirty="0" smtClean="0"/>
              <a:t> de </a:t>
            </a:r>
            <a:r>
              <a:rPr lang="cs-CZ" i="1" dirty="0" err="1" smtClean="0"/>
              <a:t>Saint</a:t>
            </a:r>
            <a:r>
              <a:rPr lang="cs-CZ" i="1" dirty="0" smtClean="0"/>
              <a:t> </a:t>
            </a:r>
            <a:r>
              <a:rPr lang="cs-CZ" i="1" dirty="0" err="1" smtClean="0"/>
              <a:t>Exupéry</a:t>
            </a:r>
            <a:endParaRPr lang="cs-CZ" i="1" dirty="0" smtClean="0"/>
          </a:p>
          <a:p>
            <a:pPr>
              <a:buFontTx/>
              <a:buChar char="-"/>
            </a:pPr>
            <a:r>
              <a:rPr lang="cs-CZ" i="1" dirty="0" smtClean="0"/>
              <a:t>John </a:t>
            </a:r>
            <a:r>
              <a:rPr lang="cs-CZ" i="1" dirty="0" err="1" smtClean="0"/>
              <a:t>Ronald</a:t>
            </a:r>
            <a:r>
              <a:rPr lang="cs-CZ" i="1" dirty="0" smtClean="0"/>
              <a:t> </a:t>
            </a:r>
            <a:r>
              <a:rPr lang="cs-CZ" i="1" dirty="0" err="1" smtClean="0"/>
              <a:t>Reuel</a:t>
            </a:r>
            <a:r>
              <a:rPr lang="cs-CZ" i="1" dirty="0" smtClean="0"/>
              <a:t> Tolkien</a:t>
            </a:r>
          </a:p>
          <a:p>
            <a:pPr>
              <a:buFontTx/>
              <a:buChar char="-"/>
            </a:pPr>
            <a:r>
              <a:rPr lang="cs-CZ" i="1" dirty="0" smtClean="0"/>
              <a:t>Jan Drda</a:t>
            </a:r>
          </a:p>
          <a:p>
            <a:pPr marL="514350" indent="-514350"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Cvičení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přiřaď autora k pohádkám lidovým nebo umělým: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r>
              <a:rPr lang="cs-CZ" i="1" dirty="0" smtClean="0"/>
              <a:t>.</a:t>
            </a:r>
          </a:p>
          <a:p>
            <a:pPr>
              <a:buNone/>
            </a:pPr>
            <a:r>
              <a:rPr lang="cs-CZ" i="1" dirty="0" smtClean="0"/>
              <a:t> 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285852" y="2928934"/>
          <a:ext cx="60960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Jméno autora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Druh pohádky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Josef Štefan Kubín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Karel Čapek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Božena Němcová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Jan Werich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Hans Christian Andersen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Karel Jaromír Erben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Oscar </a:t>
                      </a:r>
                      <a:r>
                        <a:rPr lang="cs-CZ" dirty="0" err="1" smtClean="0"/>
                        <a:t>Wilde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přiřaď autora k pohádkám lidovým nebo umělým: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r>
              <a:rPr lang="cs-CZ" i="1" dirty="0" smtClean="0"/>
              <a:t>.</a:t>
            </a:r>
          </a:p>
          <a:p>
            <a:pPr>
              <a:buNone/>
            </a:pPr>
            <a:r>
              <a:rPr lang="cs-CZ" i="1" dirty="0" smtClean="0"/>
              <a:t> 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285852" y="2928934"/>
          <a:ext cx="60960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Jméno autora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Druh pohádky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Josef Štefan Kubín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lidová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Karel Čapek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umělá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Božena Němcová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lidová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Jan Werich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umělá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Hans Christian Andersen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umělá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Karel Jaromír Erben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lidová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Oscar </a:t>
                      </a:r>
                      <a:r>
                        <a:rPr lang="cs-CZ" dirty="0" err="1" smtClean="0"/>
                        <a:t>Wilde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umělá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http://cs.wikipedia.org/wiki/Bo%C5%BEena_N%C4%9Bmcov%C3%A1</a:t>
            </a:r>
          </a:p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http://cs.wikipedia.org/wiki/Karel_Jarom%C3%ADr_Erben</a:t>
            </a:r>
          </a:p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archiv autora</a:t>
            </a:r>
          </a:p>
          <a:p>
            <a:endParaRPr lang="cs-CZ" dirty="0" smtClean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7387</TotalTime>
  <Words>240</Words>
  <Application>Microsoft Office PowerPoint</Application>
  <PresentationFormat>Předvádění na obrazovce (4:3)</PresentationFormat>
  <Paragraphs>120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Prezentace aplikace PowerPoint</vt:lpstr>
      <vt:lpstr>Pohádka</vt:lpstr>
      <vt:lpstr>Pohádka</vt:lpstr>
      <vt:lpstr>Pohádka</vt:lpstr>
      <vt:lpstr>Pohádka</vt:lpstr>
      <vt:lpstr>Pohádka</vt:lpstr>
      <vt:lpstr>Cvičení</vt:lpstr>
      <vt:lpstr>Řešení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Lksdfjsdfůhfůsdhasdfůh ů dfhsdfůhsdfůh</dc:title>
  <dc:creator>Počítač</dc:creator>
  <cp:lastModifiedBy>ZSTREBON</cp:lastModifiedBy>
  <cp:revision>235</cp:revision>
  <dcterms:created xsi:type="dcterms:W3CDTF">2011-09-28T13:19:40Z</dcterms:created>
  <dcterms:modified xsi:type="dcterms:W3CDTF">2012-04-03T18:42:33Z</dcterms:modified>
</cp:coreProperties>
</file>