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1" r:id="rId2"/>
    <p:sldId id="272" r:id="rId3"/>
    <p:sldId id="294" r:id="rId4"/>
    <p:sldId id="290" r:id="rId5"/>
    <p:sldId id="296" r:id="rId6"/>
    <p:sldId id="271" r:id="rId7"/>
    <p:sldId id="297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D28B3-428A-4C4F-8836-991341EA51A8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C3649-32F0-40F6-B4FB-B34B31F9B8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84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Diego_Velasquez,_Aesop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163144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Marie Vališová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VY_32_INOVACE_3240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Literární žánr - bajka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Bajka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seznamuje žáka s žánrem bajky.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rozumí literárnímu pojmu bajka, dovede přiřadit literární text k literárnímu žánru.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Bajka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jeden z nejstarších žánrů, vznikl v 6. století př. n. l.</a:t>
            </a:r>
          </a:p>
          <a:p>
            <a:r>
              <a:rPr lang="cs-CZ" i="1" dirty="0" smtClean="0"/>
              <a:t>zakladatel Ezop</a:t>
            </a:r>
          </a:p>
          <a:p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pic>
        <p:nvPicPr>
          <p:cNvPr id="7170" name="Picture 2" descr="http://upload.wikimedia.org/wikipedia/commons/thumb/0/0e/Diego_Velasquez%2C_Aesop.jpg/220px-Diego_Velasquez%2C_Aesop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2714620"/>
            <a:ext cx="2071702" cy="355566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Bajka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krátké vyprávění veršem nebo prózou, v němž vystupují </a:t>
            </a:r>
            <a:r>
              <a:rPr lang="cs-CZ" b="1" i="1" dirty="0" smtClean="0">
                <a:solidFill>
                  <a:srgbClr val="FF0000"/>
                </a:solidFill>
              </a:rPr>
              <a:t>zvířata, rostliny, věci </a:t>
            </a:r>
            <a:r>
              <a:rPr lang="cs-CZ" i="1" dirty="0" smtClean="0"/>
              <a:t>jako ztělesnění rysů lidského charakteru.</a:t>
            </a:r>
          </a:p>
          <a:p>
            <a:r>
              <a:rPr lang="cs-CZ" i="1" dirty="0" smtClean="0"/>
              <a:t>vlastnosti (lstivost, touha po bohatství…) nejsou pojmenovány přímo, ale vyplynou z jednání zvířat, věcí </a:t>
            </a:r>
            <a:r>
              <a:rPr lang="cs-CZ" b="1" i="1" u="sng" dirty="0" smtClean="0">
                <a:solidFill>
                  <a:srgbClr val="FF0000"/>
                </a:solidFill>
              </a:rPr>
              <a:t>= alegorie (jinotaj)</a:t>
            </a:r>
          </a:p>
          <a:p>
            <a:r>
              <a:rPr lang="cs-CZ" i="1" dirty="0" smtClean="0"/>
              <a:t>z bajky vyplývá obvykle ponaučení</a:t>
            </a:r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Bajka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 zahraniční autoři:</a:t>
            </a:r>
          </a:p>
          <a:p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Ezop</a:t>
            </a:r>
          </a:p>
          <a:p>
            <a:r>
              <a:rPr lang="cs-CZ" b="1" i="1" dirty="0" err="1" smtClean="0">
                <a:solidFill>
                  <a:srgbClr val="FF0000"/>
                </a:solidFill>
              </a:rPr>
              <a:t>Bidpaj</a:t>
            </a:r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Jean de La </a:t>
            </a:r>
            <a:r>
              <a:rPr lang="cs-CZ" b="1" i="1" dirty="0" err="1" smtClean="0">
                <a:solidFill>
                  <a:srgbClr val="FF0000"/>
                </a:solidFill>
              </a:rPr>
              <a:t>Fontaine</a:t>
            </a:r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Ivan </a:t>
            </a:r>
            <a:r>
              <a:rPr lang="cs-CZ" b="1" i="1" dirty="0" err="1" smtClean="0">
                <a:solidFill>
                  <a:srgbClr val="FF0000"/>
                </a:solidFill>
              </a:rPr>
              <a:t>Andrejevič</a:t>
            </a:r>
            <a:r>
              <a:rPr lang="cs-CZ" b="1" i="1" dirty="0" smtClean="0">
                <a:solidFill>
                  <a:srgbClr val="FF0000"/>
                </a:solidFill>
              </a:rPr>
              <a:t> </a:t>
            </a:r>
            <a:r>
              <a:rPr lang="cs-CZ" b="1" i="1" dirty="0" err="1" smtClean="0">
                <a:solidFill>
                  <a:srgbClr val="FF0000"/>
                </a:solidFill>
              </a:rPr>
              <a:t>Krylov</a:t>
            </a: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Bajka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 čeští autoři:</a:t>
            </a:r>
          </a:p>
          <a:p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Karel Václav Rais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Václav Říha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Ivan </a:t>
            </a:r>
            <a:r>
              <a:rPr lang="cs-CZ" b="1" i="1" dirty="0" err="1" smtClean="0">
                <a:solidFill>
                  <a:srgbClr val="FF0000"/>
                </a:solidFill>
              </a:rPr>
              <a:t>Olbracht</a:t>
            </a:r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rgbClr val="FF0000"/>
                </a:solidFill>
              </a:rPr>
              <a:t>Jiří Žáček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i="1" dirty="0" smtClean="0"/>
              <a:t>vypiš ponaučení a vyjádři ho svými slovy: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   Lišák, až k smrti vyhládlý, uviděl v révoví hrozny, jež zdály se být zralé a měly nádech nachový. Hned by se do nich dal. Žel byly vysoko. Tu pozbyv naděje, pravil: „Jsou kyselé. </a:t>
            </a:r>
            <a:r>
              <a:rPr lang="cs-CZ" i="1" dirty="0" err="1" smtClean="0"/>
              <a:t>Vandrákům</a:t>
            </a:r>
            <a:r>
              <a:rPr lang="cs-CZ" i="1" dirty="0" smtClean="0"/>
              <a:t> nechme je!“ Neudělal snad líp, než kdyby si stýskal?</a:t>
            </a:r>
          </a:p>
          <a:p>
            <a:pPr>
              <a:buNone/>
            </a:pP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i="1" dirty="0" smtClean="0"/>
              <a:t> 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vypiš ponaučení a vyjádři ho svými slovy: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   Lišák, až k smrti vyhládlý, uviděl v révoví hrozny, jež zdály se být zralé a měly nádech nachový. Hned by se do nich dal. Žel byly vysoko. Tu pozbyv naděje, pravil: „Jsou kyselé. </a:t>
            </a:r>
            <a:r>
              <a:rPr lang="cs-CZ" i="1" dirty="0" err="1" smtClean="0"/>
              <a:t>Vandrákům</a:t>
            </a:r>
            <a:r>
              <a:rPr lang="cs-CZ" i="1" dirty="0" smtClean="0"/>
              <a:t> nechme je!“ </a:t>
            </a:r>
            <a:r>
              <a:rPr lang="cs-CZ" b="1" i="1" dirty="0" smtClean="0">
                <a:solidFill>
                  <a:srgbClr val="FF0000"/>
                </a:solidFill>
              </a:rPr>
              <a:t>Neudělal snad líp, než kdyby si stýskal?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sz="2200" b="1" i="1" u="sng" dirty="0" smtClean="0"/>
              <a:t>Nemůžeme-li něčeho dosáhnout, je zbytečné se tím trápit.</a:t>
            </a:r>
          </a:p>
          <a:p>
            <a:pPr>
              <a:buNone/>
            </a:pPr>
            <a:r>
              <a:rPr lang="cs-CZ" i="1" dirty="0" smtClean="0"/>
              <a:t> 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http://cs.wikipedia.org/wiki/Ezop</a:t>
            </a:r>
          </a:p>
          <a:p>
            <a:r>
              <a:rPr lang="cs-CZ" dirty="0" smtClean="0"/>
              <a:t>archiv autora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7419</TotalTime>
  <Words>308</Words>
  <Application>Microsoft Office PowerPoint</Application>
  <PresentationFormat>Předvádění na obrazovce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Bajka</vt:lpstr>
      <vt:lpstr>Bajka</vt:lpstr>
      <vt:lpstr>Bajka</vt:lpstr>
      <vt:lpstr>Bajka</vt:lpstr>
      <vt:lpstr>Cvičení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Lksdfjsdfůhfůsdhasdfůh ů dfhsdfůhsdfůh</dc:title>
  <dc:creator>Počítač</dc:creator>
  <cp:lastModifiedBy>ZSTREBON</cp:lastModifiedBy>
  <cp:revision>237</cp:revision>
  <dcterms:created xsi:type="dcterms:W3CDTF">2011-09-28T13:19:40Z</dcterms:created>
  <dcterms:modified xsi:type="dcterms:W3CDTF">2012-04-03T18:43:21Z</dcterms:modified>
</cp:coreProperties>
</file>