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Řešení úloh z pracovního listu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4149080"/>
            <a:ext cx="36410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VY_32_INOVACE_46_</a:t>
            </a:r>
            <a:r>
              <a:rPr lang="cs-CZ" dirty="0" err="1" smtClean="0"/>
              <a:t>Spravne</a:t>
            </a:r>
            <a:r>
              <a:rPr lang="cs-CZ" dirty="0" smtClean="0"/>
              <a:t>_</a:t>
            </a:r>
            <a:r>
              <a:rPr lang="cs-CZ" dirty="0" err="1" smtClean="0"/>
              <a:t>reseni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249459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Správné řešení: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9056189" cy="54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3052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0"/>
            <a:ext cx="91440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Atom se skládá z 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……..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 jádře jsou obsaženy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 obalu jsou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Částice atomu s kladným nábojem se nazývá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……..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částice se záporným nábojem se nazývá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částice s neutrálním nábojem se nazývá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………..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Atom za normálních podmínek je 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……………………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Kladně nabitý iont se nazývá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záporně nabitý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iont se nazývá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Zahříváním atomu se z obalu odpoutá jeden elektron a vzniká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iont. Třením se do obalu atomu dostane elektron a vzniká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iont.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332656"/>
            <a:ext cx="8707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jádra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07904" y="332656"/>
            <a:ext cx="9396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obalu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68344" y="332656"/>
            <a:ext cx="12971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protony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692696"/>
            <a:ext cx="13837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neutrony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692696"/>
            <a:ext cx="14350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elektrony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19672" y="1052736"/>
            <a:ext cx="10583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proton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0" y="1412776"/>
            <a:ext cx="12811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elektron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092280" y="1412776"/>
            <a:ext cx="12298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neutron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95936" y="1844824"/>
            <a:ext cx="32818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neutrální (bez náboje)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39752" y="2204864"/>
            <a:ext cx="10919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kationt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884368" y="2132856"/>
            <a:ext cx="10246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aniont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0" y="2852936"/>
            <a:ext cx="11608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kladný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971600" y="3212976"/>
            <a:ext cx="13660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záporný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673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613" y="1919288"/>
            <a:ext cx="772477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8"/>
          <p:cNvSpPr>
            <a:spLocks noChangeArrowheads="1"/>
          </p:cNvSpPr>
          <p:nvPr/>
        </p:nvSpPr>
        <p:spPr bwMode="auto">
          <a:xfrm>
            <a:off x="0" y="0"/>
            <a:ext cx="438774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Spojte slova ve sloupcích: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2132856"/>
            <a:ext cx="3744416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63688" y="2564904"/>
            <a:ext cx="3456384" cy="20882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051720" y="2132856"/>
            <a:ext cx="3168352" cy="100811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1979712" y="3068960"/>
            <a:ext cx="324036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979712" y="3933056"/>
            <a:ext cx="324036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979712" y="2636912"/>
            <a:ext cx="3240360" cy="16561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979712" y="3861048"/>
            <a:ext cx="3240360" cy="86409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3015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664296" cy="3201132"/>
          </a:xfrm>
          <a:prstGeom prst="rect">
            <a:avLst/>
          </a:prstGeom>
          <a:noFill/>
        </p:spPr>
      </p:pic>
      <p:sp>
        <p:nvSpPr>
          <p:cNvPr id="17415" name="AutoShape 7"/>
          <p:cNvSpPr>
            <a:spLocks noChangeShapeType="1"/>
          </p:cNvSpPr>
          <p:nvPr/>
        </p:nvSpPr>
        <p:spPr bwMode="auto">
          <a:xfrm>
            <a:off x="2339752" y="3861048"/>
            <a:ext cx="11144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4" name="AutoShape 6"/>
          <p:cNvSpPr>
            <a:spLocks noChangeShapeType="1"/>
          </p:cNvSpPr>
          <p:nvPr/>
        </p:nvSpPr>
        <p:spPr bwMode="auto">
          <a:xfrm>
            <a:off x="2555776" y="1628800"/>
            <a:ext cx="158417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3" name="AutoShape 5"/>
          <p:cNvSpPr>
            <a:spLocks noChangeShapeType="1"/>
          </p:cNvSpPr>
          <p:nvPr/>
        </p:nvSpPr>
        <p:spPr bwMode="auto">
          <a:xfrm>
            <a:off x="1835696" y="2348880"/>
            <a:ext cx="11144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09" name="AutoShape 1"/>
          <p:cNvSpPr>
            <a:spLocks noChangeShapeType="1"/>
          </p:cNvSpPr>
          <p:nvPr/>
        </p:nvSpPr>
        <p:spPr bwMode="auto">
          <a:xfrm>
            <a:off x="1979712" y="2060848"/>
            <a:ext cx="11144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1" name="AutoShape 3"/>
          <p:cNvSpPr>
            <a:spLocks noChangeShapeType="1"/>
          </p:cNvSpPr>
          <p:nvPr/>
        </p:nvSpPr>
        <p:spPr bwMode="auto">
          <a:xfrm>
            <a:off x="2267744" y="2996952"/>
            <a:ext cx="11144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4283968" y="1124744"/>
            <a:ext cx="1008112" cy="57606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deska</a:t>
            </a: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3203848" y="1700808"/>
            <a:ext cx="1512168" cy="43204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prstenec</a:t>
            </a: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8" name="Text Box 10"/>
          <p:cNvSpPr txBox="1">
            <a:spLocks noChangeArrowheads="1"/>
          </p:cNvSpPr>
          <p:nvPr/>
        </p:nvSpPr>
        <p:spPr bwMode="auto">
          <a:xfrm>
            <a:off x="3059832" y="2060848"/>
            <a:ext cx="864096" cy="43204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tyčka</a:t>
            </a: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3347864" y="2780928"/>
            <a:ext cx="1080120" cy="36004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ručka</a:t>
            </a: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3563888" y="3645024"/>
            <a:ext cx="1224136" cy="36004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stojan</a:t>
            </a: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0" y="-2286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21" name="Rectangle 13"/>
          <p:cNvSpPr>
            <a:spLocks noChangeArrowheads="1"/>
          </p:cNvSpPr>
          <p:nvPr/>
        </p:nvSpPr>
        <p:spPr bwMode="auto">
          <a:xfrm>
            <a:off x="0" y="0"/>
            <a:ext cx="9144000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4. Popiš části elektroskopu. Červeně podtrhni části z izolantu, modře části vodivé.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24" name="Rectangle 16"/>
          <p:cNvSpPr>
            <a:spLocks noChangeArrowheads="1"/>
          </p:cNvSpPr>
          <p:nvPr/>
        </p:nvSpPr>
        <p:spPr bwMode="auto">
          <a:xfrm>
            <a:off x="4932040" y="404664"/>
            <a:ext cx="32758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275856" y="2132856"/>
            <a:ext cx="108012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491880" y="4077072"/>
            <a:ext cx="108012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283968" y="1700808"/>
            <a:ext cx="10801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915816" y="2636912"/>
            <a:ext cx="10801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347864" y="3212976"/>
            <a:ext cx="10801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8955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5" grpId="0" animBg="1"/>
      <p:bldP spid="17414" grpId="0" animBg="1"/>
      <p:bldP spid="17413" grpId="0" animBg="1"/>
      <p:bldP spid="17409" grpId="0" animBg="1"/>
      <p:bldP spid="17411" grpId="0" animBg="1"/>
      <p:bldP spid="17417" grpId="0" animBg="1"/>
      <p:bldP spid="17412" grpId="0" animBg="1"/>
      <p:bldP spid="17418" grpId="0" animBg="1"/>
      <p:bldP spid="17419" grpId="0" animBg="1"/>
      <p:bldP spid="17410" grpId="0" animBg="1"/>
      <p:bldP spid="174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9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1276350" cy="1533525"/>
          </a:xfrm>
          <a:prstGeom prst="rect">
            <a:avLst/>
          </a:prstGeom>
          <a:noFill/>
        </p:spPr>
      </p:pic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692696"/>
            <a:ext cx="1276350" cy="1533525"/>
          </a:xfrm>
          <a:prstGeom prst="rect">
            <a:avLst/>
          </a:prstGeom>
          <a:noFill/>
        </p:spPr>
      </p:pic>
      <p:sp>
        <p:nvSpPr>
          <p:cNvPr id="18448" name="Rectangle 16"/>
          <p:cNvSpPr>
            <a:spLocks noChangeArrowheads="1"/>
          </p:cNvSpPr>
          <p:nvPr/>
        </p:nvSpPr>
        <p:spPr bwMode="auto">
          <a:xfrm rot="-2936493">
            <a:off x="2072408" y="542677"/>
            <a:ext cx="119062" cy="1038225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 rot="-2936493">
            <a:off x="6749877" y="479177"/>
            <a:ext cx="119062" cy="1038225"/>
          </a:xfrm>
          <a:prstGeom prst="rect">
            <a:avLst/>
          </a:prstGeom>
          <a:solidFill>
            <a:srgbClr val="365F9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0" y="2852936"/>
            <a:ext cx="4283968" cy="4005064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 elektroskopu se budou přemisťovat 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Přemístí se směrem ..................................., protože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mají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.........................................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než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zelektrovaná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tyč.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 odstranění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zelektrované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tyče výchylka 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Říkáme, že výchylka je .............................................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427984" y="2348880"/>
            <a:ext cx="4716016" cy="450912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 elektroskopu se budou přemisťovat 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Přemístí se směrem ..................................., protože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mají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............................................jako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zelektrovaná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tyč.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 odstranění elektrované tyče výchylka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................. Říkáme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že výchylka je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............................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Aby výchylka vymizela, musíme elektroskop 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50" name="Rectangle 18"/>
          <p:cNvSpPr>
            <a:spLocks noChangeArrowheads="1"/>
          </p:cNvSpPr>
          <p:nvPr/>
        </p:nvSpPr>
        <p:spPr bwMode="auto">
          <a:xfrm>
            <a:off x="0" y="0"/>
            <a:ext cx="7189789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5. Doplň, co se stane v následujících případech: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64" name="Rectangle 32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57375" algn="l"/>
              </a:tabLst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57375" algn="l"/>
              </a:tabLst>
            </a:pPr>
            <a:r>
              <a:rPr kumimoji="0" lang="cs-CZ" sz="14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57375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5696" y="314096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elektrony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86104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tyči (do desky)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3568" y="422108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opačný (nesouhlasný</a:t>
            </a:r>
            <a:r>
              <a:rPr lang="cs-CZ" sz="2400" b="1" dirty="0" smtClean="0">
                <a:solidFill>
                  <a:srgbClr val="FF0000"/>
                </a:solidFill>
              </a:rPr>
              <a:t>) náboj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59632" y="53732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vymizí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609329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dočasná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263691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elektrony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88024" y="335699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 tyče (dolů)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76056" y="371703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stejný (souhlasný</a:t>
            </a:r>
            <a:r>
              <a:rPr lang="cs-CZ" sz="2400" b="1" dirty="0" smtClean="0">
                <a:solidFill>
                  <a:srgbClr val="FF0000"/>
                </a:solidFill>
              </a:rPr>
              <a:t>) náboj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652120" y="479715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zůstane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52292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trvalá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59492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uzemnit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221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8" grpId="0" animBg="1"/>
      <p:bldP spid="18440" grpId="0" animBg="1"/>
      <p:bldP spid="18447" grpId="0" animBg="1"/>
      <p:bldP spid="18439" grpId="0" animBg="1"/>
      <p:bldP spid="1845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6. Nakresli siločáry elektrického pole mezi dvěma nesouhlasnými částicemi.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9457" name="obrázek 3" descr="http://lucy.troja.mff.cuni.cz/~tichy/elektross/obrazky/el_pole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5904656" cy="43799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4529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-2232"/>
            <a:ext cx="933300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7. Které elektrické pole nazýváme  homogenní elektrické pole?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476672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Homogenní (stejnorodé) el. pole je pole mezi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dvěma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rovnoběžnými nesouhlasně nabitými deskami.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 tomto poli působí všude stejně velká elektrická síla.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95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96" name="Rectangle 16"/>
          <p:cNvSpPr>
            <a:spLocks noChangeArrowheads="1"/>
          </p:cNvSpPr>
          <p:nvPr/>
        </p:nvSpPr>
        <p:spPr bwMode="auto">
          <a:xfrm>
            <a:off x="0" y="1700808"/>
            <a:ext cx="9144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8. Vodič a izolant v elektrickém poli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97" name="Rectangle 17"/>
          <p:cNvSpPr>
            <a:spLocks noChangeArrowheads="1"/>
          </p:cNvSpPr>
          <p:nvPr/>
        </p:nvSpPr>
        <p:spPr bwMode="auto">
          <a:xfrm>
            <a:off x="0" y="2420888"/>
            <a:ext cx="9143999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Váleček z alobalu je ............................... Pokud k němu přiblížíme kladně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zelektrovanou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tyč, bude se ................................ Uvnitř válečku se přemístili ..........................směrem ....................... Část válečku blíž k tyči má ......................náboj. Tento děj se nazývá .....................................................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>
            <a:off x="1" y="4826675"/>
            <a:ext cx="914399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Kulička z polystyrénu je elektrický .............................Pokud k ní přiblížíme kladně elektrovanou tyč, bude 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....................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Elektrony se mohou v kuličce přemístit pouze v rámci ................. Při tomto ději vzniknou z atomů tzv. ...................... Tento děj se nazývá ...............................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234888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vodič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270892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přitahovat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31409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elektrony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8224" y="306896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tyči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03848" y="35010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záporný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3789040"/>
            <a:ext cx="3707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elektrostatická indukce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465313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izolant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501317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přitahovat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43800" y="5445224"/>
            <a:ext cx="1332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atomu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32040" y="5805264"/>
            <a:ext cx="1332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dipóly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87624" y="623731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polarizace izolantu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6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  <p:bldP spid="20482" grpId="0"/>
      <p:bldP spid="20496" grpId="0"/>
      <p:bldP spid="20497" grpId="0"/>
      <p:bldP spid="2049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187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9</cp:revision>
  <dcterms:modified xsi:type="dcterms:W3CDTF">2012-06-10T17:43:28Z</dcterms:modified>
</cp:coreProperties>
</file>