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4"/>
  </p:notesMasterIdLst>
  <p:sldIdLst>
    <p:sldId id="262" r:id="rId2"/>
    <p:sldId id="276" r:id="rId3"/>
    <p:sldId id="278" r:id="rId4"/>
    <p:sldId id="259" r:id="rId5"/>
    <p:sldId id="266" r:id="rId6"/>
    <p:sldId id="260" r:id="rId7"/>
    <p:sldId id="261" r:id="rId8"/>
    <p:sldId id="269" r:id="rId9"/>
    <p:sldId id="272" r:id="rId10"/>
    <p:sldId id="273" r:id="rId11"/>
    <p:sldId id="274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84" autoAdjust="0"/>
  </p:normalViewPr>
  <p:slideViewPr>
    <p:cSldViewPr>
      <p:cViewPr>
        <p:scale>
          <a:sx n="100" d="100"/>
          <a:sy n="100" d="100"/>
        </p:scale>
        <p:origin x="-420" y="13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Základní škola Strančice, okres Praha - východ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792083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NÁZEV:VY_32_INOVACE_3.2.1.1.J06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24143" y="1567773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73857" y="1224137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</a:t>
          </a:r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Krev - </a:t>
          </a:r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složky krve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69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1183D40-3661-41B9-900B-08921D5C9A2E}" type="presOf" srcId="{D8197B8C-B260-4A16-BDF4-0947B075E274}" destId="{5A5FFA88-C948-4069-8E93-59FA12366E83}" srcOrd="1" destOrd="0" presId="urn:microsoft.com/office/officeart/2005/8/layout/target3"/>
    <dgm:cxn modelId="{5D17AE89-6F6F-4289-A855-F638F68B3C8D}" type="presOf" srcId="{D1B46980-6531-4606-95E6-44980827E919}" destId="{2BE915AB-18AA-4053-B92C-3BFC9ED204BB}" srcOrd="1" destOrd="0" presId="urn:microsoft.com/office/officeart/2005/8/layout/target3"/>
    <dgm:cxn modelId="{756DF73A-687E-4DE3-B550-3716448B04E0}" type="presOf" srcId="{757F3AB3-0718-4624-B441-E567A8F0AB56}" destId="{333A1088-737F-45CB-B68E-254E46348037}" srcOrd="0" destOrd="0" presId="urn:microsoft.com/office/officeart/2005/8/layout/target3"/>
    <dgm:cxn modelId="{6CA261D8-7C6D-4E7B-AD35-60269FA13C9A}" type="presOf" srcId="{4C35D32F-0EAB-4CD7-82EE-45574DC2A586}" destId="{890E4F0B-2866-4A3F-A3C7-2A14B1797930}" srcOrd="1" destOrd="0" presId="urn:microsoft.com/office/officeart/2005/8/layout/target3"/>
    <dgm:cxn modelId="{FFD4E268-935E-4629-9DC6-039C0EA4E012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13B6B59-4800-48BF-BD3D-DB17154977EB}" type="presOf" srcId="{D1D4F407-5343-4D3F-B5B9-D407B03CAEB4}" destId="{AED2198E-93D5-4001-81B4-73124B309672}" srcOrd="1" destOrd="0" presId="urn:microsoft.com/office/officeart/2005/8/layout/target3"/>
    <dgm:cxn modelId="{2F1A3544-1C41-4002-96B9-860160AD8551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C21C449-CB71-4BCA-9AD1-E86B79AD618E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55DD6CA-B5C2-4D98-B4A5-F705E9500C68}" type="presOf" srcId="{D8197B8C-B260-4A16-BDF4-0947B075E274}" destId="{25B08C86-7E15-44DC-BE7F-FFB55DD49D12}" srcOrd="0" destOrd="0" presId="urn:microsoft.com/office/officeart/2005/8/layout/target3"/>
    <dgm:cxn modelId="{D9559AB1-06B7-4F74-BA4B-9551473713E1}" type="presOf" srcId="{B651F6E3-6281-48DB-9319-2AEAFDAE7572}" destId="{6BB5E863-4638-4E1D-BFDE-399D028AC4ED}" srcOrd="1" destOrd="0" presId="urn:microsoft.com/office/officeart/2005/8/layout/target3"/>
    <dgm:cxn modelId="{8CC6B08D-269C-401F-812E-5A70379189C0}" type="presOf" srcId="{4C35D32F-0EAB-4CD7-82EE-45574DC2A586}" destId="{8BEBB6EC-1DAA-4CAC-8A25-BC0FCBD5DBD5}" srcOrd="0" destOrd="0" presId="urn:microsoft.com/office/officeart/2005/8/layout/target3"/>
    <dgm:cxn modelId="{8F591666-05EC-4AC2-BAE5-0C0C04DCC871}" type="presParOf" srcId="{333A1088-737F-45CB-B68E-254E46348037}" destId="{F5ABB229-8D3B-4694-996A-96F23CF14429}" srcOrd="0" destOrd="0" presId="urn:microsoft.com/office/officeart/2005/8/layout/target3"/>
    <dgm:cxn modelId="{2EC0B6E1-891E-4511-9CD2-DB0F1691CE88}" type="presParOf" srcId="{333A1088-737F-45CB-B68E-254E46348037}" destId="{F41139FD-01EE-4571-8B17-4FB00FC51163}" srcOrd="1" destOrd="0" presId="urn:microsoft.com/office/officeart/2005/8/layout/target3"/>
    <dgm:cxn modelId="{7A4F1DD5-B1C2-4231-8051-B0F47AD174B4}" type="presParOf" srcId="{333A1088-737F-45CB-B68E-254E46348037}" destId="{D005CE8C-CC26-4C3E-AC11-E15060ECD759}" srcOrd="2" destOrd="0" presId="urn:microsoft.com/office/officeart/2005/8/layout/target3"/>
    <dgm:cxn modelId="{7AD81078-A1DD-4EE3-9176-B491C6647F93}" type="presParOf" srcId="{333A1088-737F-45CB-B68E-254E46348037}" destId="{2C702D82-9B77-49B7-9568-BB8EB47C3372}" srcOrd="3" destOrd="0" presId="urn:microsoft.com/office/officeart/2005/8/layout/target3"/>
    <dgm:cxn modelId="{19A4F2AE-FEC2-465C-8484-31865D4D9517}" type="presParOf" srcId="{333A1088-737F-45CB-B68E-254E46348037}" destId="{A52A0455-90FF-4808-ABD0-F02540D31D5A}" srcOrd="4" destOrd="0" presId="urn:microsoft.com/office/officeart/2005/8/layout/target3"/>
    <dgm:cxn modelId="{786BFE3A-806F-4284-AD08-A35DCB2002EF}" type="presParOf" srcId="{333A1088-737F-45CB-B68E-254E46348037}" destId="{6140AFEC-043D-4C43-A2F9-D0F5331DF3A3}" srcOrd="5" destOrd="0" presId="urn:microsoft.com/office/officeart/2005/8/layout/target3"/>
    <dgm:cxn modelId="{2CBDCBFE-ED13-46A2-A3C7-3D504B36B132}" type="presParOf" srcId="{333A1088-737F-45CB-B68E-254E46348037}" destId="{9358AC05-5D7D-4327-9F80-1AD486AEA664}" srcOrd="6" destOrd="0" presId="urn:microsoft.com/office/officeart/2005/8/layout/target3"/>
    <dgm:cxn modelId="{361DFF6B-5B29-4391-9DE9-6D86F47F5978}" type="presParOf" srcId="{333A1088-737F-45CB-B68E-254E46348037}" destId="{313FC574-E1CD-4FB4-B054-0B805CE0447D}" srcOrd="7" destOrd="0" presId="urn:microsoft.com/office/officeart/2005/8/layout/target3"/>
    <dgm:cxn modelId="{303506F4-CD03-4090-9898-E338A2F96437}" type="presParOf" srcId="{333A1088-737F-45CB-B68E-254E46348037}" destId="{619D679B-A015-4ECF-8348-D1034C574F40}" srcOrd="8" destOrd="0" presId="urn:microsoft.com/office/officeart/2005/8/layout/target3"/>
    <dgm:cxn modelId="{511EAF29-6399-4B89-AFBA-67E34D6276BE}" type="presParOf" srcId="{333A1088-737F-45CB-B68E-254E46348037}" destId="{322283A8-4A27-4CDA-BAE3-F381106A9174}" srcOrd="9" destOrd="0" presId="urn:microsoft.com/office/officeart/2005/8/layout/target3"/>
    <dgm:cxn modelId="{9A41F2C1-5982-47CF-B975-399C84B751ED}" type="presParOf" srcId="{333A1088-737F-45CB-B68E-254E46348037}" destId="{FFC9F71D-1B4F-4AD9-A4A6-86ADEFC8AF5C}" srcOrd="10" destOrd="0" presId="urn:microsoft.com/office/officeart/2005/8/layout/target3"/>
    <dgm:cxn modelId="{C54B17CC-3B25-4D7D-80A6-6F5070644200}" type="presParOf" srcId="{333A1088-737F-45CB-B68E-254E46348037}" destId="{25B08C86-7E15-44DC-BE7F-FFB55DD49D12}" srcOrd="11" destOrd="0" presId="urn:microsoft.com/office/officeart/2005/8/layout/target3"/>
    <dgm:cxn modelId="{EF901717-87EA-44C3-A415-FD9673BA6797}" type="presParOf" srcId="{333A1088-737F-45CB-B68E-254E46348037}" destId="{76644BE8-9D7C-4C09-B250-3D10AF48CBB7}" srcOrd="12" destOrd="0" presId="urn:microsoft.com/office/officeart/2005/8/layout/target3"/>
    <dgm:cxn modelId="{01DCC4B2-E973-4D36-8980-AEF53CD565E4}" type="presParOf" srcId="{333A1088-737F-45CB-B68E-254E46348037}" destId="{EE85B701-7295-41C0-BA7A-34D3756A2AE6}" srcOrd="13" destOrd="0" presId="urn:microsoft.com/office/officeart/2005/8/layout/target3"/>
    <dgm:cxn modelId="{D0393E00-B49D-4EFD-8FC5-498AA7511D6B}" type="presParOf" srcId="{333A1088-737F-45CB-B68E-254E46348037}" destId="{8BEBB6EC-1DAA-4CAC-8A25-BC0FCBD5DBD5}" srcOrd="14" destOrd="0" presId="urn:microsoft.com/office/officeart/2005/8/layout/target3"/>
    <dgm:cxn modelId="{E023E454-41B5-4794-92CC-F38A97CD7669}" type="presParOf" srcId="{333A1088-737F-45CB-B68E-254E46348037}" destId="{AED2198E-93D5-4001-81B4-73124B309672}" srcOrd="15" destOrd="0" presId="urn:microsoft.com/office/officeart/2005/8/layout/target3"/>
    <dgm:cxn modelId="{9CFD53E1-2FF7-4B11-A623-D915D3ED551A}" type="presParOf" srcId="{333A1088-737F-45CB-B68E-254E46348037}" destId="{2BE915AB-18AA-4053-B92C-3BFC9ED204BB}" srcOrd="16" destOrd="0" presId="urn:microsoft.com/office/officeart/2005/8/layout/target3"/>
    <dgm:cxn modelId="{EA84E950-D498-4021-AAC1-7A5DB19FECA6}" type="presParOf" srcId="{333A1088-737F-45CB-B68E-254E46348037}" destId="{6BB5E863-4638-4E1D-BFDE-399D028AC4ED}" srcOrd="17" destOrd="0" presId="urn:microsoft.com/office/officeart/2005/8/layout/target3"/>
    <dgm:cxn modelId="{90589DB6-6B87-45AA-8CEB-ACD3E7236204}" type="presParOf" srcId="{333A1088-737F-45CB-B68E-254E46348037}" destId="{5A5FFA88-C948-4069-8E93-59FA12366E83}" srcOrd="18" destOrd="0" presId="urn:microsoft.com/office/officeart/2005/8/layout/target3"/>
    <dgm:cxn modelId="{E80967CA-24A5-4288-AF74-2F84219CC17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Základní škola Strančice, okres Praha - východ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NÁZEV:VY_32_INOVACE_3.2.1.1.J06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4137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</a:t>
          </a: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Krev - </a:t>
          </a: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složky krve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CCF0CC-A4CE-4E80-92A5-B5A9B2B50DA2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FC8D50-CBF5-4495-9A5E-7EFDFD8722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519156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FC8D50-CBF5-4495-9A5E-7EFDFD872204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06428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6DBE4-323A-4146-81AE-20973BE7E233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C5FEA00-90CE-459A-A387-E631AB5C19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6DBE4-323A-4146-81AE-20973BE7E233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5FEA00-90CE-459A-A387-E631AB5C19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6DBE4-323A-4146-81AE-20973BE7E233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C5FEA00-90CE-459A-A387-E631AB5C190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6DBE4-323A-4146-81AE-20973BE7E233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5FEA00-90CE-459A-A387-E631AB5C19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6DBE4-323A-4146-81AE-20973BE7E233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5FEA00-90CE-459A-A387-E631AB5C19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6DBE4-323A-4146-81AE-20973BE7E233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5FEA00-90CE-459A-A387-E631AB5C19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6DBE4-323A-4146-81AE-20973BE7E233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5FEA00-90CE-459A-A387-E631AB5C19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6DBE4-323A-4146-81AE-20973BE7E233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5FEA00-90CE-459A-A387-E631AB5C190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6DBE4-323A-4146-81AE-20973BE7E233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C5FEA00-90CE-459A-A387-E631AB5C190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6DBE4-323A-4146-81AE-20973BE7E233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5FEA00-90CE-459A-A387-E631AB5C19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6DBE4-323A-4146-81AE-20973BE7E233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5FEA00-90CE-459A-A387-E631AB5C19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27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F8C6DBE4-323A-4146-81AE-20973BE7E233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4C5FEA00-90CE-459A-A387-E631AB5C190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Soubor:S3-Alveolar_Macrophages_with_Conidia_in_Liquid_Medium.ogg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krvinky&amp;ex=1" TargetMode="External"/><Relationship Id="rId2" Type="http://schemas.openxmlformats.org/officeDocument/2006/relationships/hyperlink" Target="http://cs.wikipedia.org/wiki/Soubor:Illu_blood_components_cs.sv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s.wikipedia.org/wiki/Soubor:Red_White_Blood_cells.jpg" TargetMode="External"/><Relationship Id="rId4" Type="http://schemas.openxmlformats.org/officeDocument/2006/relationships/hyperlink" Target="http://cs.wikipedia.org/wiki/Soubor:Bleeding_finge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364167862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CZ.1.07/1.4.00/21.2976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751442" y="1339400"/>
            <a:ext cx="26572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 Mgr. Kateřina Schejbalová</a:t>
            </a: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257394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Prezentace slouží jako úvodní v kapitole Krev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Objasní funkci krve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Popisuje a objasňuje složky krve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U fagocytózy si žáci zopakují, kde se s tímto pojmem v přírodopise již seznámili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K objasnění fagocytózy lze pustit videoukázku z odkazu na Wikipedii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V závěru si objasní pojem imunita a připomenou si vlastní reakce organismu při setkání s infekcí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2126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5138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Funkce krve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25677"/>
          </a:xfrm>
        </p:spPr>
        <p:txBody>
          <a:bodyPr>
            <a:normAutofit lnSpcReduction="10000"/>
          </a:bodyPr>
          <a:lstStyle/>
          <a:p>
            <a:r>
              <a:rPr lang="cs-CZ" sz="4800" dirty="0" smtClean="0"/>
              <a:t>Rozvádí O2, živiny, H2O</a:t>
            </a:r>
          </a:p>
          <a:p>
            <a:r>
              <a:rPr lang="cs-CZ" sz="4800" dirty="0" smtClean="0"/>
              <a:t>Odvádí CO2 a odpadní látky</a:t>
            </a:r>
          </a:p>
          <a:p>
            <a:r>
              <a:rPr lang="cs-CZ" sz="4800" dirty="0" smtClean="0"/>
              <a:t>Rozvádí hormony</a:t>
            </a:r>
          </a:p>
          <a:p>
            <a:r>
              <a:rPr lang="cs-CZ" sz="4800" dirty="0" smtClean="0"/>
              <a:t>Obrana </a:t>
            </a:r>
            <a:r>
              <a:rPr lang="cs-CZ" sz="4800" dirty="0" smtClean="0"/>
              <a:t>těla - </a:t>
            </a:r>
            <a:r>
              <a:rPr lang="cs-CZ" sz="4800" dirty="0" smtClean="0"/>
              <a:t>infekce</a:t>
            </a:r>
          </a:p>
          <a:p>
            <a:r>
              <a:rPr lang="cs-CZ" sz="4800" dirty="0" err="1" smtClean="0"/>
              <a:t>Ph</a:t>
            </a:r>
            <a:r>
              <a:rPr lang="cs-CZ" sz="4800" dirty="0" smtClean="0"/>
              <a:t> </a:t>
            </a:r>
            <a:r>
              <a:rPr lang="cs-CZ" sz="4800" dirty="0" smtClean="0"/>
              <a:t>krve - stálost </a:t>
            </a:r>
            <a:r>
              <a:rPr lang="cs-CZ" sz="4800" dirty="0" smtClean="0"/>
              <a:t>prostředí 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27004421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KREVNÍ PLAZMA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Nažloutlá </a:t>
            </a:r>
            <a:r>
              <a:rPr lang="cs-CZ" sz="4400" dirty="0" smtClean="0"/>
              <a:t>tekutina - </a:t>
            </a:r>
            <a:r>
              <a:rPr lang="cs-CZ" sz="4400" dirty="0" smtClean="0"/>
              <a:t>polovina objemu krve</a:t>
            </a:r>
          </a:p>
          <a:p>
            <a:r>
              <a:rPr lang="cs-CZ" sz="4400" dirty="0" smtClean="0"/>
              <a:t>Tvořena především </a:t>
            </a:r>
            <a:r>
              <a:rPr lang="cs-CZ" sz="4400" dirty="0" smtClean="0"/>
              <a:t>vodou (</a:t>
            </a:r>
            <a:r>
              <a:rPr lang="cs-CZ" sz="4400" dirty="0" smtClean="0"/>
              <a:t>91%)</a:t>
            </a:r>
          </a:p>
          <a:p>
            <a:r>
              <a:rPr lang="cs-CZ" sz="4400" dirty="0" smtClean="0"/>
              <a:t>Bílkoviny, soli, glukózu</a:t>
            </a:r>
          </a:p>
        </p:txBody>
      </p:sp>
    </p:spTree>
    <p:extLst>
      <p:ext uri="{BB962C8B-B14F-4D97-AF65-F5344CB8AC3E}">
        <p14:creationId xmlns:p14="http://schemas.microsoft.com/office/powerpoint/2010/main" xmlns="" val="1698224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Illu blood components cs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40"/>
            <a:ext cx="8136904" cy="6120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0"/>
            <a:ext cx="1656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Složky </a:t>
            </a:r>
            <a:r>
              <a:rPr lang="cs-CZ" dirty="0" smtClean="0"/>
              <a:t>krve - </a:t>
            </a:r>
            <a:r>
              <a:rPr lang="cs-CZ" dirty="0" smtClean="0"/>
              <a:t>poměr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139740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ČERVENÉ </a:t>
            </a:r>
            <a:r>
              <a:rPr lang="cs-CZ" dirty="0" smtClean="0"/>
              <a:t>KRVINKY -</a:t>
            </a:r>
            <a:r>
              <a:rPr lang="cs-CZ" dirty="0" smtClean="0"/>
              <a:t>ERYTROCYTY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Přenos O2</a:t>
            </a:r>
          </a:p>
          <a:p>
            <a:r>
              <a:rPr lang="cs-CZ" dirty="0" smtClean="0"/>
              <a:t>Okrouhlé, zploštělé buňky vznikají v kostní dřeni</a:t>
            </a:r>
          </a:p>
          <a:p>
            <a:r>
              <a:rPr lang="cs-CZ" dirty="0" smtClean="0"/>
              <a:t>Muži: 5 mil/v 1 mm3 krve, ženy 4,5 mil/v 1 mm3</a:t>
            </a:r>
          </a:p>
          <a:p>
            <a:r>
              <a:rPr lang="cs-CZ" dirty="0" smtClean="0"/>
              <a:t>Uvnitř buněk HEMOGLOBIN=červené barvivo</a:t>
            </a:r>
          </a:p>
          <a:p>
            <a:r>
              <a:rPr lang="cs-CZ" dirty="0" smtClean="0"/>
              <a:t>Počet krvinek se mění s </a:t>
            </a:r>
            <a:r>
              <a:rPr lang="cs-CZ" dirty="0" err="1" smtClean="0"/>
              <a:t>nadm</a:t>
            </a:r>
            <a:r>
              <a:rPr lang="cs-CZ" dirty="0" smtClean="0"/>
              <a:t>. </a:t>
            </a:r>
            <a:r>
              <a:rPr lang="cs-CZ" dirty="0" smtClean="0"/>
              <a:t>výškou (</a:t>
            </a:r>
            <a:r>
              <a:rPr lang="cs-CZ" dirty="0" smtClean="0"/>
              <a:t>méně </a:t>
            </a:r>
            <a:r>
              <a:rPr lang="cs-CZ" dirty="0" smtClean="0"/>
              <a:t>O2 - více krvinek - </a:t>
            </a:r>
            <a:r>
              <a:rPr lang="cs-CZ" dirty="0" smtClean="0"/>
              <a:t>sportovci využívají)</a:t>
            </a:r>
          </a:p>
          <a:p>
            <a:r>
              <a:rPr lang="cs-CZ" dirty="0" smtClean="0"/>
              <a:t>Odumřelé </a:t>
            </a:r>
            <a:r>
              <a:rPr lang="cs-CZ" dirty="0" err="1" smtClean="0"/>
              <a:t>ery</a:t>
            </a:r>
            <a:r>
              <a:rPr lang="cs-CZ" dirty="0" smtClean="0"/>
              <a:t> ve slezině a v játrech</a:t>
            </a:r>
            <a:endParaRPr lang="cs-CZ" dirty="0"/>
          </a:p>
        </p:txBody>
      </p:sp>
      <p:pic>
        <p:nvPicPr>
          <p:cNvPr id="2050" name="Picture 2" descr="C:\Users\0CGZ\AppData\Local\Microsoft\Windows\Temporary Internet Files\Content.IE5\K0O7W0UI\MP90043313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149080"/>
            <a:ext cx="2664296" cy="1981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173873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KREVNÍ DESTIČKY TROMBOCYTY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000" dirty="0" smtClean="0"/>
              <a:t>Drobná tělíska</a:t>
            </a:r>
          </a:p>
          <a:p>
            <a:r>
              <a:rPr lang="cs-CZ" sz="4000" dirty="0" smtClean="0"/>
              <a:t>Důležitá pro srážení krve</a:t>
            </a:r>
          </a:p>
          <a:p>
            <a:r>
              <a:rPr lang="cs-CZ" sz="4000" dirty="0" smtClean="0"/>
              <a:t>Shromáždí se v poškozeném </a:t>
            </a:r>
            <a:r>
              <a:rPr lang="cs-CZ" sz="4000" dirty="0" smtClean="0"/>
              <a:t>místě – látka (trombin) vytvoří </a:t>
            </a:r>
            <a:r>
              <a:rPr lang="cs-CZ" sz="4000" dirty="0" smtClean="0"/>
              <a:t>se vláknitá </a:t>
            </a:r>
            <a:r>
              <a:rPr lang="cs-CZ" sz="4000" dirty="0" smtClean="0"/>
              <a:t>sraženina - ucpe </a:t>
            </a:r>
            <a:r>
              <a:rPr lang="cs-CZ" sz="4000" dirty="0" smtClean="0"/>
              <a:t>místo a zastaví se </a:t>
            </a:r>
            <a:r>
              <a:rPr lang="cs-CZ" sz="4000" dirty="0" smtClean="0"/>
              <a:t>krvácení (</a:t>
            </a:r>
            <a:r>
              <a:rPr lang="cs-CZ" sz="4000" dirty="0" smtClean="0"/>
              <a:t>strup)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41877964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5949280"/>
            <a:ext cx="72728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Funkce destiček</a:t>
            </a:r>
            <a:endParaRPr lang="cs-CZ" dirty="0"/>
          </a:p>
        </p:txBody>
      </p:sp>
      <p:pic>
        <p:nvPicPr>
          <p:cNvPr id="4100" name="Picture 4" descr="Soubor:Bleeding finge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71323" y="404664"/>
            <a:ext cx="7620000" cy="5201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1030758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BÍLÉ KRVINKY LEUKOCYTY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Průsvitné jaderné buňky</a:t>
            </a:r>
          </a:p>
          <a:p>
            <a:r>
              <a:rPr lang="cs-CZ" dirty="0" smtClean="0"/>
              <a:t>Vznik v kostní dřeni, slezině, uzlinách</a:t>
            </a:r>
          </a:p>
          <a:p>
            <a:r>
              <a:rPr lang="cs-CZ" dirty="0" smtClean="0"/>
              <a:t>Funkce: obrana organismu!!!!</a:t>
            </a:r>
          </a:p>
          <a:p>
            <a:r>
              <a:rPr lang="cs-CZ" dirty="0" smtClean="0"/>
              <a:t>FAGOCYTÓZA (</a:t>
            </a:r>
            <a:r>
              <a:rPr lang="cs-CZ" dirty="0" smtClean="0"/>
              <a:t>pohlcování a zneškodňování)</a:t>
            </a:r>
          </a:p>
          <a:p>
            <a:r>
              <a:rPr lang="cs-CZ" dirty="0" smtClean="0"/>
              <a:t>TVORBA PROTILÁTEK</a:t>
            </a:r>
          </a:p>
          <a:p>
            <a:r>
              <a:rPr lang="cs-CZ" dirty="0" smtClean="0"/>
              <a:t>Životnost 3-15 dnů</a:t>
            </a:r>
            <a:endParaRPr lang="cs-CZ" dirty="0"/>
          </a:p>
        </p:txBody>
      </p:sp>
      <p:pic>
        <p:nvPicPr>
          <p:cNvPr id="5122" name="Picture 2" descr="Soubor:Red White Blood cell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573016"/>
            <a:ext cx="4762500" cy="3105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79512" y="4293096"/>
            <a:ext cx="30243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Červená krvinka vlevo</a:t>
            </a:r>
          </a:p>
          <a:p>
            <a:r>
              <a:rPr lang="cs-CZ" dirty="0" smtClean="0"/>
              <a:t>Krevní destička</a:t>
            </a:r>
          </a:p>
          <a:p>
            <a:r>
              <a:rPr lang="cs-CZ" dirty="0" smtClean="0"/>
              <a:t>Bílá krvinka vpravo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733926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S3-Alveolar Macrophages with Conidia in Liquid Medium.og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620688"/>
            <a:ext cx="7488832" cy="4968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5949280"/>
            <a:ext cx="75608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Fagocyóza</a:t>
            </a:r>
            <a:r>
              <a:rPr lang="cs-CZ" dirty="0" smtClean="0"/>
              <a:t>: odkaz na video: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cs.wikipedia.org/wiki/Soubor:S3-Alveolar_Macrophages_with_Conidia_in_Liquid_Medium.ogg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147591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82089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IMUNITA: 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918012"/>
            <a:ext cx="63367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ODOLNOST  ORGANIZMU PROTI NAPADENÍ  CIZORODÝMI LÁTKAMI   A VIRY ČI BAKTÉRIEMI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700808"/>
            <a:ext cx="61206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VROZENÁ IMUNITA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ZÍSKANÁ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2852936"/>
            <a:ext cx="685758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OČKOVÁNÍ: </a:t>
            </a:r>
            <a:r>
              <a:rPr lang="cs-CZ" dirty="0" smtClean="0"/>
              <a:t>DO TĚLA SE VPRAVUJÍ OSLABENÉ ORGANIZMY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AKTIVNÍ – ŽIVÉ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PASIVNÍ - </a:t>
            </a:r>
            <a:r>
              <a:rPr lang="cs-CZ" dirty="0" smtClean="0"/>
              <a:t>PROTILÁTKY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4005064"/>
            <a:ext cx="69127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ALERGIE</a:t>
            </a: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REAKCE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– PŘECITLIVĚLÁ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– ORGANISMU NA URČITOU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LÁTKU = ALERGEN (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prach, pyl, potravina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……)</a:t>
            </a:r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PROJEVY: otok, rýma, dušení, vyrážka….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631019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8496944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Citace:</a:t>
            </a:r>
          </a:p>
          <a:p>
            <a:pPr marL="171450" indent="-171450">
              <a:buFont typeface="Arial" pitchFamily="34" charset="0"/>
              <a:buChar char="•"/>
            </a:pPr>
            <a:r>
              <a:rPr lang="cs-CZ" sz="1200" dirty="0" smtClean="0"/>
              <a:t>Obrázek složení krve</a:t>
            </a:r>
            <a:r>
              <a:rPr lang="cs-CZ" sz="1200" dirty="0"/>
              <a:t>: Anatomie krve: popis krve. In: </a:t>
            </a:r>
            <a:r>
              <a:rPr lang="cs-CZ" sz="1200" dirty="0" err="1"/>
              <a:t>Wikipedia</a:t>
            </a:r>
            <a:r>
              <a:rPr lang="cs-CZ" sz="1200" dirty="0"/>
              <a:t>: </a:t>
            </a:r>
            <a:r>
              <a:rPr lang="cs-CZ" sz="1200" dirty="0" err="1"/>
              <a:t>the</a:t>
            </a:r>
            <a:r>
              <a:rPr lang="cs-CZ" sz="1200" dirty="0"/>
              <a:t> free </a:t>
            </a:r>
            <a:r>
              <a:rPr lang="cs-CZ" sz="1200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2001-, 16.4.2007 [cit. 2011-11-20]. Dostupné z: </a:t>
            </a: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cs.wikipedia.org/wiki/Soubor:Illu_blood_components_cs.svg</a:t>
            </a:r>
            <a:endParaRPr lang="cs-CZ" sz="1200" dirty="0" smtClean="0"/>
          </a:p>
          <a:p>
            <a:pPr marL="171450" indent="-171450">
              <a:buFont typeface="Arial" pitchFamily="34" charset="0"/>
              <a:buChar char="•"/>
            </a:pPr>
            <a:r>
              <a:rPr lang="cs-CZ" sz="1200" dirty="0" smtClean="0"/>
              <a:t>Obrázek krvinky: </a:t>
            </a:r>
            <a:r>
              <a:rPr lang="cs-CZ" sz="1200" dirty="0"/>
              <a:t>Krvinky. In: </a:t>
            </a:r>
            <a:r>
              <a:rPr lang="cs-CZ" sz="1200" i="1" dirty="0"/>
              <a:t>Office.microsoft.com</a:t>
            </a:r>
            <a:r>
              <a:rPr lang="cs-CZ" sz="1200" dirty="0"/>
              <a:t> [online]. 2011, 2012 [cit. 2011-11-20]. Dostupné z: </a:t>
            </a:r>
            <a:r>
              <a:rPr lang="cs-CZ" sz="1200" dirty="0">
                <a:hlinkClick r:id="rId3"/>
              </a:rPr>
              <a:t>http://office.microsoft.com/cs-cz/images/results.aspx?qu=krvinky&amp;ex=1#ai:MP900433133</a:t>
            </a:r>
            <a:r>
              <a:rPr lang="cs-CZ" sz="1200" dirty="0" smtClean="0">
                <a:hlinkClick r:id="rId3"/>
              </a:rPr>
              <a:t>|</a:t>
            </a:r>
            <a:endParaRPr lang="cs-CZ" sz="1200" dirty="0" smtClean="0"/>
          </a:p>
          <a:p>
            <a:endParaRPr lang="cs-CZ" sz="1200" dirty="0" smtClean="0"/>
          </a:p>
          <a:p>
            <a:pPr marL="171450" indent="-171450">
              <a:buFont typeface="Arial" pitchFamily="34" charset="0"/>
              <a:buChar char="•"/>
            </a:pPr>
            <a:endParaRPr lang="cs-CZ" sz="1200" dirty="0" smtClean="0"/>
          </a:p>
          <a:p>
            <a:pPr marL="171450" indent="-171450">
              <a:buFont typeface="Arial" pitchFamily="34" charset="0"/>
              <a:buChar char="•"/>
            </a:pPr>
            <a:r>
              <a:rPr lang="cs-CZ" sz="1200" dirty="0" smtClean="0"/>
              <a:t>Obrázek ke srážení krve: </a:t>
            </a:r>
            <a:r>
              <a:rPr lang="cs-CZ" sz="1200" dirty="0"/>
              <a:t>Srážení krve. In: </a:t>
            </a:r>
            <a:r>
              <a:rPr lang="cs-CZ" sz="1200" i="1" dirty="0" err="1"/>
              <a:t>Wikipedia</a:t>
            </a:r>
            <a:r>
              <a:rPr lang="cs-CZ" sz="1200" dirty="0"/>
              <a:t>: 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 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2001-, 18.5.2006 [cit. 2011-11-20]. Dostupné z: </a:t>
            </a: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cs.wikipedia.org/wiki/Soubor:Bleeding_finger.jpg</a:t>
            </a:r>
            <a:endParaRPr lang="cs-CZ" sz="1200" dirty="0" smtClean="0"/>
          </a:p>
          <a:p>
            <a:endParaRPr lang="cs-CZ" sz="1200" dirty="0" smtClean="0"/>
          </a:p>
          <a:p>
            <a:pPr marL="171450" indent="-171450">
              <a:buFont typeface="Arial" pitchFamily="34" charset="0"/>
              <a:buChar char="•"/>
            </a:pPr>
            <a:r>
              <a:rPr lang="cs-CZ" sz="1200" dirty="0" smtClean="0"/>
              <a:t>Obrázek rozlišení bílé krvinky: </a:t>
            </a:r>
            <a:r>
              <a:rPr lang="cs-CZ" sz="1200" dirty="0"/>
              <a:t>Krvinky: bílé krvinky rozlišení. In: </a:t>
            </a:r>
            <a:r>
              <a:rPr lang="cs-CZ" sz="1200" i="1" dirty="0" err="1"/>
              <a:t>Wikipedia</a:t>
            </a:r>
            <a:r>
              <a:rPr lang="cs-CZ" sz="1200" dirty="0"/>
              <a:t>: 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 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2001-, 9.11.2005 [cit. 2011-11-20]. Dostupné z: </a:t>
            </a:r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cs.wikipedia.org/wiki/Soubor:Red_White_Blood_cells.jpg</a:t>
            </a:r>
            <a:endParaRPr lang="cs-CZ" sz="1200" dirty="0" smtClean="0"/>
          </a:p>
          <a:p>
            <a:pPr marL="171450" indent="-171450">
              <a:buFont typeface="Arial" pitchFamily="34" charset="0"/>
              <a:buChar char="•"/>
            </a:pPr>
            <a:r>
              <a:rPr lang="cs-CZ" sz="1200" dirty="0" smtClean="0"/>
              <a:t>Obrázek k fagocytóze: </a:t>
            </a:r>
            <a:r>
              <a:rPr lang="cs-CZ" sz="1200" dirty="0"/>
              <a:t>Fagocytóza: bílé krvinky. In: </a:t>
            </a:r>
            <a:r>
              <a:rPr lang="cs-CZ" sz="1200" i="1" dirty="0" err="1"/>
              <a:t>Wikipedia</a:t>
            </a:r>
            <a:r>
              <a:rPr lang="cs-CZ" sz="1200" dirty="0"/>
              <a:t>: 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 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2001-, 21.06.2007 [cit. 2011-11-20]. Dostupné z: http://cs.wikipedia.org/wiki/Soubor:S3-Alveolar_Macrophages_with_Conidia_in_Liquid_Medium.ogg</a:t>
            </a:r>
            <a:br>
              <a:rPr lang="cs-CZ" sz="1200" dirty="0"/>
            </a:br>
            <a:endParaRPr lang="cs-CZ" sz="1200" dirty="0" smtClean="0"/>
          </a:p>
          <a:p>
            <a:endParaRPr lang="cs-CZ" sz="1200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9748788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Základní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Základní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Základní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Essential</Template>
  <TotalTime>147</TotalTime>
  <Words>380</Words>
  <Application>Microsoft Office PowerPoint</Application>
  <PresentationFormat>Předvádění na obrazovce (4:3)</PresentationFormat>
  <Paragraphs>70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Základní</vt:lpstr>
      <vt:lpstr>Snímek 1</vt:lpstr>
      <vt:lpstr>anotace</vt:lpstr>
      <vt:lpstr>Funkce krve </vt:lpstr>
      <vt:lpstr>KREVNÍ PLAZMA</vt:lpstr>
      <vt:lpstr>Snímek 5</vt:lpstr>
      <vt:lpstr>ČERVENÉ KRVINKY -ERYTROCYTY</vt:lpstr>
      <vt:lpstr>KREVNÍ DESTIČKY TROMBOCYTY</vt:lpstr>
      <vt:lpstr>Snímek 8</vt:lpstr>
      <vt:lpstr>BÍLÉ KRVINKY LEUKOCYTY</vt:lpstr>
      <vt:lpstr>Snímek 10</vt:lpstr>
      <vt:lpstr>Snímek 11</vt:lpstr>
      <vt:lpstr>Snímek 12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Tělní tekutiny</dc:title>
  <dc:creator>Máma</dc:creator>
  <cp:lastModifiedBy>expert</cp:lastModifiedBy>
  <cp:revision>18</cp:revision>
  <dcterms:created xsi:type="dcterms:W3CDTF">2011-11-15T19:50:18Z</dcterms:created>
  <dcterms:modified xsi:type="dcterms:W3CDTF">2012-03-04T22:01:34Z</dcterms:modified>
</cp:coreProperties>
</file>