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71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3" autoAdjust="0"/>
    <p:restoredTop sz="94660"/>
  </p:normalViewPr>
  <p:slideViewPr>
    <p:cSldViewPr>
      <p:cViewPr varScale="1">
        <p:scale>
          <a:sx n="69" d="100"/>
          <a:sy n="69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998A8-DCF7-4263-A2C1-4732FBD4CE9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E7232-9FEA-4F9D-80C0-E4C4A6525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986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C842F79-6C37-4360-A59A-CA95FA997CE7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VY_32_INOVACE_4_24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Cesky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jazyk_Vyjmenovana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slova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se seznámí </a:t>
            </a:r>
            <a:r>
              <a:rPr lang="cs-CZ" sz="2400" dirty="0" smtClean="0">
                <a:solidFill>
                  <a:schemeClr val="tx1"/>
                </a:solidFill>
              </a:rPr>
              <a:t>se slovy lišícími se významem a psaním y/i ve vyjmenovaných slovech po B, správně doplňuje y/i </a:t>
            </a:r>
            <a:r>
              <a:rPr lang="cs-CZ" sz="2400" smtClean="0">
                <a:solidFill>
                  <a:schemeClr val="tx1"/>
                </a:solidFill>
              </a:rPr>
              <a:t>do slov, tvoří </a:t>
            </a:r>
            <a:r>
              <a:rPr lang="cs-CZ" sz="2400" dirty="0" smtClean="0">
                <a:solidFill>
                  <a:schemeClr val="tx1"/>
                </a:solidFill>
              </a:rPr>
              <a:t>a píše věty s </a:t>
            </a:r>
            <a:r>
              <a:rPr lang="cs-CZ" sz="2400" smtClean="0">
                <a:solidFill>
                  <a:schemeClr val="tx1"/>
                </a:solidFill>
              </a:rPr>
              <a:t>daným slovem.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506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1196752"/>
            <a:ext cx="7117178" cy="1468800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SLOVA LIŠÍCÍ SE VÝZNAMEM A PSANÍM Y/I</a:t>
            </a:r>
            <a:endParaRPr lang="cs-CZ" sz="4400" b="1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971600" y="3717032"/>
            <a:ext cx="7117178" cy="860400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</a:t>
            </a:r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54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254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>
            <a:off x="683568" y="836712"/>
            <a:ext cx="3147824" cy="576262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b="1" dirty="0" smtClean="0">
                <a:solidFill>
                  <a:schemeClr val="tx1"/>
                </a:solidFill>
              </a:rPr>
              <a:t>T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5004048" y="692696"/>
            <a:ext cx="3142488" cy="576262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b="1" dirty="0" smtClean="0">
                <a:solidFill>
                  <a:schemeClr val="tx1"/>
                </a:solidFill>
              </a:rPr>
              <a:t>T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5" name="Picture 2" descr="C:\Users\Kabinet\AppData\Local\Microsoft\Windows\Temporary Internet Files\Content.IE5\AM1I8PN9\MC90007883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281655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kitt\AppData\Local\Microsoft\Windows\Temporary Internet Files\Content.IE5\88I0CWO1\MP900309514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966" y="1556792"/>
            <a:ext cx="193717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899592" y="515719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existovat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515719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tlouci, mlátit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12952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3" grpId="0" build="p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doplň i/y a napiš do </a:t>
            </a:r>
            <a:r>
              <a:rPr lang="cs-CZ" b="1" dirty="0" smtClean="0">
                <a:solidFill>
                  <a:schemeClr val="tx1"/>
                </a:solidFill>
              </a:rPr>
              <a:t>sešitu.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O prázdninách jsem </a:t>
            </a:r>
            <a:r>
              <a:rPr lang="cs-CZ" sz="2800" dirty="0" err="1" smtClean="0">
                <a:solidFill>
                  <a:schemeClr val="tx1"/>
                </a:solidFill>
              </a:rPr>
              <a:t>b_l</a:t>
            </a:r>
            <a:r>
              <a:rPr lang="cs-CZ" sz="2800" dirty="0" smtClean="0">
                <a:solidFill>
                  <a:schemeClr val="tx1"/>
                </a:solidFill>
              </a:rPr>
              <a:t> u babičky.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Zvířata nesmíme </a:t>
            </a:r>
            <a:r>
              <a:rPr lang="cs-CZ" sz="2800" dirty="0" err="1" smtClean="0">
                <a:solidFill>
                  <a:schemeClr val="tx1"/>
                </a:solidFill>
              </a:rPr>
              <a:t>b_t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Rozčilený otec </a:t>
            </a:r>
            <a:r>
              <a:rPr lang="cs-CZ" sz="2800" dirty="0" err="1" smtClean="0">
                <a:solidFill>
                  <a:schemeClr val="tx1"/>
                </a:solidFill>
              </a:rPr>
              <a:t>b_l</a:t>
            </a:r>
            <a:r>
              <a:rPr lang="cs-CZ" sz="2800" dirty="0" smtClean="0">
                <a:solidFill>
                  <a:schemeClr val="tx1"/>
                </a:solidFill>
              </a:rPr>
              <a:t> pěstí do stolu.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Chci </a:t>
            </a:r>
            <a:r>
              <a:rPr lang="cs-CZ" sz="2800" dirty="0" err="1" smtClean="0">
                <a:solidFill>
                  <a:schemeClr val="tx1"/>
                </a:solidFill>
              </a:rPr>
              <a:t>b_t</a:t>
            </a:r>
            <a:r>
              <a:rPr lang="cs-CZ" sz="2800" dirty="0" smtClean="0">
                <a:solidFill>
                  <a:schemeClr val="tx1"/>
                </a:solidFill>
              </a:rPr>
              <a:t>  lékařkou.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5980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Zkontroluj si podle správného řešení.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O prázdninách jsem </a:t>
            </a:r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r>
              <a:rPr lang="cs-CZ" sz="2800" dirty="0" smtClean="0">
                <a:solidFill>
                  <a:schemeClr val="tx1"/>
                </a:solidFill>
              </a:rPr>
              <a:t> u babičky.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Zvířata nesmíme </a:t>
            </a:r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Rozčilený otec </a:t>
            </a:r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r>
              <a:rPr lang="cs-CZ" sz="2800" dirty="0" smtClean="0">
                <a:solidFill>
                  <a:schemeClr val="tx1"/>
                </a:solidFill>
              </a:rPr>
              <a:t> pěstí do stolu.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Chci </a:t>
            </a:r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  lékařkou.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872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>
            <a:off x="683568" y="836712"/>
            <a:ext cx="3147824" cy="576262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ODB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b="1" dirty="0" smtClean="0">
                <a:solidFill>
                  <a:schemeClr val="tx1"/>
                </a:solidFill>
              </a:rPr>
              <a:t>T</a:t>
            </a:r>
            <a:endParaRPr lang="cs-CZ" sz="3200" b="1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5004048" y="692696"/>
            <a:ext cx="3142488" cy="576262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ODB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b="1" dirty="0" smtClean="0">
                <a:solidFill>
                  <a:schemeClr val="tx1"/>
                </a:solidFill>
              </a:rPr>
              <a:t>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143386"/>
            <a:ext cx="360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ledabyle provést nebo odmítnout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36096" y="526649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odtlouci </a:t>
            </a:r>
          </a:p>
          <a:p>
            <a:r>
              <a:rPr lang="cs-CZ" sz="2000" dirty="0" smtClean="0"/>
              <a:t>(Hodiny odbily sedm.)</a:t>
            </a:r>
            <a:endParaRPr lang="cs-CZ" sz="2000" dirty="0"/>
          </a:p>
        </p:txBody>
      </p:sp>
      <p:pic>
        <p:nvPicPr>
          <p:cNvPr id="3" name="Picture 3" descr="C:\Users\hakitt\AppData\Local\Microsoft\Windows\Temporary Internet Files\Content.IE5\BRPDWFFL\MC90039749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376650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kitt\AppData\Local\Microsoft\Windows\Temporary Internet Files\Content.IE5\4R1NGP5R\MC900351894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28800"/>
            <a:ext cx="2157749" cy="322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950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3" grpId="0" build="p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doplň i/y a napiš do </a:t>
            </a:r>
            <a:r>
              <a:rPr lang="cs-CZ" b="1" dirty="0" smtClean="0">
                <a:solidFill>
                  <a:schemeClr val="tx1"/>
                </a:solidFill>
              </a:rPr>
              <a:t>sešitu.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Hodiny </a:t>
            </a:r>
            <a:r>
              <a:rPr lang="cs-CZ" sz="2800" dirty="0" err="1" smtClean="0">
                <a:solidFill>
                  <a:schemeClr val="tx1"/>
                </a:solidFill>
              </a:rPr>
              <a:t>odb_ly</a:t>
            </a:r>
            <a:r>
              <a:rPr lang="cs-CZ" sz="2800" dirty="0" smtClean="0">
                <a:solidFill>
                  <a:schemeClr val="tx1"/>
                </a:solidFill>
              </a:rPr>
              <a:t> sedm.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Nesmím </a:t>
            </a:r>
            <a:r>
              <a:rPr lang="cs-CZ" sz="2800" dirty="0" err="1" smtClean="0">
                <a:solidFill>
                  <a:schemeClr val="tx1"/>
                </a:solidFill>
              </a:rPr>
              <a:t>odb_vat</a:t>
            </a:r>
            <a:r>
              <a:rPr lang="cs-CZ" sz="2800" dirty="0" smtClean="0">
                <a:solidFill>
                  <a:schemeClr val="tx1"/>
                </a:solidFill>
              </a:rPr>
              <a:t> svou práci.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Prodavačka mě </a:t>
            </a:r>
            <a:r>
              <a:rPr lang="cs-CZ" sz="2800" dirty="0" err="1" smtClean="0">
                <a:solidFill>
                  <a:schemeClr val="tx1"/>
                </a:solidFill>
              </a:rPr>
              <a:t>odb_la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Na věži hodiny </a:t>
            </a:r>
            <a:r>
              <a:rPr lang="cs-CZ" sz="2800" dirty="0" err="1" smtClean="0">
                <a:solidFill>
                  <a:schemeClr val="tx1"/>
                </a:solidFill>
              </a:rPr>
              <a:t>odb_jí</a:t>
            </a:r>
            <a:r>
              <a:rPr lang="cs-CZ" sz="2800" dirty="0" smtClean="0">
                <a:solidFill>
                  <a:schemeClr val="tx1"/>
                </a:solidFill>
              </a:rPr>
              <a:t> půlnoc.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923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924475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Zkontroluj si podle správného řešení.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Hodiny </a:t>
            </a:r>
            <a:r>
              <a:rPr lang="cs-CZ" sz="2800" b="1" dirty="0" smtClean="0">
                <a:solidFill>
                  <a:schemeClr val="tx1"/>
                </a:solidFill>
              </a:rPr>
              <a:t>odb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chemeClr val="tx1"/>
                </a:solidFill>
              </a:rPr>
              <a:t>ly</a:t>
            </a:r>
            <a:r>
              <a:rPr lang="cs-CZ" sz="2800" dirty="0" smtClean="0">
                <a:solidFill>
                  <a:schemeClr val="tx1"/>
                </a:solidFill>
              </a:rPr>
              <a:t> sedm.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Nesmím </a:t>
            </a:r>
            <a:r>
              <a:rPr lang="cs-CZ" sz="2800" b="1" dirty="0" smtClean="0">
                <a:solidFill>
                  <a:schemeClr val="tx1"/>
                </a:solidFill>
              </a:rPr>
              <a:t>odb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>
                <a:solidFill>
                  <a:schemeClr val="tx1"/>
                </a:solidFill>
              </a:rPr>
              <a:t>vat</a:t>
            </a:r>
            <a:r>
              <a:rPr lang="cs-CZ" sz="2800" dirty="0" smtClean="0">
                <a:solidFill>
                  <a:schemeClr val="tx1"/>
                </a:solidFill>
              </a:rPr>
              <a:t> svou práci.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Prodavačka mě </a:t>
            </a:r>
            <a:r>
              <a:rPr lang="cs-CZ" sz="2800" b="1" dirty="0" smtClean="0">
                <a:solidFill>
                  <a:schemeClr val="tx1"/>
                </a:solidFill>
              </a:rPr>
              <a:t>odb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>
                <a:solidFill>
                  <a:schemeClr val="tx1"/>
                </a:solidFill>
              </a:rPr>
              <a:t>la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Na věži hodiny </a:t>
            </a:r>
            <a:r>
              <a:rPr lang="cs-CZ" sz="2800" b="1" dirty="0" smtClean="0">
                <a:solidFill>
                  <a:schemeClr val="tx1"/>
                </a:solidFill>
              </a:rPr>
              <a:t>odb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schemeClr val="tx1"/>
                </a:solidFill>
              </a:rPr>
              <a:t>jí</a:t>
            </a:r>
            <a:r>
              <a:rPr lang="cs-CZ" sz="2800" dirty="0" smtClean="0">
                <a:solidFill>
                  <a:schemeClr val="tx1"/>
                </a:solidFill>
              </a:rPr>
              <a:t> půlnoc.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583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>
            <a:off x="683568" y="836712"/>
            <a:ext cx="3147824" cy="576262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NABÝT</a:t>
            </a:r>
            <a:endParaRPr lang="cs-CZ" sz="3200" b="1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5004048" y="692696"/>
            <a:ext cx="3142488" cy="576262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NABÍT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266496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získat </a:t>
            </a:r>
          </a:p>
          <a:p>
            <a:r>
              <a:rPr lang="cs-CZ" sz="2000" dirty="0" smtClean="0"/>
              <a:t>(majetek, vědomosti)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5266496"/>
            <a:ext cx="35283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vsunout náboj, natlouci</a:t>
            </a:r>
            <a:endParaRPr lang="cs-CZ" sz="2000" dirty="0"/>
          </a:p>
        </p:txBody>
      </p:sp>
      <p:pic>
        <p:nvPicPr>
          <p:cNvPr id="1026" name="Picture 2" descr="C:\Users\hakitt\AppData\Local\Microsoft\Windows\Temporary Internet Files\Content.IE5\BRPDWFFL\MP90017773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71524"/>
            <a:ext cx="2314574" cy="3471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kitt\AppData\Local\Microsoft\Windows\Temporary Internet Files\Content.IE5\4R1NGP5R\MP900434102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2779960" cy="3471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861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3" grpId="0" build="p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doplň i/y a napiš do </a:t>
            </a:r>
            <a:r>
              <a:rPr lang="cs-CZ" b="1" dirty="0" smtClean="0">
                <a:solidFill>
                  <a:schemeClr val="tx1"/>
                </a:solidFill>
              </a:rPr>
              <a:t>sešitu.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err="1" smtClean="0">
                <a:solidFill>
                  <a:schemeClr val="tx1"/>
                </a:solidFill>
              </a:rPr>
              <a:t>Nab_la</a:t>
            </a:r>
            <a:r>
              <a:rPr lang="cs-CZ" sz="2800" dirty="0" smtClean="0">
                <a:solidFill>
                  <a:schemeClr val="tx1"/>
                </a:solidFill>
              </a:rPr>
              <a:t> velkého jmění.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Myslivec </a:t>
            </a:r>
            <a:r>
              <a:rPr lang="cs-CZ" sz="2800" dirty="0" err="1" smtClean="0">
                <a:solidFill>
                  <a:schemeClr val="tx1"/>
                </a:solidFill>
              </a:rPr>
              <a:t>nab_l</a:t>
            </a:r>
            <a:r>
              <a:rPr lang="cs-CZ" sz="2800" dirty="0" smtClean="0">
                <a:solidFill>
                  <a:schemeClr val="tx1"/>
                </a:solidFill>
              </a:rPr>
              <a:t> pušku.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Voják umí </a:t>
            </a:r>
            <a:r>
              <a:rPr lang="cs-CZ" sz="2800" dirty="0" err="1" smtClean="0">
                <a:solidFill>
                  <a:schemeClr val="tx1"/>
                </a:solidFill>
              </a:rPr>
              <a:t>nab_t</a:t>
            </a:r>
            <a:r>
              <a:rPr lang="cs-CZ" sz="2800" dirty="0" smtClean="0">
                <a:solidFill>
                  <a:schemeClr val="tx1"/>
                </a:solidFill>
              </a:rPr>
              <a:t> svoji zbraň.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Ve škole </a:t>
            </a:r>
            <a:r>
              <a:rPr lang="cs-CZ" sz="2800" dirty="0" err="1" smtClean="0">
                <a:solidFill>
                  <a:schemeClr val="tx1"/>
                </a:solidFill>
              </a:rPr>
              <a:t>nab_l</a:t>
            </a:r>
            <a:r>
              <a:rPr lang="cs-CZ" sz="2800" dirty="0" smtClean="0">
                <a:solidFill>
                  <a:schemeClr val="tx1"/>
                </a:solidFill>
              </a:rPr>
              <a:t> nové vědomosti.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977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924475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Zkontroluj si podle správného řešení.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Nab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>
                <a:solidFill>
                  <a:schemeClr val="tx1"/>
                </a:solidFill>
              </a:rPr>
              <a:t>la</a:t>
            </a:r>
            <a:r>
              <a:rPr lang="cs-CZ" sz="2800" dirty="0" smtClean="0">
                <a:solidFill>
                  <a:schemeClr val="tx1"/>
                </a:solidFill>
              </a:rPr>
              <a:t> velkého jmění.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Myslivec </a:t>
            </a:r>
            <a:r>
              <a:rPr lang="cs-CZ" sz="2800" b="1" dirty="0" smtClean="0">
                <a:solidFill>
                  <a:schemeClr val="tx1"/>
                </a:solidFill>
              </a:rPr>
              <a:t>nab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r>
              <a:rPr lang="cs-CZ" sz="2800" dirty="0" smtClean="0">
                <a:solidFill>
                  <a:schemeClr val="tx1"/>
                </a:solidFill>
              </a:rPr>
              <a:t> pušku.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Voják umí </a:t>
            </a:r>
            <a:r>
              <a:rPr lang="cs-CZ" sz="2800" b="1" dirty="0" smtClean="0">
                <a:solidFill>
                  <a:schemeClr val="tx1"/>
                </a:solidFill>
              </a:rPr>
              <a:t>nab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 svoji zbraň.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Ve škole </a:t>
            </a:r>
            <a:r>
              <a:rPr lang="cs-CZ" sz="2800" b="1" dirty="0" smtClean="0">
                <a:solidFill>
                  <a:schemeClr val="tx1"/>
                </a:solidFill>
              </a:rPr>
              <a:t>nab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r>
              <a:rPr lang="cs-CZ" sz="2800" dirty="0" smtClean="0">
                <a:solidFill>
                  <a:schemeClr val="tx1"/>
                </a:solidFill>
              </a:rPr>
              <a:t> nové vědomosti.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872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Existují další dvojice, 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zkus vymýšlet věty na daná slova.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348880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 – připojením se zvětšit nebo přibrat</a:t>
            </a:r>
          </a:p>
          <a:p>
            <a:r>
              <a:rPr lang="cs-CZ" sz="2400" dirty="0" smtClean="0"/>
              <a:t>Přib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 - přitlouci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645023"/>
            <a:ext cx="8856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 – zmocnit se (území), dosáhnout něčeho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(svobody)</a:t>
            </a:r>
          </a:p>
          <a:p>
            <a:r>
              <a:rPr lang="cs-CZ" sz="2400" dirty="0" smtClean="0"/>
              <a:t>Dob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 – doplnit elektrickým nábojem, přestat bít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398576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 – zmenšit se</a:t>
            </a:r>
          </a:p>
          <a:p>
            <a:r>
              <a:rPr lang="cs-CZ" sz="2400" dirty="0" smtClean="0"/>
              <a:t>Ub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 – utlouci, usmrtit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9890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1124744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 - zůstat</a:t>
            </a:r>
          </a:p>
          <a:p>
            <a:r>
              <a:rPr lang="cs-CZ" sz="2400" dirty="0" smtClean="0"/>
              <a:t>Zb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 – ztlouci, zmlátit (někoho)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1580" y="3068960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dlo – živobytí </a:t>
            </a:r>
          </a:p>
          <a:p>
            <a:r>
              <a:rPr lang="cs-CZ" sz="2400" dirty="0" smtClean="0"/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dlo – delší tyč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903084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lí – bylina, plevel </a:t>
            </a:r>
          </a:p>
          <a:p>
            <a:r>
              <a:rPr lang="cs-CZ" sz="2400" dirty="0" smtClean="0"/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lý – mající barvu sněhu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27379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88840"/>
            <a:ext cx="66967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/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Není-li uvedeno jinak je materiál dílem autorky podle učebních osnov odpovídajících ŠVP vyučovaných podle učebnic:</a:t>
            </a:r>
          </a:p>
          <a:p>
            <a:endParaRPr lang="cs-CZ" sz="2000" dirty="0"/>
          </a:p>
          <a:p>
            <a:r>
              <a:rPr lang="cs-CZ" sz="2000" dirty="0"/>
              <a:t>Kosová J., </a:t>
            </a:r>
            <a:r>
              <a:rPr lang="cs-CZ" sz="2000" dirty="0" err="1"/>
              <a:t>Babušová</a:t>
            </a:r>
            <a:r>
              <a:rPr lang="cs-CZ" sz="2000" dirty="0"/>
              <a:t> G., Řeháčková A. </a:t>
            </a:r>
            <a:r>
              <a:rPr lang="cs-CZ" sz="2000" i="1" dirty="0"/>
              <a:t>Český jazyk 3 učebnice pro základní školy, </a:t>
            </a:r>
            <a:r>
              <a:rPr lang="cs-CZ" sz="2000" dirty="0"/>
              <a:t>Plzeň: Fraus, 2009. ISBN 978-80-7238-857-8</a:t>
            </a:r>
          </a:p>
          <a:p>
            <a:endParaRPr lang="cs-CZ" sz="2000" dirty="0"/>
          </a:p>
          <a:p>
            <a:r>
              <a:rPr lang="cs-CZ" sz="2000" dirty="0"/>
              <a:t>Citováno dne: </a:t>
            </a:r>
            <a:r>
              <a:rPr lang="cs-CZ" sz="2000" dirty="0" smtClean="0"/>
              <a:t>2.12.2011</a:t>
            </a:r>
          </a:p>
          <a:p>
            <a:endParaRPr lang="cs-CZ" sz="2000" dirty="0"/>
          </a:p>
          <a:p>
            <a:r>
              <a:rPr lang="pl-PL" sz="2000" dirty="0">
                <a:hlinkClick r:id="rId2"/>
              </a:rPr>
              <a:t>DUM uložen na- http://dumy.cz/materialy/prehled</a:t>
            </a:r>
            <a:endParaRPr lang="cs-CZ" sz="2000" dirty="0"/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347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92</TotalTime>
  <Words>385</Words>
  <Application>Microsoft Office PowerPoint</Application>
  <PresentationFormat>Předvádění na obrazovce (4:3)</PresentationFormat>
  <Paragraphs>71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Název školy: ZŠ Klášterec nad Ohří, Krátká 676 Autor: Mgr. Hana Kittnerová Název materiálu: VY_32_INOVACE_4_24 _Cesky jazyk_Vyjmenovana slova Číslo projektu: CZ.1.07/1.4.00/21.1115  </vt:lpstr>
      <vt:lpstr>SLOVA LIŠÍCÍ SE VÝZNAMEM A PSANÍM Y/I</vt:lpstr>
      <vt:lpstr>Prezentace aplikace PowerPoint</vt:lpstr>
      <vt:lpstr>Správně doplň i/y a napiš do sešitu.</vt:lpstr>
      <vt:lpstr>Zkontroluj si podle správného řešení.</vt:lpstr>
      <vt:lpstr>Prezentace aplikace PowerPoint</vt:lpstr>
      <vt:lpstr>Správně doplň i/y a napiš do sešitu.</vt:lpstr>
      <vt:lpstr>Zkontroluj si podle správného řešení.</vt:lpstr>
      <vt:lpstr>Prezentace aplikace PowerPoint</vt:lpstr>
      <vt:lpstr>Správně doplň i/y a napiš do sešitu.</vt:lpstr>
      <vt:lpstr>Zkontroluj si podle správného řešení.</vt:lpstr>
      <vt:lpstr>Existují další dvojice,  zkus vymýšlet věty na daná slova.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LIŠÍCÍ SE VÝZNAMEM A PSANÍM Y/I</dc:title>
  <dc:creator>hakitt</dc:creator>
  <cp:lastModifiedBy>hakitt</cp:lastModifiedBy>
  <cp:revision>12</cp:revision>
  <dcterms:created xsi:type="dcterms:W3CDTF">2011-12-02T16:59:42Z</dcterms:created>
  <dcterms:modified xsi:type="dcterms:W3CDTF">2012-06-10T17:39:51Z</dcterms:modified>
</cp:coreProperties>
</file>