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13"/>
  </p:notesMasterIdLst>
  <p:sldIdLst>
    <p:sldId id="256" r:id="rId3"/>
    <p:sldId id="266" r:id="rId4"/>
    <p:sldId id="258" r:id="rId5"/>
    <p:sldId id="271" r:id="rId6"/>
    <p:sldId id="269" r:id="rId7"/>
    <p:sldId id="264" r:id="rId8"/>
    <p:sldId id="265" r:id="rId9"/>
    <p:sldId id="270" r:id="rId10"/>
    <p:sldId id="268" r:id="rId11"/>
    <p:sldId id="26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Styl s motivem 1 – zvýraznění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>
        <a:xfrm>
          <a:off x="1258000" y="0"/>
          <a:ext cx="6498543" cy="254771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Základní škola Strančice, okres Praha - východ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xfrm>
          <a:off x="1273857" y="407634"/>
          <a:ext cx="6498543" cy="201269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AUTOR: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xfrm>
          <a:off x="1273857" y="792083"/>
          <a:ext cx="6498543" cy="147767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NÁZEV:VY_32_INOVACE_3.2.1.1.J07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xfrm>
          <a:off x="1224143" y="1567773"/>
          <a:ext cx="6498543" cy="40763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ČÍSLO PROJEKTU: 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xfrm>
          <a:off x="1273857" y="1224137"/>
          <a:ext cx="6498543" cy="94265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TEMA: Krevní skupiny, transfuze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69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DC6B2AA-2DC0-4ABB-8588-A76DF39B4438}" type="presOf" srcId="{D8197B8C-B260-4A16-BDF4-0947B075E274}" destId="{25B08C86-7E15-44DC-BE7F-FFB55DD49D12}" srcOrd="0" destOrd="0" presId="urn:microsoft.com/office/officeart/2005/8/layout/target3"/>
    <dgm:cxn modelId="{AFA795AD-EE89-4398-94C2-06A0C9B09A3C}" type="presOf" srcId="{4C35D32F-0EAB-4CD7-82EE-45574DC2A586}" destId="{890E4F0B-2866-4A3F-A3C7-2A14B1797930}" srcOrd="1" destOrd="0" presId="urn:microsoft.com/office/officeart/2005/8/layout/target3"/>
    <dgm:cxn modelId="{9882456B-2DF7-4414-8FE7-282C2203DD91}" type="presOf" srcId="{D8197B8C-B260-4A16-BDF4-0947B075E274}" destId="{5A5FFA88-C948-4069-8E93-59FA12366E83}" srcOrd="1" destOrd="0" presId="urn:microsoft.com/office/officeart/2005/8/layout/target3"/>
    <dgm:cxn modelId="{BA86BDAF-B480-4F2B-8017-5F9D29F6BF31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BF38879-04AA-456B-98C5-61439CA18EE0}" type="presOf" srcId="{4C35D32F-0EAB-4CD7-82EE-45574DC2A586}" destId="{8BEBB6EC-1DAA-4CAC-8A25-BC0FCBD5DBD5}" srcOrd="0" destOrd="0" presId="urn:microsoft.com/office/officeart/2005/8/layout/target3"/>
    <dgm:cxn modelId="{492624DB-C5FA-4158-91B6-B52DD2C312BC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2AAF88B-4B1E-4A0F-B89D-C3483B805CA1}" type="presOf" srcId="{B651F6E3-6281-48DB-9319-2AEAFDAE7572}" destId="{619D679B-A015-4ECF-8348-D1034C574F40}" srcOrd="0" destOrd="0" presId="urn:microsoft.com/office/officeart/2005/8/layout/target3"/>
    <dgm:cxn modelId="{165387B6-D6B6-4C13-9DA7-FE20E13727EF}" type="presOf" srcId="{D1B46980-6531-4606-95E6-44980827E919}" destId="{6140AFEC-043D-4C43-A2F9-D0F5331DF3A3}" srcOrd="0" destOrd="0" presId="urn:microsoft.com/office/officeart/2005/8/layout/target3"/>
    <dgm:cxn modelId="{B63C3133-1BD1-4D2F-9FDF-7D65D82DAAEC}" type="presOf" srcId="{D1B46980-6531-4606-95E6-44980827E919}" destId="{2BE915AB-18AA-4053-B92C-3BFC9ED204BB}" srcOrd="1" destOrd="0" presId="urn:microsoft.com/office/officeart/2005/8/layout/target3"/>
    <dgm:cxn modelId="{B4EB42ED-3585-439B-A6D3-0E3EA5B298F9}" type="presOf" srcId="{757F3AB3-0718-4624-B441-E567A8F0AB56}" destId="{333A1088-737F-45CB-B68E-254E46348037}" srcOrd="0" destOrd="0" presId="urn:microsoft.com/office/officeart/2005/8/layout/target3"/>
    <dgm:cxn modelId="{0DD49D7F-2D17-4BBE-9783-E32935F0372C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1D3449F-49B2-4CAE-8380-7850E879C6A8}" type="presParOf" srcId="{333A1088-737F-45CB-B68E-254E46348037}" destId="{F5ABB229-8D3B-4694-996A-96F23CF14429}" srcOrd="0" destOrd="0" presId="urn:microsoft.com/office/officeart/2005/8/layout/target3"/>
    <dgm:cxn modelId="{01CEF65C-6A37-41B7-A963-610C69A405D7}" type="presParOf" srcId="{333A1088-737F-45CB-B68E-254E46348037}" destId="{F41139FD-01EE-4571-8B17-4FB00FC51163}" srcOrd="1" destOrd="0" presId="urn:microsoft.com/office/officeart/2005/8/layout/target3"/>
    <dgm:cxn modelId="{3E7B02DB-8E2F-473F-88F1-A1E73260B000}" type="presParOf" srcId="{333A1088-737F-45CB-B68E-254E46348037}" destId="{D005CE8C-CC26-4C3E-AC11-E15060ECD759}" srcOrd="2" destOrd="0" presId="urn:microsoft.com/office/officeart/2005/8/layout/target3"/>
    <dgm:cxn modelId="{EE8179B6-19EC-44EE-8AF5-B73BF0538743}" type="presParOf" srcId="{333A1088-737F-45CB-B68E-254E46348037}" destId="{2C702D82-9B77-49B7-9568-BB8EB47C3372}" srcOrd="3" destOrd="0" presId="urn:microsoft.com/office/officeart/2005/8/layout/target3"/>
    <dgm:cxn modelId="{9C30A227-20BE-4B84-ABD9-B9F3163C2E5E}" type="presParOf" srcId="{333A1088-737F-45CB-B68E-254E46348037}" destId="{A52A0455-90FF-4808-ABD0-F02540D31D5A}" srcOrd="4" destOrd="0" presId="urn:microsoft.com/office/officeart/2005/8/layout/target3"/>
    <dgm:cxn modelId="{795C0009-5DB6-4B29-8A52-E430FF2E1D8C}" type="presParOf" srcId="{333A1088-737F-45CB-B68E-254E46348037}" destId="{6140AFEC-043D-4C43-A2F9-D0F5331DF3A3}" srcOrd="5" destOrd="0" presId="urn:microsoft.com/office/officeart/2005/8/layout/target3"/>
    <dgm:cxn modelId="{98513786-DED5-4AE0-B0E4-A326D053E6AB}" type="presParOf" srcId="{333A1088-737F-45CB-B68E-254E46348037}" destId="{9358AC05-5D7D-4327-9F80-1AD486AEA664}" srcOrd="6" destOrd="0" presId="urn:microsoft.com/office/officeart/2005/8/layout/target3"/>
    <dgm:cxn modelId="{4914954F-0C4B-4A58-A658-3EC0D5446DED}" type="presParOf" srcId="{333A1088-737F-45CB-B68E-254E46348037}" destId="{313FC574-E1CD-4FB4-B054-0B805CE0447D}" srcOrd="7" destOrd="0" presId="urn:microsoft.com/office/officeart/2005/8/layout/target3"/>
    <dgm:cxn modelId="{3CD97F0E-DC4A-4327-8581-6BDC5A26C9A9}" type="presParOf" srcId="{333A1088-737F-45CB-B68E-254E46348037}" destId="{619D679B-A015-4ECF-8348-D1034C574F40}" srcOrd="8" destOrd="0" presId="urn:microsoft.com/office/officeart/2005/8/layout/target3"/>
    <dgm:cxn modelId="{04E2488C-C0D0-4909-BB8D-C16E38E6BC14}" type="presParOf" srcId="{333A1088-737F-45CB-B68E-254E46348037}" destId="{322283A8-4A27-4CDA-BAE3-F381106A9174}" srcOrd="9" destOrd="0" presId="urn:microsoft.com/office/officeart/2005/8/layout/target3"/>
    <dgm:cxn modelId="{2A54FE41-E642-4675-8896-F70EE7B813C9}" type="presParOf" srcId="{333A1088-737F-45CB-B68E-254E46348037}" destId="{FFC9F71D-1B4F-4AD9-A4A6-86ADEFC8AF5C}" srcOrd="10" destOrd="0" presId="urn:microsoft.com/office/officeart/2005/8/layout/target3"/>
    <dgm:cxn modelId="{FABB30EE-AAC8-465E-AB05-AA33AAB3D1D8}" type="presParOf" srcId="{333A1088-737F-45CB-B68E-254E46348037}" destId="{25B08C86-7E15-44DC-BE7F-FFB55DD49D12}" srcOrd="11" destOrd="0" presId="urn:microsoft.com/office/officeart/2005/8/layout/target3"/>
    <dgm:cxn modelId="{9EBF5A54-1BB6-4C45-8859-76D354BC45C6}" type="presParOf" srcId="{333A1088-737F-45CB-B68E-254E46348037}" destId="{76644BE8-9D7C-4C09-B250-3D10AF48CBB7}" srcOrd="12" destOrd="0" presId="urn:microsoft.com/office/officeart/2005/8/layout/target3"/>
    <dgm:cxn modelId="{A154C4FF-2F2C-4337-B02D-0C6258A00989}" type="presParOf" srcId="{333A1088-737F-45CB-B68E-254E46348037}" destId="{EE85B701-7295-41C0-BA7A-34D3756A2AE6}" srcOrd="13" destOrd="0" presId="urn:microsoft.com/office/officeart/2005/8/layout/target3"/>
    <dgm:cxn modelId="{A77527A9-D95C-4F44-A693-176A215AF492}" type="presParOf" srcId="{333A1088-737F-45CB-B68E-254E46348037}" destId="{8BEBB6EC-1DAA-4CAC-8A25-BC0FCBD5DBD5}" srcOrd="14" destOrd="0" presId="urn:microsoft.com/office/officeart/2005/8/layout/target3"/>
    <dgm:cxn modelId="{537EC612-148A-4496-B7C5-B831F5EFCF66}" type="presParOf" srcId="{333A1088-737F-45CB-B68E-254E46348037}" destId="{AED2198E-93D5-4001-81B4-73124B309672}" srcOrd="15" destOrd="0" presId="urn:microsoft.com/office/officeart/2005/8/layout/target3"/>
    <dgm:cxn modelId="{7BC2C225-AC6B-41DE-8926-184E5BF34003}" type="presParOf" srcId="{333A1088-737F-45CB-B68E-254E46348037}" destId="{2BE915AB-18AA-4053-B92C-3BFC9ED204BB}" srcOrd="16" destOrd="0" presId="urn:microsoft.com/office/officeart/2005/8/layout/target3"/>
    <dgm:cxn modelId="{4C26E224-269A-4189-98D2-F17C289D31A3}" type="presParOf" srcId="{333A1088-737F-45CB-B68E-254E46348037}" destId="{6BB5E863-4638-4E1D-BFDE-399D028AC4ED}" srcOrd="17" destOrd="0" presId="urn:microsoft.com/office/officeart/2005/8/layout/target3"/>
    <dgm:cxn modelId="{6F6A89F7-2057-4959-BE74-001227AD7A4B}" type="presParOf" srcId="{333A1088-737F-45CB-B68E-254E46348037}" destId="{5A5FFA88-C948-4069-8E93-59FA12366E83}" srcOrd="18" destOrd="0" presId="urn:microsoft.com/office/officeart/2005/8/layout/target3"/>
    <dgm:cxn modelId="{B88CDA31-C2AC-4BEC-BC25-1FE21298A07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Základní škola Strančice, okres Praha - východ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AUTOR: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NÁZEV:VY_32_INOVACE_3.2.1.1.J07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4137"/>
          <a:ext cx="6498543" cy="94265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TEMA: Krevní skupiny, transfuze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73857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ČÍSLO PROJEKTU: 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3DA6FF-593A-4F3A-BE4C-CA2389B392EF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E1AB28-8200-4DF5-B18A-32CD071EA3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99657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mtClean="0"/>
          </a:p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E1AB28-8200-4DF5-B18A-32CD071EA384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97897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EEB3-FB40-4414-8C37-FFEA3A26CE05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3649E23-EB72-4254-B2D9-6082A3DEDCB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EEB3-FB40-4414-8C37-FFEA3A26CE05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49E23-EB72-4254-B2D9-6082A3DEDCB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EEB3-FB40-4414-8C37-FFEA3A26CE05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3649E23-EB72-4254-B2D9-6082A3DEDCB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EEB3-FB40-4414-8C37-FFEA3A26CE05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49E23-EB72-4254-B2D9-6082A3DEDCB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EEB3-FB40-4414-8C37-FFEA3A26CE05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49E23-EB72-4254-B2D9-6082A3DEDCB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EEB3-FB40-4414-8C37-FFEA3A26CE05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49E23-EB72-4254-B2D9-6082A3DEDCB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EEB3-FB40-4414-8C37-FFEA3A26CE05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49E23-EB72-4254-B2D9-6082A3DEDCB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EEB3-FB40-4414-8C37-FFEA3A26CE05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49E23-EB72-4254-B2D9-6082A3DEDCB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EEB3-FB40-4414-8C37-FFEA3A26CE05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3649E23-EB72-4254-B2D9-6082A3DEDCB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EEB3-FB40-4414-8C37-FFEA3A26CE05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49E23-EB72-4254-B2D9-6082A3DEDCB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EEB3-FB40-4414-8C37-FFEA3A26CE05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49E23-EB72-4254-B2D9-6082A3DEDCB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EEB3-FB40-4414-8C37-FFEA3A26CE05}" type="datetimeFigureOut">
              <a:rPr lang="cs-CZ" smtClean="0">
                <a:solidFill>
                  <a:srgbClr val="000000"/>
                </a:solidFill>
              </a:rPr>
              <a:pPr/>
              <a:t>4.3.2012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3649E23-EB72-4254-B2D9-6082A3DEDCB5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5708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EEB3-FB40-4414-8C37-FFEA3A26CE05}" type="datetimeFigureOut">
              <a:rPr lang="cs-CZ" smtClean="0">
                <a:solidFill>
                  <a:srgbClr val="000000"/>
                </a:solidFill>
              </a:rPr>
              <a:pPr/>
              <a:t>4.3.2012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49E23-EB72-4254-B2D9-6082A3DEDCB5}" type="slidenum">
              <a:rPr lang="cs-CZ" smtClean="0">
                <a:solidFill>
                  <a:srgbClr val="D1282E"/>
                </a:solidFill>
              </a:rPr>
              <a:pPr/>
              <a:t>‹#›</a:t>
            </a:fld>
            <a:endParaRPr lang="cs-CZ">
              <a:solidFill>
                <a:srgbClr val="D128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8173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EEB3-FB40-4414-8C37-FFEA3A26CE05}" type="datetimeFigureOut">
              <a:rPr lang="cs-CZ" smtClean="0">
                <a:solidFill>
                  <a:srgbClr val="000000"/>
                </a:solidFill>
              </a:rPr>
              <a:pPr/>
              <a:t>4.3.2012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3649E23-EB72-4254-B2D9-6082A3DEDCB5}" type="slidenum">
              <a:rPr lang="cs-CZ" smtClean="0">
                <a:solidFill>
                  <a:srgbClr val="D1282E"/>
                </a:solidFill>
              </a:rPr>
              <a:pPr/>
              <a:t>‹#›</a:t>
            </a:fld>
            <a:endParaRPr lang="cs-CZ">
              <a:solidFill>
                <a:srgbClr val="D1282E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1400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EEB3-FB40-4414-8C37-FFEA3A26CE05}" type="datetimeFigureOut">
              <a:rPr lang="cs-CZ" smtClean="0">
                <a:solidFill>
                  <a:srgbClr val="000000"/>
                </a:solidFill>
              </a:rPr>
              <a:pPr/>
              <a:t>4.3.2012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49E23-EB72-4254-B2D9-6082A3DEDCB5}" type="slidenum">
              <a:rPr lang="cs-CZ" smtClean="0">
                <a:solidFill>
                  <a:srgbClr val="D1282E"/>
                </a:solidFill>
              </a:rPr>
              <a:pPr/>
              <a:t>‹#›</a:t>
            </a:fld>
            <a:endParaRPr lang="cs-CZ">
              <a:solidFill>
                <a:srgbClr val="D128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3977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EEB3-FB40-4414-8C37-FFEA3A26CE05}" type="datetimeFigureOut">
              <a:rPr lang="cs-CZ" smtClean="0">
                <a:solidFill>
                  <a:srgbClr val="000000"/>
                </a:solidFill>
              </a:rPr>
              <a:pPr/>
              <a:t>4.3.2012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49E23-EB72-4254-B2D9-6082A3DEDCB5}" type="slidenum">
              <a:rPr lang="cs-CZ" smtClean="0">
                <a:solidFill>
                  <a:srgbClr val="D1282E"/>
                </a:solidFill>
              </a:rPr>
              <a:pPr/>
              <a:t>‹#›</a:t>
            </a:fld>
            <a:endParaRPr lang="cs-CZ">
              <a:solidFill>
                <a:srgbClr val="D128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20532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EEB3-FB40-4414-8C37-FFEA3A26CE05}" type="datetimeFigureOut">
              <a:rPr lang="cs-CZ" smtClean="0">
                <a:solidFill>
                  <a:srgbClr val="000000"/>
                </a:solidFill>
              </a:rPr>
              <a:pPr/>
              <a:t>4.3.2012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49E23-EB72-4254-B2D9-6082A3DEDCB5}" type="slidenum">
              <a:rPr lang="cs-CZ" smtClean="0">
                <a:solidFill>
                  <a:srgbClr val="D1282E"/>
                </a:solidFill>
              </a:rPr>
              <a:pPr/>
              <a:t>‹#›</a:t>
            </a:fld>
            <a:endParaRPr lang="cs-CZ">
              <a:solidFill>
                <a:srgbClr val="D128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9379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EEB3-FB40-4414-8C37-FFEA3A26CE05}" type="datetimeFigureOut">
              <a:rPr lang="cs-CZ" smtClean="0">
                <a:solidFill>
                  <a:srgbClr val="000000"/>
                </a:solidFill>
              </a:rPr>
              <a:pPr/>
              <a:t>4.3.2012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49E23-EB72-4254-B2D9-6082A3DEDCB5}" type="slidenum">
              <a:rPr lang="cs-CZ" smtClean="0">
                <a:solidFill>
                  <a:srgbClr val="D1282E"/>
                </a:solidFill>
              </a:rPr>
              <a:pPr/>
              <a:t>‹#›</a:t>
            </a:fld>
            <a:endParaRPr lang="cs-CZ">
              <a:solidFill>
                <a:srgbClr val="D128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8644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EEB3-FB40-4414-8C37-FFEA3A26CE05}" type="datetimeFigureOut">
              <a:rPr lang="cs-CZ" smtClean="0">
                <a:solidFill>
                  <a:srgbClr val="000000"/>
                </a:solidFill>
              </a:rPr>
              <a:pPr/>
              <a:t>4.3.2012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49E23-EB72-4254-B2D9-6082A3DEDCB5}" type="slidenum">
              <a:rPr lang="cs-CZ" smtClean="0">
                <a:solidFill>
                  <a:srgbClr val="D1282E"/>
                </a:solidFill>
              </a:rPr>
              <a:pPr/>
              <a:t>‹#›</a:t>
            </a:fld>
            <a:endParaRPr lang="cs-CZ">
              <a:solidFill>
                <a:srgbClr val="D1282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4346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EEB3-FB40-4414-8C37-FFEA3A26CE05}" type="datetimeFigureOut">
              <a:rPr lang="cs-CZ" smtClean="0">
                <a:solidFill>
                  <a:srgbClr val="000000"/>
                </a:solidFill>
              </a:rPr>
              <a:pPr/>
              <a:t>4.3.2012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3649E23-EB72-4254-B2D9-6082A3DEDCB5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3373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EEB3-FB40-4414-8C37-FFEA3A26CE05}" type="datetimeFigureOut">
              <a:rPr lang="cs-CZ" smtClean="0">
                <a:solidFill>
                  <a:srgbClr val="000000"/>
                </a:solidFill>
              </a:rPr>
              <a:pPr/>
              <a:t>4.3.2012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49E23-EB72-4254-B2D9-6082A3DEDCB5}" type="slidenum">
              <a:rPr lang="cs-CZ" smtClean="0">
                <a:solidFill>
                  <a:srgbClr val="D1282E"/>
                </a:solidFill>
              </a:rPr>
              <a:pPr/>
              <a:t>‹#›</a:t>
            </a:fld>
            <a:endParaRPr lang="cs-CZ">
              <a:solidFill>
                <a:srgbClr val="D128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5281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EEB3-FB40-4414-8C37-FFEA3A26CE05}" type="datetimeFigureOut">
              <a:rPr lang="cs-CZ" smtClean="0">
                <a:solidFill>
                  <a:srgbClr val="000000"/>
                </a:solidFill>
              </a:rPr>
              <a:pPr/>
              <a:t>4.3.2012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49E23-EB72-4254-B2D9-6082A3DEDCB5}" type="slidenum">
              <a:rPr lang="cs-CZ" smtClean="0">
                <a:solidFill>
                  <a:srgbClr val="D1282E"/>
                </a:solidFill>
              </a:rPr>
              <a:pPr/>
              <a:t>‹#›</a:t>
            </a:fld>
            <a:endParaRPr lang="cs-CZ">
              <a:solidFill>
                <a:srgbClr val="D128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106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190FEEB3-FB40-4414-8C37-FFEA3A26CE05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93649E23-EB72-4254-B2D9-6082A3DEDCB5}" type="slidenum">
              <a:rPr lang="cs-CZ" smtClean="0"/>
              <a:t>‹#›</a:t>
            </a:fld>
            <a:endParaRPr lang="cs-CZ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190FEEB3-FB40-4414-8C37-FFEA3A26CE05}" type="datetimeFigureOut">
              <a:rPr lang="cs-CZ" smtClean="0">
                <a:solidFill>
                  <a:srgbClr val="000000"/>
                </a:solidFill>
              </a:rPr>
              <a:pPr/>
              <a:t>4.3.2012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93649E23-EB72-4254-B2D9-6082A3DEDCB5}" type="slidenum">
              <a:rPr lang="cs-CZ" smtClean="0">
                <a:solidFill>
                  <a:srgbClr val="D1282E"/>
                </a:solidFill>
              </a:rPr>
              <a:pPr/>
              <a:t>‹#›</a:t>
            </a:fld>
            <a:endParaRPr lang="cs-CZ">
              <a:solidFill>
                <a:srgbClr val="D1282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6646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revn%C3%AD_transf%C3%BAze" TargetMode="External"/><Relationship Id="rId2" Type="http://schemas.openxmlformats.org/officeDocument/2006/relationships/hyperlink" Target="http://cs.wikipedia.org/w/index.php?title=Univerz%C3%A1ln%C3%AD_d%C3%A1rce_krve&amp;action=edit&amp;redlink=1" TargetMode="Externa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hyperlink" Target="http://cs.wikipedia.org/w/index.php?title=Univerz%C3%A1ln%C3%AD_p%C5%99%C3%ADjemce_krve&amp;action=edit&amp;redlink=1" TargetMode="External"/><Relationship Id="rId4" Type="http://schemas.openxmlformats.org/officeDocument/2006/relationships/hyperlink" Target="http://cs.wikipedia.org/wiki/Krev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cesty.cz/cestopisy/2008thajsko/foto_np_khao-yai.htm" TargetMode="External"/><Relationship Id="rId7" Type="http://schemas.openxmlformats.org/officeDocument/2006/relationships/hyperlink" Target="http://office.microsoft.com/cs-cz/images/results.aspx?qu=krev&amp;ctt=1" TargetMode="External"/><Relationship Id="rId2" Type="http://schemas.openxmlformats.org/officeDocument/2006/relationships/hyperlink" Target="http://cs.wikipedia.org/wiki/Krevn%C3%AD_skupiny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z/imgres?q=rh+faktor&amp;num=10&amp;hl=cs&amp;gbv=2&amp;biw=1366&amp;bih=705&amp;tbm=isch&amp;tbnid=2EZj42vgbiu_bM:&amp;imgrefurl=http://web.mac.com/paesch1/P._Aeschlimann/Immunisierung_und_Rhesusfaktor.html&amp;docid=elx1yIML3XNQ7M&amp;imgurl=http://web.mac.com/paesch1/P._Aeschlimann/Immunisierung_und_Rhesusfaktor_files/Rhesusfaktor.jpg&amp;w=300&amp;h=112&amp;ei=71bJTrzZHYTKtAbN65yQBw&amp;zoom=1&amp;iact=hc&amp;vpx=1085&amp;vpy=313&amp;dur=207&amp;hovh=89&amp;hovw=240&amp;tx=116&amp;ty=41&amp;sig=113861261020637699955&amp;sqi=2&amp;page=1&amp;tbnh=78&amp;tbnw=209&amp;start=0&amp;ndsp=16&amp;ved=1t:429,r:9,s:0" TargetMode="External"/><Relationship Id="rId5" Type="http://schemas.openxmlformats.org/officeDocument/2006/relationships/hyperlink" Target="http://web.mac.com/paesch1/P._Aeschlimann/Immunisierung_und_Rhesusfaktor.html" TargetMode="External"/><Relationship Id="rId4" Type="http://schemas.openxmlformats.org/officeDocument/2006/relationships/hyperlink" Target="http://www.google.cz/imgres?q=rh+faktor&amp;num=10&amp;hl=cs&amp;gbv=2&amp;biw=1366&amp;bih=705&amp;tbm=isch&amp;tbnid=-8BNEhwSYP_LPM:&amp;imgrefurl=http://www.ecesty.cz/cestopisy/2008thajsko/foto_np_khao-yai.htm&amp;docid=nCYiId1p-TCbXM&amp;imgurl=http://www.ecesty.cz/cestopisy/2008thajsko/obrazky/thajsko/th_np-khaoyai_makakamandarinka_1024.jpg&amp;w=1024&amp;h=660&amp;ei=71bJTrzZHYTKtAbN65yQBw&amp;zoom=1&amp;iact=hc&amp;vpx=856&amp;vpy=267&amp;dur=2181&amp;hovh=180&amp;hovw=280&amp;tx=93&amp;ty=94&amp;sig=113861261020637699955&amp;sqi=2&amp;page=1&amp;tbnh=154&amp;tbnw=208&amp;start=0&amp;ndsp=16&amp;ved=1t:429,r:8,s: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46086135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CZ.1.07/1.4.00/21.2976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751442" y="1339400"/>
            <a:ext cx="26572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Mgr. Kateřina Schejbalová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653714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V úvodu hodiny si zopakují žáci znalosti o krvi, krevní elementy atd.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Při rozdělení krevních skupin vysvětlíme historii: zná někdo film o Janu </a:t>
            </a:r>
            <a:r>
              <a:rPr lang="cs-CZ" dirty="0" smtClean="0"/>
              <a:t>Jánském? </a:t>
            </a:r>
            <a:r>
              <a:rPr lang="cs-CZ" dirty="0" smtClean="0"/>
              <a:t>Jak na to přišel? Pokus-omyl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Ví někdo svojí krevní skupinu? Zjistěte do příští hodiny…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Při objasňování </a:t>
            </a:r>
            <a:r>
              <a:rPr lang="cs-CZ" dirty="0" err="1" smtClean="0"/>
              <a:t>Rh</a:t>
            </a:r>
            <a:r>
              <a:rPr lang="cs-CZ" dirty="0" smtClean="0"/>
              <a:t> faktoru pokládat dotaz: měli jste jako </a:t>
            </a:r>
            <a:r>
              <a:rPr lang="cs-CZ" dirty="0" err="1" smtClean="0"/>
              <a:t>mimino</a:t>
            </a:r>
            <a:r>
              <a:rPr lang="cs-CZ" dirty="0" smtClean="0"/>
              <a:t> novorozeneckou žloutenku(z vyprávění), víte proč?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Měl někdo transfuzi krve? Chcete být v dospělosti dárci krve? Vysvětlete význam dárcovství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Znáte někoho z okolí s onemocněním krve?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90241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KREVNÍ SKUPINY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800" smtClean="0"/>
              <a:t>URČUJÍ  </a:t>
            </a:r>
            <a:r>
              <a:rPr lang="cs-CZ" sz="2800" smtClean="0"/>
              <a:t>SE </a:t>
            </a:r>
            <a:r>
              <a:rPr lang="cs-CZ" sz="2800" smtClean="0"/>
              <a:t>PODLE:</a:t>
            </a:r>
            <a:endParaRPr lang="cs-CZ" sz="28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800" dirty="0" smtClean="0"/>
              <a:t> PŘÍTOMNOSTI LÁTEK A </a:t>
            </a:r>
            <a:r>
              <a:rPr lang="cs-CZ" sz="2800" dirty="0" err="1" smtClean="0"/>
              <a:t>a</a:t>
            </a:r>
            <a:r>
              <a:rPr lang="cs-CZ" sz="2800" dirty="0" smtClean="0"/>
              <a:t> B NA POVRCHU ČERVENÝCH KRVINEK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800" dirty="0" smtClean="0"/>
              <a:t>PROTILÁTEK anti – A  </a:t>
            </a:r>
            <a:r>
              <a:rPr lang="cs-CZ" sz="2800" dirty="0" err="1" smtClean="0"/>
              <a:t>a</a:t>
            </a:r>
            <a:r>
              <a:rPr lang="cs-CZ" sz="2800" dirty="0" smtClean="0"/>
              <a:t> anti – B V KREVNÍ PLAZMĚ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/>
              <a:t> </a:t>
            </a:r>
            <a:r>
              <a:rPr lang="cs-CZ" sz="2800" dirty="0" smtClean="0"/>
              <a:t>K OBJEVU PŘISPĚL KDO?</a:t>
            </a:r>
          </a:p>
          <a:p>
            <a:r>
              <a:rPr lang="cs-CZ" sz="2800" dirty="0" smtClean="0"/>
              <a:t>Jan Jánský v 19.STOLETÍ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4 ZÁKLADNÍ KREVNÍ </a:t>
            </a:r>
            <a:r>
              <a:rPr lang="cs-CZ" sz="2800" dirty="0" smtClean="0"/>
              <a:t>SKUPINY:</a:t>
            </a:r>
            <a:endParaRPr lang="cs-CZ" sz="2800" dirty="0" smtClean="0"/>
          </a:p>
          <a:p>
            <a:r>
              <a:rPr lang="cs-CZ" sz="2800" dirty="0" smtClean="0"/>
              <a:t>	A               </a:t>
            </a:r>
            <a:r>
              <a:rPr lang="cs-CZ" sz="2800" dirty="0" smtClean="0"/>
              <a:t>B</a:t>
            </a:r>
            <a:r>
              <a:rPr lang="cs-CZ" sz="2800" dirty="0"/>
              <a:t> </a:t>
            </a:r>
            <a:r>
              <a:rPr lang="cs-CZ" sz="2800" dirty="0" smtClean="0"/>
              <a:t>             AB		0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17368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email.cz/getAttachment?session=%E5%EE%0DQ%A0g%90%D8%B9TG%B8%0A%8EA%D4W%10ZYa%C7P5%C1%DC%13%E5%07%81%5E%E7w%FFS%01%FA%8D%D5%DE%EDj%8D%ADm%7C%8E%ED%12%EB%86%87%9D%90%C8%99%84%AFb%7FT%AB%0E%EA%E3%80%DAO%FB%00%91%11%15%BE%FC%86/%E3%9D%D7%EF%DA%DF%9A%8A%A7%B3%97%C5%B7%02%7B%17%C1%81W%0E%118%98x%C2f%90f%A7s%C6%216%E0%3A%DE%7B%1E%AButu%DAn%1A%D7N%1B%D2V3%CE%A6%92y%3Bv%92%D44%D0%F5%25%A4KI%D6A%FB%0C%DC%99e%19%B5n%E9%2AV%A2qEQ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365" t="54528" r="12060" b="20429"/>
          <a:stretch/>
        </p:blipFill>
        <p:spPr bwMode="auto">
          <a:xfrm rot="10800000">
            <a:off x="107504" y="188640"/>
            <a:ext cx="8712968" cy="6048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4572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2443162" y="2202021"/>
          <a:ext cx="3648075" cy="3474720"/>
        </p:xfrm>
        <a:graphic>
          <a:graphicData uri="http://schemas.openxmlformats.org/drawingml/2006/table">
            <a:tbl>
              <a:tblPr/>
              <a:tblGrid>
                <a:gridCol w="885825"/>
                <a:gridCol w="695325"/>
                <a:gridCol w="695325"/>
                <a:gridCol w="685800"/>
                <a:gridCol w="6858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effectLst/>
                        </a:rPr>
                        <a:t>Matka\Otec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0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A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B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effectLst/>
                        </a:rPr>
                        <a:t>AB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0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0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0, A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0, B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A, B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A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0, A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0, A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0, A, B, AB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A, B, AB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B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0, B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0, A, B, AB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0, B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A, B, AB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AB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A, B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A, B, AB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A, B, AB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effectLst/>
                        </a:rPr>
                        <a:t>A, B, AB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443163" y="22018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Dědičnost krevních skupin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1497377"/>
              </p:ext>
            </p:extLst>
          </p:nvPr>
        </p:nvGraphicFramePr>
        <p:xfrm>
          <a:off x="2443162" y="2202021"/>
          <a:ext cx="3630930" cy="347472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885825"/>
                <a:gridCol w="678180"/>
                <a:gridCol w="695325"/>
                <a:gridCol w="685800"/>
                <a:gridCol w="6858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Matka\Otec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AB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0, 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0, 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A, B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0, 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0, 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0, A, B, AB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A, B, AB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0, 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0, A, B, AB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0, 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A, B, AB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AB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A, 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A, B, AB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A, B, AB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effectLst/>
                        </a:rPr>
                        <a:t>A, B, AB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611560" y="404664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DĚDIČNOST KREVNÍCH SKUPIN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769009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RH FAKTOR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Poprvé byl popsán u opice makak </a:t>
            </a:r>
            <a:r>
              <a:rPr lang="cs-CZ" dirty="0" err="1" smtClean="0"/>
              <a:t>rheus</a:t>
            </a:r>
            <a:endParaRPr lang="cs-CZ" dirty="0" smtClean="0"/>
          </a:p>
          <a:p>
            <a:r>
              <a:rPr lang="cs-CZ" dirty="0" smtClean="0"/>
              <a:t>85</a:t>
            </a:r>
            <a:r>
              <a:rPr lang="en-US" dirty="0" smtClean="0"/>
              <a:t>%</a:t>
            </a:r>
            <a:r>
              <a:rPr lang="cs-CZ" dirty="0" smtClean="0"/>
              <a:t> lidí má na povrchu krvinek látku antigen </a:t>
            </a:r>
            <a:r>
              <a:rPr lang="cs-CZ" dirty="0" err="1" smtClean="0"/>
              <a:t>Rh</a:t>
            </a:r>
            <a:r>
              <a:rPr lang="cs-CZ" dirty="0" smtClean="0"/>
              <a:t>                      </a:t>
            </a:r>
            <a:r>
              <a:rPr lang="cs-CZ" dirty="0" err="1" smtClean="0"/>
              <a:t>Rh</a:t>
            </a:r>
            <a:r>
              <a:rPr lang="cs-CZ" dirty="0" smtClean="0"/>
              <a:t> pozitivní(</a:t>
            </a:r>
            <a:r>
              <a:rPr lang="cs-CZ" dirty="0" err="1" smtClean="0"/>
              <a:t>Rh</a:t>
            </a:r>
            <a:r>
              <a:rPr lang="cs-CZ" dirty="0" smtClean="0"/>
              <a:t> +)</a:t>
            </a:r>
          </a:p>
          <a:p>
            <a:r>
              <a:rPr lang="cs-CZ" dirty="0" smtClean="0"/>
              <a:t>Antigen </a:t>
            </a:r>
            <a:r>
              <a:rPr lang="cs-CZ" dirty="0" err="1" smtClean="0"/>
              <a:t>Rh</a:t>
            </a:r>
            <a:r>
              <a:rPr lang="cs-CZ" dirty="0" smtClean="0"/>
              <a:t> nemají 		</a:t>
            </a:r>
            <a:r>
              <a:rPr lang="cs-CZ" dirty="0" err="1" smtClean="0"/>
              <a:t>Rh</a:t>
            </a:r>
            <a:r>
              <a:rPr lang="cs-CZ" dirty="0" smtClean="0"/>
              <a:t> negativní(</a:t>
            </a:r>
            <a:r>
              <a:rPr lang="cs-CZ" dirty="0" err="1" smtClean="0"/>
              <a:t>Rh</a:t>
            </a:r>
            <a:r>
              <a:rPr lang="cs-CZ" dirty="0" smtClean="0"/>
              <a:t> -)</a:t>
            </a:r>
          </a:p>
          <a:p>
            <a:r>
              <a:rPr lang="cs-CZ" dirty="0" err="1" smtClean="0"/>
              <a:t>Rh</a:t>
            </a:r>
            <a:r>
              <a:rPr lang="cs-CZ" dirty="0" smtClean="0"/>
              <a:t> faktor nebezpečí těhotenství u matky </a:t>
            </a:r>
            <a:r>
              <a:rPr lang="cs-CZ" dirty="0" err="1" smtClean="0"/>
              <a:t>Rh</a:t>
            </a:r>
            <a:r>
              <a:rPr lang="cs-CZ" dirty="0" smtClean="0"/>
              <a:t> – a dítě po otci </a:t>
            </a:r>
            <a:r>
              <a:rPr lang="cs-CZ" dirty="0" err="1" smtClean="0"/>
              <a:t>Rh</a:t>
            </a:r>
            <a:r>
              <a:rPr lang="cs-CZ" dirty="0" smtClean="0"/>
              <a:t> +</a:t>
            </a:r>
          </a:p>
          <a:p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6516216" y="2276872"/>
            <a:ext cx="1080120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662" y="3013299"/>
            <a:ext cx="1122363" cy="29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http://www.ecesty.cz/cestopisy/2008thajsko/obrazky/thajsko/th_np-khaoyai_makakamandarinka_102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88640"/>
            <a:ext cx="2514446" cy="1872208"/>
          </a:xfrm>
          <a:prstGeom prst="rect">
            <a:avLst/>
          </a:prstGeom>
          <a:noFill/>
          <a:scene3d>
            <a:camera prst="perspectiveHeroicExtremeLeftFacing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web.mac.com/paesch1/P._Aeschlimann/Immunisierung_und_Rhesusfaktor_files/Rhesusfaktor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092" y="4005064"/>
            <a:ext cx="6224315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9103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idx="1"/>
          </p:nvPr>
        </p:nvSpPr>
        <p:spPr>
          <a:xfrm>
            <a:off x="539552" y="188640"/>
            <a:ext cx="7620000" cy="6010275"/>
          </a:xfrm>
        </p:spPr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cs-CZ" dirty="0" smtClean="0">
                <a:solidFill>
                  <a:srgbClr val="FF0000"/>
                </a:solidFill>
              </a:rPr>
              <a:t>TRANSFUZE</a:t>
            </a:r>
            <a:r>
              <a:rPr lang="cs-CZ" dirty="0" smtClean="0"/>
              <a:t> = proces</a:t>
            </a:r>
            <a:r>
              <a:rPr lang="cs-CZ" dirty="0"/>
              <a:t>, kdy je vpravena do oběhu krev </a:t>
            </a:r>
            <a:r>
              <a:rPr lang="cs-CZ" dirty="0" smtClean="0"/>
              <a:t>dárce(krevní ztráty, operace atd.)</a:t>
            </a:r>
            <a:endParaRPr lang="cs-CZ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 Dárce stejnou krevní skupinu a </a:t>
            </a:r>
            <a:r>
              <a:rPr lang="cs-CZ" dirty="0" err="1" smtClean="0"/>
              <a:t>Rh</a:t>
            </a:r>
            <a:r>
              <a:rPr lang="cs-CZ" dirty="0" smtClean="0"/>
              <a:t> faktor = ideální</a:t>
            </a:r>
          </a:p>
          <a:p>
            <a:r>
              <a:rPr lang="cs-CZ" dirty="0" smtClean="0"/>
              <a:t>(0 </a:t>
            </a:r>
            <a:r>
              <a:rPr lang="cs-CZ" dirty="0" err="1" smtClean="0"/>
              <a:t>Rh</a:t>
            </a:r>
            <a:r>
              <a:rPr lang="cs-CZ" dirty="0" smtClean="0"/>
              <a:t> – univerzální dárce!)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Krevní skupiny se určují vyšetřením krve</a:t>
            </a:r>
          </a:p>
          <a:p>
            <a:pPr marL="342900" indent="-342900">
              <a:buFont typeface="Arial" pitchFamily="34" charset="0"/>
              <a:buChar char="•"/>
            </a:pPr>
            <a:endParaRPr lang="cs-CZ" dirty="0"/>
          </a:p>
        </p:txBody>
      </p:sp>
      <p:pic>
        <p:nvPicPr>
          <p:cNvPr id="1026" name="Picture 2" descr="krevní sáčky,léčivo,lékařské pomůcky,nářadí,nemocnice,nitrožilní póly,sáčky s krví,tyče,zdravotní péč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84784"/>
            <a:ext cx="1368152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780928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31321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4771249"/>
              </p:ext>
            </p:extLst>
          </p:nvPr>
        </p:nvGraphicFramePr>
        <p:xfrm>
          <a:off x="457200" y="2019141"/>
          <a:ext cx="7620000" cy="3840480"/>
        </p:xfrm>
        <a:graphic>
          <a:graphicData uri="http://schemas.openxmlformats.org/drawingml/2006/table">
            <a:tbl>
              <a:tblPr/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0">
                <a:tc rowSpan="8">
                  <a:txBody>
                    <a:bodyPr/>
                    <a:lstStyle/>
                    <a:p>
                      <a:pPr algn="ctr"/>
                      <a:r>
                        <a:rPr lang="cs-CZ" dirty="0">
                          <a:effectLst/>
                        </a:rPr>
                        <a:t>dárce</a:t>
                      </a:r>
                      <a:br>
                        <a:rPr lang="cs-CZ" dirty="0">
                          <a:effectLst/>
                        </a:rPr>
                      </a:br>
                      <a:r>
                        <a:rPr lang="cs-CZ" dirty="0">
                          <a:effectLst/>
                        </a:rPr>
                        <a:t>→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u="none" strike="noStrike">
                          <a:solidFill>
                            <a:srgbClr val="A55858"/>
                          </a:solidFill>
                          <a:effectLst/>
                          <a:hlinkClick r:id="rId2" tooltip="Univerzální dárce krve (stránka neexistuje)"/>
                        </a:rPr>
                        <a:t>0−</a:t>
                      </a:r>
                      <a:endParaRPr lang="cs-CZ" b="1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/>
                        </a:rPr>
                        <a:t>/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/>
                        </a:rPr>
                        <a:t>/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/>
                        </a:rPr>
                        <a:t>/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/>
                        </a:rPr>
                        <a:t>/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/>
                        </a:rPr>
                        <a:t>/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/>
                        </a:rPr>
                        <a:t>/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/>
                        </a:rPr>
                        <a:t>/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/>
                        </a:rPr>
                        <a:t>/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0+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/>
                        </a:rPr>
                        <a:t>/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/>
                        </a:rPr>
                        <a:t>/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/>
                        </a:rPr>
                        <a:t>/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/>
                        </a:rPr>
                        <a:t>/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B−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/>
                        </a:rPr>
                        <a:t>/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/>
                        </a:rPr>
                        <a:t>/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/>
                        </a:rPr>
                        <a:t>/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/>
                        </a:rPr>
                        <a:t>/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B+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/>
                        </a:rPr>
                        <a:t>/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/>
                        </a:rPr>
                        <a:t>/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A−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/>
                        </a:rPr>
                        <a:t>/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/>
                        </a:rPr>
                        <a:t>/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/>
                        </a:rPr>
                        <a:t>/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/>
                        </a:rPr>
                        <a:t>/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A+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/>
                        </a:rPr>
                        <a:t>/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/>
                        </a:rPr>
                        <a:t>/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AB−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/>
                        </a:rPr>
                        <a:t>/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/>
                        </a:rPr>
                        <a:t>/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AB+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/>
                        </a:rPr>
                        <a:t>/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 rowSpan="2" gridSpan="2">
                  <a:txBody>
                    <a:bodyPr/>
                    <a:lstStyle/>
                    <a:p>
                      <a:pPr algn="ctr"/>
                      <a:r>
                        <a:rPr lang="cs-CZ" u="none" strike="noStrike">
                          <a:solidFill>
                            <a:srgbClr val="0B0080"/>
                          </a:solidFill>
                          <a:effectLst/>
                          <a:hlinkClick r:id="rId3" tooltip="Krevní transfúze"/>
                        </a:rPr>
                        <a:t>kompatibilita</a:t>
                      </a:r>
                      <a:r>
                        <a:rPr lang="cs-CZ">
                          <a:effectLst/>
                        </a:rPr>
                        <a:t/>
                      </a:r>
                      <a:br>
                        <a:rPr lang="cs-CZ">
                          <a:effectLst/>
                        </a:rPr>
                      </a:br>
                      <a:r>
                        <a:rPr lang="cs-CZ" u="none" strike="noStrike">
                          <a:solidFill>
                            <a:srgbClr val="0B0080"/>
                          </a:solidFill>
                          <a:effectLst/>
                          <a:hlinkClick r:id="rId4" tooltip="Krev"/>
                        </a:rPr>
                        <a:t>krevních</a:t>
                      </a:r>
                      <a:r>
                        <a:rPr lang="cs-CZ">
                          <a:effectLst/>
                        </a:rPr>
                        <a:t> </a:t>
                      </a:r>
                      <a:r>
                        <a:rPr lang="cs-CZ" b="1">
                          <a:effectLst/>
                        </a:rPr>
                        <a:t>skupin</a:t>
                      </a:r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0−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0+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B−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B+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A−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A+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AB−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u="none" strike="noStrike">
                          <a:solidFill>
                            <a:srgbClr val="A55858"/>
                          </a:solidFill>
                          <a:effectLst/>
                          <a:hlinkClick r:id="rId5" tooltip="Univerzální příjemce krve (stránka neexistuje)"/>
                        </a:rPr>
                        <a:t>AB+</a:t>
                      </a:r>
                      <a:endParaRPr lang="cs-CZ" b="1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</a:tr>
              <a:tr h="0"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cs-CZ" dirty="0">
                          <a:effectLst/>
                        </a:rPr>
                        <a:t>příjemce ↓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102" name="Picture 30" descr="An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19300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3" name="Picture 31" descr="An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19300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4" name="Picture 32" descr="An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19300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5" name="Picture 33" descr="An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19300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6" name="Picture 34" descr="An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19300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7" name="Picture 35" descr="An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19300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8" name="Picture 36" descr="An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19300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9" name="Picture 37" descr="An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19300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0" name="Picture 38" descr="An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19300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1" name="Picture 39" descr="An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19300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2" name="Picture 40" descr="An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19300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3" name="Picture 41" descr="An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19300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4" name="Picture 42" descr="An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19300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5" name="Picture 43" descr="An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19300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6" name="Picture 44" descr="An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19300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7" name="Picture 45" descr="An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19300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8" name="Picture 46" descr="An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19300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9" name="Picture 47" descr="An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19300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20" name="Picture 48" descr="An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19300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21" name="Picture 49" descr="An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19300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22" name="Picture 50" descr="An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19300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23" name="Picture 51" descr="An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19300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24" name="Picture 52" descr="An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19300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25" name="Picture 53" descr="An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19300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26" name="Picture 54" descr="An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19300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27" name="Picture 55" descr="An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19300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28" name="Picture 56" descr="An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19300"/>
            <a:ext cx="1428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7"/>
          <p:cNvSpPr>
            <a:spLocks noChangeArrowheads="1"/>
          </p:cNvSpPr>
          <p:nvPr/>
        </p:nvSpPr>
        <p:spPr bwMode="auto">
          <a:xfrm>
            <a:off x="457200" y="20193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solidFill>
                  <a:srgbClr val="000000"/>
                </a:solidFill>
                <a:cs typeface="Arial" charset="0"/>
              </a:rPr>
              <a:t/>
            </a:r>
            <a:br>
              <a:rPr lang="cs-CZ" smtClean="0">
                <a:solidFill>
                  <a:srgbClr val="000000"/>
                </a:solidFill>
                <a:cs typeface="Arial" charset="0"/>
              </a:rPr>
            </a:br>
            <a:endParaRPr lang="cs-CZ" smtClean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5536" y="188640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000000"/>
                </a:solidFill>
              </a:rPr>
              <a:t>Tabulka názorně ukazuje, že příjemce s krví AB+ může obdržet krev jakéhokoliv dárce, proto se mu říká univerzální příjemce krve. Naopak krev skupiny 0− může být darována všem příjemcům, jde o univerzálního dárce krve</a:t>
            </a:r>
            <a:r>
              <a:rPr lang="cs-CZ" dirty="0" smtClean="0">
                <a:solidFill>
                  <a:srgbClr val="000000"/>
                </a:solidFill>
              </a:rPr>
              <a:t>.(čárka znamená, že nemůže přijmout krev)</a:t>
            </a:r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5669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188640"/>
            <a:ext cx="8568952" cy="1738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20000"/>
              </a:spcBef>
              <a:spcAft>
                <a:spcPts val="600"/>
              </a:spcAft>
            </a:pPr>
            <a:r>
              <a:rPr lang="cs-CZ" sz="2000" b="1" dirty="0">
                <a:solidFill>
                  <a:srgbClr val="002060"/>
                </a:solidFill>
              </a:rPr>
              <a:t>Vyšetření krve nejčastější:</a:t>
            </a:r>
          </a:p>
          <a:p>
            <a:pPr marL="342900" lvl="0" indent="-342900">
              <a:spcBef>
                <a:spcPct val="200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cs-CZ" sz="2000" b="1" dirty="0">
                <a:solidFill>
                  <a:srgbClr val="000000"/>
                </a:solidFill>
              </a:rPr>
              <a:t>Krevní obraz</a:t>
            </a:r>
          </a:p>
          <a:p>
            <a:pPr marL="342900" lvl="0" indent="-342900">
              <a:spcBef>
                <a:spcPct val="200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cs-CZ" sz="2000" b="1" dirty="0" smtClean="0">
                <a:solidFill>
                  <a:srgbClr val="000000"/>
                </a:solidFill>
              </a:rPr>
              <a:t>Sedimentace</a:t>
            </a:r>
          </a:p>
          <a:p>
            <a:pPr marL="342900" lvl="0" indent="-342900">
              <a:spcBef>
                <a:spcPct val="200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cs-CZ" sz="2000" b="1" dirty="0" smtClean="0">
                <a:solidFill>
                  <a:srgbClr val="000000"/>
                </a:solidFill>
              </a:rPr>
              <a:t>KS a </a:t>
            </a:r>
            <a:r>
              <a:rPr lang="cs-CZ" sz="2000" b="1" dirty="0" err="1" smtClean="0">
                <a:solidFill>
                  <a:srgbClr val="000000"/>
                </a:solidFill>
              </a:rPr>
              <a:t>Rh</a:t>
            </a:r>
            <a:r>
              <a:rPr lang="cs-CZ" sz="2000" b="1" dirty="0" smtClean="0">
                <a:solidFill>
                  <a:srgbClr val="000000"/>
                </a:solidFill>
              </a:rPr>
              <a:t> faktor</a:t>
            </a:r>
            <a:endParaRPr lang="cs-CZ" sz="2000" b="1" dirty="0">
              <a:solidFill>
                <a:srgbClr val="0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2132856"/>
            <a:ext cx="8748464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20000"/>
              </a:spcBef>
              <a:spcAft>
                <a:spcPts val="600"/>
              </a:spcAft>
            </a:pPr>
            <a:r>
              <a:rPr lang="cs-CZ" sz="2000" b="1" dirty="0">
                <a:solidFill>
                  <a:srgbClr val="D1282E">
                    <a:lumMod val="75000"/>
                  </a:srgbClr>
                </a:solidFill>
              </a:rPr>
              <a:t>NEMOCI KRVE</a:t>
            </a:r>
          </a:p>
          <a:p>
            <a:pPr marL="342900" lvl="0" indent="-342900">
              <a:spcBef>
                <a:spcPct val="200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cs-CZ" sz="2000" b="1" dirty="0">
                <a:solidFill>
                  <a:srgbClr val="000000"/>
                </a:solidFill>
              </a:rPr>
              <a:t>Anémie</a:t>
            </a:r>
          </a:p>
          <a:p>
            <a:pPr marL="342900" lvl="0" indent="-342900">
              <a:spcBef>
                <a:spcPct val="200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cs-CZ" sz="2000" b="1" dirty="0" err="1">
                <a:solidFill>
                  <a:srgbClr val="000000"/>
                </a:solidFill>
              </a:rPr>
              <a:t>Hemofílie</a:t>
            </a:r>
            <a:endParaRPr lang="cs-CZ" sz="2000" b="1" dirty="0">
              <a:solidFill>
                <a:srgbClr val="000000"/>
              </a:solidFill>
            </a:endParaRPr>
          </a:p>
          <a:p>
            <a:pPr marL="342900" lvl="0" indent="-342900">
              <a:spcBef>
                <a:spcPct val="200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cs-CZ" sz="2000" b="1" dirty="0">
                <a:solidFill>
                  <a:srgbClr val="000000"/>
                </a:solidFill>
              </a:rPr>
              <a:t>Leukémie </a:t>
            </a:r>
            <a:r>
              <a:rPr lang="cs-CZ" sz="2000" b="1" dirty="0" smtClean="0">
                <a:solidFill>
                  <a:srgbClr val="000000"/>
                </a:solidFill>
              </a:rPr>
              <a:t> </a:t>
            </a:r>
            <a:r>
              <a:rPr lang="cs-CZ" sz="2000" b="1" dirty="0">
                <a:solidFill>
                  <a:srgbClr val="000000"/>
                </a:solidFill>
              </a:rPr>
              <a:t>aj.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22649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88640"/>
            <a:ext cx="8352928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CITACE: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 smtClean="0"/>
              <a:t>Tabulka krevní skupiny: </a:t>
            </a:r>
            <a:r>
              <a:rPr lang="cs-CZ" sz="1200" dirty="0"/>
              <a:t>DROZDOVÁ, Eva, Lenka KLINKOVSKÁ a Pavel LÍZAL. </a:t>
            </a:r>
            <a:r>
              <a:rPr lang="cs-CZ" sz="1200" i="1" dirty="0"/>
              <a:t>Přírodopis</a:t>
            </a:r>
            <a:r>
              <a:rPr lang="cs-CZ" sz="1200" dirty="0"/>
              <a:t>: </a:t>
            </a:r>
            <a:r>
              <a:rPr lang="cs-CZ" sz="1200" i="1" dirty="0"/>
              <a:t>Biologie člověka učebnice</a:t>
            </a:r>
            <a:r>
              <a:rPr lang="cs-CZ" sz="1200" dirty="0"/>
              <a:t>. Brno: Nová škola, s.r.o., 2009. ISBN 80-7289-111-1.</a:t>
            </a:r>
            <a:endParaRPr lang="cs-CZ" sz="12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 smtClean="0"/>
              <a:t>Tabulka Krevní </a:t>
            </a:r>
            <a:r>
              <a:rPr lang="cs-CZ" sz="1200" dirty="0"/>
              <a:t>skupiny: dědičnost krevních skupin. In: </a:t>
            </a:r>
            <a:r>
              <a:rPr lang="cs-CZ" sz="1200" i="1" dirty="0" err="1"/>
              <a:t>Wikipedia</a:t>
            </a:r>
            <a:r>
              <a:rPr lang="cs-CZ" sz="1200" dirty="0"/>
              <a:t>: 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 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 [cit. </a:t>
            </a:r>
            <a:r>
              <a:rPr lang="cs-CZ" sz="1200" dirty="0" smtClean="0"/>
              <a:t>2011-11-29</a:t>
            </a:r>
            <a:r>
              <a:rPr lang="cs-CZ" sz="1200" dirty="0"/>
              <a:t>]. Dostupné z: </a:t>
            </a:r>
            <a:r>
              <a:rPr lang="cs-CZ" sz="1200" dirty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cs.wikipedia.org/wiki/Krevn%C3%AD_skupiny</a:t>
            </a:r>
            <a:endParaRPr lang="cs-CZ" sz="12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 smtClean="0"/>
              <a:t>Tabulka </a:t>
            </a:r>
            <a:r>
              <a:rPr lang="cs-CZ" sz="1200" dirty="0" err="1" smtClean="0"/>
              <a:t>kompaktibility</a:t>
            </a:r>
            <a:r>
              <a:rPr lang="cs-CZ" sz="1200" dirty="0" smtClean="0"/>
              <a:t> </a:t>
            </a:r>
            <a:r>
              <a:rPr lang="cs-CZ" sz="1200" dirty="0"/>
              <a:t>Krevní skupiny: dědičnost krevních skupin. In: </a:t>
            </a:r>
            <a:r>
              <a:rPr lang="cs-CZ" sz="1200" i="1" dirty="0" err="1"/>
              <a:t>Wikipedia</a:t>
            </a:r>
            <a:r>
              <a:rPr lang="cs-CZ" sz="1200" dirty="0"/>
              <a:t>: 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 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 [cit. </a:t>
            </a:r>
            <a:r>
              <a:rPr lang="cs-CZ" sz="1200" dirty="0" smtClean="0"/>
              <a:t>2011-11-29</a:t>
            </a:r>
            <a:r>
              <a:rPr lang="cs-CZ" sz="1200" dirty="0"/>
              <a:t>]. Dostupné z: </a:t>
            </a:r>
            <a:r>
              <a:rPr lang="cs-CZ" sz="1200" dirty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cs.wikipedia.org/wiki/Krevn%C3%AD_skupiny</a:t>
            </a:r>
            <a:r>
              <a:rPr lang="cs-CZ" sz="1200" dirty="0"/>
              <a:t/>
            </a:r>
            <a:br>
              <a:rPr lang="cs-CZ" sz="1200" dirty="0"/>
            </a:br>
            <a:endParaRPr lang="cs-CZ" sz="12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 smtClean="0"/>
              <a:t>Makak </a:t>
            </a:r>
            <a:r>
              <a:rPr lang="cs-CZ" sz="1200" dirty="0" err="1" smtClean="0"/>
              <a:t>rheus</a:t>
            </a:r>
            <a:r>
              <a:rPr lang="cs-CZ" sz="1200" dirty="0" smtClean="0"/>
              <a:t> z GOOGLE Obrázky </a:t>
            </a:r>
            <a:r>
              <a:rPr lang="cs-CZ" sz="1200" dirty="0">
                <a:hlinkClick r:id="rId3"/>
              </a:rPr>
              <a:t>Webové stránky pro tento </a:t>
            </a:r>
            <a:r>
              <a:rPr lang="cs-CZ" sz="1200" dirty="0" smtClean="0">
                <a:hlinkClick r:id="rId3"/>
              </a:rPr>
              <a:t>obrázek</a:t>
            </a:r>
            <a:r>
              <a:rPr lang="cs-CZ" sz="1200" dirty="0"/>
              <a:t> Podle makaka </a:t>
            </a:r>
            <a:r>
              <a:rPr lang="cs-CZ" sz="1200" dirty="0" err="1"/>
              <a:t>rhesus</a:t>
            </a:r>
            <a:r>
              <a:rPr lang="cs-CZ" sz="1200" dirty="0"/>
              <a:t> je pojmenován </a:t>
            </a:r>
            <a:r>
              <a:rPr lang="cs-CZ" sz="1200" dirty="0" err="1"/>
              <a:t>krevní</a:t>
            </a:r>
            <a:r>
              <a:rPr lang="cs-CZ" sz="1200" b="1" dirty="0" err="1"/>
              <a:t>Rh</a:t>
            </a:r>
            <a:r>
              <a:rPr lang="cs-CZ" sz="1200" b="1" dirty="0"/>
              <a:t> </a:t>
            </a:r>
            <a:r>
              <a:rPr lang="cs-CZ" sz="1200" b="1" dirty="0" smtClean="0"/>
              <a:t>faktor</a:t>
            </a:r>
            <a:r>
              <a:rPr lang="cs-CZ" sz="1200" dirty="0" smtClean="0"/>
              <a:t>. ecesty.cz</a:t>
            </a:r>
            <a:r>
              <a:rPr lang="en-US" sz="1200" dirty="0" smtClean="0"/>
              <a:t>[online][</a:t>
            </a:r>
            <a:r>
              <a:rPr lang="en-US" sz="1200" dirty="0" err="1" smtClean="0"/>
              <a:t>cit</a:t>
            </a:r>
            <a:r>
              <a:rPr lang="en-US" sz="1200" dirty="0" smtClean="0"/>
              <a:t> 2011-11-20]</a:t>
            </a:r>
            <a:endParaRPr lang="cs-CZ" sz="1200" dirty="0" smtClean="0"/>
          </a:p>
          <a:p>
            <a:r>
              <a:rPr lang="cs-CZ" sz="1200" dirty="0" err="1" smtClean="0"/>
              <a:t>www:</a:t>
            </a:r>
            <a:r>
              <a:rPr lang="cs-CZ" sz="1200" dirty="0" err="1" smtClean="0">
                <a:hlinkClick r:id="rId4"/>
              </a:rPr>
              <a:t>http</a:t>
            </a:r>
            <a:r>
              <a:rPr lang="cs-CZ" sz="1200" dirty="0" smtClean="0">
                <a:hlinkClick r:id="rId4"/>
              </a:rPr>
              <a:t>://www.google.cz/imgres?q=rh+faktor&amp;num=10&amp;hl=cs&amp;gbv=2&amp;biw=1366&amp;bih=705&amp;tbm=isch&amp;tbnid=-8BNEhwSYP_LPM:&amp;imgrefurl=http://www.ecesty.cz/cestopisy/2008thajsko/foto_np_khao-yai.htm&amp;docid=nCYiId1p-TCbXM&amp;imgurl=http://www.ecesty.cz/cestopisy/2008thajsko/obrazky/thajsko/th_np-khaoyai_makakamandarinka_1024.jpg&amp;w=1024&amp;h=660&amp;ei=71bJTrzZHYTKtAbN65yQBw&amp;zoom=1&amp;iact=hc&amp;vpx=856&amp;vpy=267&amp;dur=2181&amp;hovh=180&amp;hovw=280&amp;tx=93&amp;ty=94&amp;sig=113861261020637699955&amp;sqi=2&amp;page=1&amp;tbnh=154&amp;tbnw=208&amp;start=0&amp;ndsp=16&amp;ved=1t:429,r:8,s:0</a:t>
            </a:r>
            <a:endParaRPr lang="cs-CZ" sz="12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 err="1" smtClean="0"/>
              <a:t>Rh</a:t>
            </a:r>
            <a:r>
              <a:rPr lang="cs-CZ" sz="1200" dirty="0" smtClean="0"/>
              <a:t> faktor těhotenství z GOOGLE Obrázky </a:t>
            </a:r>
            <a:r>
              <a:rPr lang="cs-CZ" sz="1200" dirty="0">
                <a:hlinkClick r:id="rId5"/>
              </a:rPr>
              <a:t>Webové stránky pro tento </a:t>
            </a:r>
            <a:r>
              <a:rPr lang="cs-CZ" sz="1200" dirty="0" err="1" smtClean="0">
                <a:hlinkClick r:id="rId5"/>
              </a:rPr>
              <a:t>obrázek</a:t>
            </a:r>
            <a:r>
              <a:rPr lang="cs-CZ" sz="1200" dirty="0" err="1" smtClean="0"/>
              <a:t>Biologie</a:t>
            </a:r>
            <a:r>
              <a:rPr lang="cs-CZ" sz="1200" dirty="0" smtClean="0"/>
              <a:t> </a:t>
            </a:r>
            <a:r>
              <a:rPr lang="cs-CZ" sz="1200" dirty="0" err="1" smtClean="0"/>
              <a:t>Hauptseite</a:t>
            </a:r>
            <a:r>
              <a:rPr lang="cs-CZ" sz="1200" dirty="0" smtClean="0"/>
              <a:t> web.mac.com</a:t>
            </a:r>
            <a:r>
              <a:rPr lang="en-US" sz="1200" dirty="0" smtClean="0"/>
              <a:t>[on line]</a:t>
            </a:r>
            <a:r>
              <a:rPr lang="cs-CZ" sz="1200" dirty="0" smtClean="0"/>
              <a:t> </a:t>
            </a:r>
            <a:r>
              <a:rPr lang="en-US" sz="1200" dirty="0" smtClean="0"/>
              <a:t>[</a:t>
            </a:r>
            <a:r>
              <a:rPr lang="en-US" sz="1200" dirty="0" err="1" smtClean="0"/>
              <a:t>cit</a:t>
            </a:r>
            <a:r>
              <a:rPr lang="en-US" sz="1200" dirty="0" smtClean="0"/>
              <a:t> 2011-11-20]</a:t>
            </a:r>
          </a:p>
          <a:p>
            <a:r>
              <a:rPr lang="en-US" sz="1200" dirty="0" smtClean="0"/>
              <a:t>www</a:t>
            </a:r>
            <a:r>
              <a:rPr lang="cs-CZ" sz="1200" dirty="0" smtClean="0"/>
              <a:t>:</a:t>
            </a:r>
            <a:r>
              <a:rPr lang="cs-CZ" sz="1200" dirty="0" smtClean="0">
                <a:hlinkClick r:id="rId6"/>
              </a:rPr>
              <a:t>http://www.google.cz/imgres?q=rh+faktor&amp;num=10&amp;hl=cs&amp;gbv=2&amp;biw=1366&amp;bih=705&amp;tbm=isch&amp;tbnid=2EZj42vgbiu_bM:&amp;imgrefurl=http://web.mac.com/paesch1/P._Aeschlimann/Immunisierung_und_Rhesusfaktor.html&amp;docid=elx1yIML3XNQ7M&amp;imgurl=http://web.mac.com/paesch1/P._Aeschlimann/Immunisierung_und_Rhesusfaktor_files/Rhesusfaktor.jpg&amp;w=300&amp;h=112&amp;ei=71bJTrzZHYTKtAbN65yQBw&amp;zoom=1&amp;iact=hc&amp;vpx=1085&amp;vpy=313&amp;dur=207&amp;hovh=89&amp;hovw=240&amp;tx=116&amp;ty=41&amp;sig=113861261020637699955&amp;sqi=2&amp;page=1&amp;tbnh=78&amp;tbnw=209&amp;start=0&amp;ndsp=16&amp;ved=1t:429,r:9,s:0</a:t>
            </a:r>
            <a:endParaRPr lang="cs-CZ" sz="12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/>
              <a:t>Krev: transfuze. In: </a:t>
            </a:r>
            <a:r>
              <a:rPr lang="cs-CZ" sz="1200" i="1" dirty="0"/>
              <a:t>Office.microsoft.com</a:t>
            </a:r>
            <a:r>
              <a:rPr lang="cs-CZ" sz="1200" dirty="0"/>
              <a:t> [online]. 2011 [cit. 2011-09-29]. Dostupné z: </a:t>
            </a:r>
            <a:r>
              <a:rPr lang="cs-CZ" sz="1200" dirty="0">
                <a:hlinkClick r:id="rId7"/>
              </a:rPr>
              <a:t>http://office.microsoft.com/cs-cz/images/results.aspx?qu=krev&amp;ctt=1#ai:MC900287095|mt:0|</a:t>
            </a:r>
            <a:endParaRPr lang="cs-CZ" sz="1200" dirty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/>
              <a:t>Krev: transfuze. In: </a:t>
            </a:r>
            <a:r>
              <a:rPr lang="cs-CZ" sz="1200" i="1" dirty="0"/>
              <a:t>Office.microsoft.com</a:t>
            </a:r>
            <a:r>
              <a:rPr lang="cs-CZ" sz="1200" dirty="0"/>
              <a:t> [online]. 2011 [cit. 2011-09-29]. Dostupné z: </a:t>
            </a:r>
            <a:r>
              <a:rPr lang="cs-CZ" sz="1200" dirty="0">
                <a:hlinkClick r:id="rId7"/>
              </a:rPr>
              <a:t>http://office.microsoft.com/cs-cz/images/results.aspx?qu=krev&amp;ctt=1#ai:MC900370474|mt:0|</a:t>
            </a:r>
            <a:endParaRPr lang="cs-CZ" sz="1200" dirty="0"/>
          </a:p>
          <a:p>
            <a:endParaRPr lang="cs-CZ" sz="1200" dirty="0"/>
          </a:p>
          <a:p>
            <a:r>
              <a:rPr lang="cs-CZ" sz="1200" dirty="0" smtClean="0"/>
              <a:t/>
            </a:r>
            <a:br>
              <a:rPr lang="cs-CZ" sz="1200" dirty="0" smtClean="0"/>
            </a:br>
            <a:endParaRPr lang="cs-CZ" sz="1200" dirty="0" smtClean="0"/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/>
          </a:p>
          <a:p>
            <a:endParaRPr lang="cs-CZ" sz="1200" dirty="0"/>
          </a:p>
          <a:p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67889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Základní">
  <a:themeElements>
    <a:clrScheme name="Základní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Základní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Základní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Základní">
  <a:themeElements>
    <a:clrScheme name="Základní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Základní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Základní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218</TotalTime>
  <Words>521</Words>
  <Application>Microsoft Office PowerPoint</Application>
  <PresentationFormat>Předvádění na obrazovce (4:3)</PresentationFormat>
  <Paragraphs>157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Základní</vt:lpstr>
      <vt:lpstr>1_Základní</vt:lpstr>
      <vt:lpstr>Prezentace aplikace PowerPoint</vt:lpstr>
      <vt:lpstr>anotace</vt:lpstr>
      <vt:lpstr>KREVNÍ SKUPINY</vt:lpstr>
      <vt:lpstr>Prezentace aplikace PowerPoint</vt:lpstr>
      <vt:lpstr>Prezentace aplikace PowerPoint</vt:lpstr>
      <vt:lpstr>RH FAKTOR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0CGZ</dc:creator>
  <cp:lastModifiedBy>0CGZ</cp:lastModifiedBy>
  <cp:revision>17</cp:revision>
  <dcterms:created xsi:type="dcterms:W3CDTF">2011-11-20T18:57:16Z</dcterms:created>
  <dcterms:modified xsi:type="dcterms:W3CDTF">2012-03-04T08:06:32Z</dcterms:modified>
</cp:coreProperties>
</file>