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Default Extension="wdp" ContentType="image/vnd.ms-photo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7" r:id="rId2"/>
    <p:sldId id="258" r:id="rId3"/>
    <p:sldId id="259" r:id="rId4"/>
    <p:sldId id="261" r:id="rId5"/>
    <p:sldId id="263" r:id="rId6"/>
    <p:sldId id="265" r:id="rId7"/>
    <p:sldId id="266" r:id="rId8"/>
    <p:sldId id="267" r:id="rId9"/>
    <p:sldId id="268" r:id="rId10"/>
    <p:sldId id="264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4" d="100"/>
          <a:sy n="64" d="100"/>
        </p:scale>
        <p:origin x="-147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>
        <a:xfrm>
          <a:off x="1258000" y="0"/>
          <a:ext cx="6498543" cy="2547714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gm:spPr>
      <dgm:t>
        <a:bodyPr/>
        <a:lstStyle/>
        <a:p>
          <a:pPr algn="l" rtl="0"/>
          <a:r>
            <a:rPr lang="cs-CZ" sz="20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NÁZEV ŠKOLY: Základní škola Strančice, okres Praha - východ</a:t>
          </a:r>
          <a:endParaRPr lang="cs-CZ" sz="20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>
        <a:xfrm>
          <a:off x="1273857" y="407634"/>
          <a:ext cx="6498543" cy="2012694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gm:spPr>
      <dgm:t>
        <a:bodyPr/>
        <a:lstStyle/>
        <a:p>
          <a:pPr algn="l" rtl="0"/>
          <a:r>
            <a:rPr lang="cs-CZ" sz="20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AUTOR:</a:t>
          </a:r>
          <a:endParaRPr lang="cs-CZ" sz="20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>
        <a:xfrm>
          <a:off x="1273857" y="792083"/>
          <a:ext cx="6498543" cy="1477674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gm:spPr>
      <dgm:t>
        <a:bodyPr/>
        <a:lstStyle/>
        <a:p>
          <a:pPr algn="l" rtl="0"/>
          <a:r>
            <a:rPr lang="cs-CZ" sz="20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NÁZEV:VY_32_INOVACE_3.2.1.1.J08</a:t>
          </a:r>
          <a:endParaRPr lang="cs-CZ" sz="20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>
        <a:xfrm>
          <a:off x="1224143" y="1567773"/>
          <a:ext cx="6498543" cy="407634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gm:spPr>
      <dgm:t>
        <a:bodyPr/>
        <a:lstStyle/>
        <a:p>
          <a:pPr algn="l" rtl="0"/>
          <a:r>
            <a:rPr lang="cs-CZ" sz="20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ČÍSLO PROJEKTU: </a:t>
          </a:r>
          <a:endParaRPr lang="cs-CZ" sz="20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>
        <a:xfrm>
          <a:off x="1273857" y="1224137"/>
          <a:ext cx="6498543" cy="942654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gm:spPr>
      <dgm:t>
        <a:bodyPr/>
        <a:lstStyle/>
        <a:p>
          <a:pPr algn="l" rtl="0"/>
          <a:r>
            <a:rPr lang="cs-CZ" sz="20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TEMA: Oběhový systém, srdce </a:t>
          </a:r>
          <a:endParaRPr lang="cs-CZ" sz="20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gm:spPr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gm:spPr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gm:spPr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 custLinFactNeighborX="343" custLinFactNeighborY="-1569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gm:spPr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69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gm:spPr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 custLinFactNeighborX="-765" custLinFactNeighborY="-1539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AB330CCB-AFE2-4C33-9B83-6F85B3D98FBE}" type="presOf" srcId="{D1B46980-6531-4606-95E6-44980827E919}" destId="{2BE915AB-18AA-4053-B92C-3BFC9ED204BB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03A3368-DCF0-410C-9DF4-A89B969577CF}" type="presOf" srcId="{D1D4F407-5343-4D3F-B5B9-D407B03CAEB4}" destId="{AED2198E-93D5-4001-81B4-73124B309672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F6B0042C-EB01-4891-9203-2E447EAA9644}" type="presOf" srcId="{D1D4F407-5343-4D3F-B5B9-D407B03CAEB4}" destId="{D005CE8C-CC26-4C3E-AC11-E15060ECD759}" srcOrd="0" destOrd="0" presId="urn:microsoft.com/office/officeart/2005/8/layout/target3"/>
    <dgm:cxn modelId="{A7FC4F0D-41F0-44F7-9BDC-B51E8C959FEA}" type="presOf" srcId="{D8197B8C-B260-4A16-BDF4-0947B075E274}" destId="{5A5FFA88-C948-4069-8E93-59FA12366E83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BE765922-38F8-4FAD-9387-A733FA97EB03}" type="presOf" srcId="{D8197B8C-B260-4A16-BDF4-0947B075E274}" destId="{25B08C86-7E15-44DC-BE7F-FFB55DD49D12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7A74CEEB-FD76-480B-913E-B1445EAAD7CE}" type="presOf" srcId="{4C35D32F-0EAB-4CD7-82EE-45574DC2A586}" destId="{8BEBB6EC-1DAA-4CAC-8A25-BC0FCBD5DBD5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17CD022F-3F14-4EFF-B4C1-9CF2E06CE4B2}" type="presOf" srcId="{B651F6E3-6281-48DB-9319-2AEAFDAE7572}" destId="{6BB5E863-4638-4E1D-BFDE-399D028AC4ED}" srcOrd="1" destOrd="0" presId="urn:microsoft.com/office/officeart/2005/8/layout/target3"/>
    <dgm:cxn modelId="{490095D0-1AA1-425C-A20E-5C359F691CA7}" type="presOf" srcId="{757F3AB3-0718-4624-B441-E567A8F0AB56}" destId="{333A1088-737F-45CB-B68E-254E46348037}" srcOrd="0" destOrd="0" presId="urn:microsoft.com/office/officeart/2005/8/layout/target3"/>
    <dgm:cxn modelId="{3AD692C1-1657-44D4-8598-64DA3E48FD15}" type="presOf" srcId="{D1B46980-6531-4606-95E6-44980827E919}" destId="{6140AFEC-043D-4C43-A2F9-D0F5331DF3A3}" srcOrd="0" destOrd="0" presId="urn:microsoft.com/office/officeart/2005/8/layout/target3"/>
    <dgm:cxn modelId="{300979EB-73CB-4C2C-BBA2-A1CEC46673E4}" type="presOf" srcId="{B651F6E3-6281-48DB-9319-2AEAFDAE7572}" destId="{619D679B-A015-4ECF-8348-D1034C574F40}" srcOrd="0" destOrd="0" presId="urn:microsoft.com/office/officeart/2005/8/layout/target3"/>
    <dgm:cxn modelId="{DFF58407-1B41-49B7-B51E-99005ED7AD3B}" type="presOf" srcId="{4C35D32F-0EAB-4CD7-82EE-45574DC2A586}" destId="{890E4F0B-2866-4A3F-A3C7-2A14B1797930}" srcOrd="1" destOrd="0" presId="urn:microsoft.com/office/officeart/2005/8/layout/target3"/>
    <dgm:cxn modelId="{0EA2EF1E-E2A4-4947-BA93-D087DF46A7CD}" type="presParOf" srcId="{333A1088-737F-45CB-B68E-254E46348037}" destId="{F5ABB229-8D3B-4694-996A-96F23CF14429}" srcOrd="0" destOrd="0" presId="urn:microsoft.com/office/officeart/2005/8/layout/target3"/>
    <dgm:cxn modelId="{2F3C8C46-0DF7-4CA4-B238-0F9DE014E4C7}" type="presParOf" srcId="{333A1088-737F-45CB-B68E-254E46348037}" destId="{F41139FD-01EE-4571-8B17-4FB00FC51163}" srcOrd="1" destOrd="0" presId="urn:microsoft.com/office/officeart/2005/8/layout/target3"/>
    <dgm:cxn modelId="{A5DDFEB8-79C4-4D02-8B53-8820A1582ADA}" type="presParOf" srcId="{333A1088-737F-45CB-B68E-254E46348037}" destId="{D005CE8C-CC26-4C3E-AC11-E15060ECD759}" srcOrd="2" destOrd="0" presId="urn:microsoft.com/office/officeart/2005/8/layout/target3"/>
    <dgm:cxn modelId="{A3E4D886-985F-4078-952A-9973856F4CC5}" type="presParOf" srcId="{333A1088-737F-45CB-B68E-254E46348037}" destId="{2C702D82-9B77-49B7-9568-BB8EB47C3372}" srcOrd="3" destOrd="0" presId="urn:microsoft.com/office/officeart/2005/8/layout/target3"/>
    <dgm:cxn modelId="{3FBCA447-DBB1-4B98-8C41-A68317C408DD}" type="presParOf" srcId="{333A1088-737F-45CB-B68E-254E46348037}" destId="{A52A0455-90FF-4808-ABD0-F02540D31D5A}" srcOrd="4" destOrd="0" presId="urn:microsoft.com/office/officeart/2005/8/layout/target3"/>
    <dgm:cxn modelId="{E6B079EF-5C61-4346-9222-88C688A350EE}" type="presParOf" srcId="{333A1088-737F-45CB-B68E-254E46348037}" destId="{6140AFEC-043D-4C43-A2F9-D0F5331DF3A3}" srcOrd="5" destOrd="0" presId="urn:microsoft.com/office/officeart/2005/8/layout/target3"/>
    <dgm:cxn modelId="{0ED0C239-20E4-44D9-A447-90FD4E5DD1E4}" type="presParOf" srcId="{333A1088-737F-45CB-B68E-254E46348037}" destId="{9358AC05-5D7D-4327-9F80-1AD486AEA664}" srcOrd="6" destOrd="0" presId="urn:microsoft.com/office/officeart/2005/8/layout/target3"/>
    <dgm:cxn modelId="{B8819B8B-1B4D-4343-9EC7-9DE4033224FE}" type="presParOf" srcId="{333A1088-737F-45CB-B68E-254E46348037}" destId="{313FC574-E1CD-4FB4-B054-0B805CE0447D}" srcOrd="7" destOrd="0" presId="urn:microsoft.com/office/officeart/2005/8/layout/target3"/>
    <dgm:cxn modelId="{37B037B1-368D-48C3-B778-2B199342DACA}" type="presParOf" srcId="{333A1088-737F-45CB-B68E-254E46348037}" destId="{619D679B-A015-4ECF-8348-D1034C574F40}" srcOrd="8" destOrd="0" presId="urn:microsoft.com/office/officeart/2005/8/layout/target3"/>
    <dgm:cxn modelId="{05F76805-02BE-4A88-B897-336EF644DAD5}" type="presParOf" srcId="{333A1088-737F-45CB-B68E-254E46348037}" destId="{322283A8-4A27-4CDA-BAE3-F381106A9174}" srcOrd="9" destOrd="0" presId="urn:microsoft.com/office/officeart/2005/8/layout/target3"/>
    <dgm:cxn modelId="{29AFF97D-ABE1-475A-999B-8E05E18D2A11}" type="presParOf" srcId="{333A1088-737F-45CB-B68E-254E46348037}" destId="{FFC9F71D-1B4F-4AD9-A4A6-86ADEFC8AF5C}" srcOrd="10" destOrd="0" presId="urn:microsoft.com/office/officeart/2005/8/layout/target3"/>
    <dgm:cxn modelId="{97B5962B-2879-4B3C-A0E2-85252ABB80EA}" type="presParOf" srcId="{333A1088-737F-45CB-B68E-254E46348037}" destId="{25B08C86-7E15-44DC-BE7F-FFB55DD49D12}" srcOrd="11" destOrd="0" presId="urn:microsoft.com/office/officeart/2005/8/layout/target3"/>
    <dgm:cxn modelId="{7F1A728C-B1D6-4506-A1EE-EDC3BCF7A098}" type="presParOf" srcId="{333A1088-737F-45CB-B68E-254E46348037}" destId="{76644BE8-9D7C-4C09-B250-3D10AF48CBB7}" srcOrd="12" destOrd="0" presId="urn:microsoft.com/office/officeart/2005/8/layout/target3"/>
    <dgm:cxn modelId="{655DF6D8-4103-4037-AE5A-FD63FD14F772}" type="presParOf" srcId="{333A1088-737F-45CB-B68E-254E46348037}" destId="{EE85B701-7295-41C0-BA7A-34D3756A2AE6}" srcOrd="13" destOrd="0" presId="urn:microsoft.com/office/officeart/2005/8/layout/target3"/>
    <dgm:cxn modelId="{B89937C5-050F-470E-9AF3-45842146B131}" type="presParOf" srcId="{333A1088-737F-45CB-B68E-254E46348037}" destId="{8BEBB6EC-1DAA-4CAC-8A25-BC0FCBD5DBD5}" srcOrd="14" destOrd="0" presId="urn:microsoft.com/office/officeart/2005/8/layout/target3"/>
    <dgm:cxn modelId="{412D7F74-29FF-435C-9A0C-0230A2FE64FC}" type="presParOf" srcId="{333A1088-737F-45CB-B68E-254E46348037}" destId="{AED2198E-93D5-4001-81B4-73124B309672}" srcOrd="15" destOrd="0" presId="urn:microsoft.com/office/officeart/2005/8/layout/target3"/>
    <dgm:cxn modelId="{3ED07983-8623-471F-A06E-B0BC63AD3C8B}" type="presParOf" srcId="{333A1088-737F-45CB-B68E-254E46348037}" destId="{2BE915AB-18AA-4053-B92C-3BFC9ED204BB}" srcOrd="16" destOrd="0" presId="urn:microsoft.com/office/officeart/2005/8/layout/target3"/>
    <dgm:cxn modelId="{27FA892A-06F2-4BA5-8DA2-C462AD7C1BD7}" type="presParOf" srcId="{333A1088-737F-45CB-B68E-254E46348037}" destId="{6BB5E863-4638-4E1D-BFDE-399D028AC4ED}" srcOrd="17" destOrd="0" presId="urn:microsoft.com/office/officeart/2005/8/layout/target3"/>
    <dgm:cxn modelId="{E8B199FC-326E-4D8C-87D7-81565D4C82C9}" type="presParOf" srcId="{333A1088-737F-45CB-B68E-254E46348037}" destId="{5A5FFA88-C948-4069-8E93-59FA12366E83}" srcOrd="18" destOrd="0" presId="urn:microsoft.com/office/officeart/2005/8/layout/target3"/>
    <dgm:cxn modelId="{B2CBFB83-70C7-4496-B568-228E95CD0CB5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NÁZEV ŠKOLY: Základní škola Strančice, okres Praha - východ</a:t>
          </a:r>
          <a:endParaRPr lang="cs-CZ" sz="2000" kern="12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AUTOR:</a:t>
          </a:r>
          <a:endParaRPr lang="cs-CZ" sz="2000" kern="12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792083"/>
          <a:ext cx="6498543" cy="1477674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NÁZEV:VY_32_INOVACE_3.2.1.1.J08</a:t>
          </a:r>
          <a:endParaRPr lang="cs-CZ" sz="2000" kern="12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sp:txBody>
      <dsp:txXfrm>
        <a:off x="1273857" y="792083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4137"/>
          <a:ext cx="6498543" cy="942654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TEMA: Oběhový systém, srdce </a:t>
          </a:r>
          <a:endParaRPr lang="cs-CZ" sz="2000" kern="12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sp:txBody>
      <dsp:txXfrm>
        <a:off x="1273857" y="1224137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24143" y="1567773"/>
          <a:ext cx="6498543" cy="407634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ČÍSLO PROJEKTU: </a:t>
          </a:r>
          <a:endParaRPr lang="cs-CZ" sz="2000" kern="12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sp:txBody>
      <dsp:txXfrm>
        <a:off x="1224143" y="1567773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371600"/>
            <a:ext cx="7848600" cy="1927225"/>
          </a:xfrm>
        </p:spPr>
        <p:txBody>
          <a:bodyPr anchor="b">
            <a:noAutofit/>
          </a:bodyPr>
          <a:lstStyle>
            <a:lvl1pPr>
              <a:defRPr sz="5400" cap="all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3505200"/>
            <a:ext cx="6400800" cy="1752600"/>
          </a:xfrm>
        </p:spPr>
        <p:txBody>
          <a:bodyPr/>
          <a:lstStyle>
            <a:lvl1pPr marL="0" indent="0" algn="l">
              <a:buNone/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72C895-23B2-4236-9628-4F62594A8CC8}" type="datetimeFigureOut">
              <a:rPr lang="cs-CZ" smtClean="0"/>
              <a:pPr/>
              <a:t>4.3.2012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D3AACB-3476-442B-8787-4CA4E60366E1}" type="slidenum">
              <a:rPr lang="cs-CZ" smtClean="0"/>
              <a:pPr/>
              <a:t>‹#›</a:t>
            </a:fld>
            <a:endParaRPr lang="cs-CZ"/>
          </a:p>
        </p:txBody>
      </p:sp>
      <p:cxnSp>
        <p:nvCxnSpPr>
          <p:cNvPr id="8" name="Straight Connector 7"/>
          <p:cNvCxnSpPr/>
          <p:nvPr/>
        </p:nvCxnSpPr>
        <p:spPr>
          <a:xfrm>
            <a:off x="685800" y="3398520"/>
            <a:ext cx="784860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72C895-23B2-4236-9628-4F62594A8CC8}" type="datetimeFigureOut">
              <a:rPr lang="cs-CZ" smtClean="0"/>
              <a:pPr/>
              <a:t>4.3.2012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D3AACB-3476-442B-8787-4CA4E60366E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2362200"/>
            <a:ext cx="7772400" cy="2200275"/>
          </a:xfrm>
        </p:spPr>
        <p:txBody>
          <a:bodyPr anchor="b">
            <a:normAutofit/>
          </a:bodyPr>
          <a:lstStyle>
            <a:lvl1pPr algn="l">
              <a:defRPr sz="4800" b="0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626864"/>
            <a:ext cx="7772400" cy="1500187"/>
          </a:xfrm>
        </p:spPr>
        <p:txBody>
          <a:bodyPr anchor="t">
            <a:normAutofit/>
          </a:bodyPr>
          <a:lstStyle>
            <a:lvl1pPr marL="0" indent="0"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72C895-23B2-4236-9628-4F62594A8CC8}" type="datetimeFigureOut">
              <a:rPr lang="cs-CZ" smtClean="0"/>
              <a:pPr/>
              <a:t>4.3.2012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D3AACB-3476-442B-8787-4CA4E60366E1}" type="slidenum">
              <a:rPr lang="cs-CZ" smtClean="0"/>
              <a:pPr/>
              <a:t>‹#›</a:t>
            </a:fld>
            <a:endParaRPr lang="cs-CZ"/>
          </a:p>
        </p:txBody>
      </p:sp>
      <p:cxnSp>
        <p:nvCxnSpPr>
          <p:cNvPr id="7" name="Straight Connector 6"/>
          <p:cNvCxnSpPr/>
          <p:nvPr/>
        </p:nvCxnSpPr>
        <p:spPr>
          <a:xfrm>
            <a:off x="731520" y="4599432"/>
            <a:ext cx="784860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72C895-23B2-4236-9628-4F62594A8CC8}" type="datetimeFigureOut">
              <a:rPr lang="cs-CZ" smtClean="0"/>
              <a:pPr/>
              <a:t>4.3.2012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D3AACB-3476-442B-8787-4CA4E60366E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sz="20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5488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lang="en-US" sz="2000" b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5488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72C895-23B2-4236-9628-4F62594A8CC8}" type="datetimeFigureOut">
              <a:rPr lang="cs-CZ" smtClean="0"/>
              <a:pPr/>
              <a:t>4.3.2012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D3AACB-3476-442B-8787-4CA4E60366E1}" type="slidenum">
              <a:rPr lang="cs-CZ" smtClean="0"/>
              <a:pPr/>
              <a:t>‹#›</a:t>
            </a:fld>
            <a:endParaRPr lang="cs-CZ"/>
          </a:p>
        </p:txBody>
      </p:sp>
      <p:cxnSp>
        <p:nvCxnSpPr>
          <p:cNvPr id="11" name="Straight Connector 10"/>
          <p:cNvCxnSpPr/>
          <p:nvPr/>
        </p:nvCxnSpPr>
        <p:spPr>
          <a:xfrm rot="5400000">
            <a:off x="2217817" y="4045823"/>
            <a:ext cx="4709160" cy="794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72C895-23B2-4236-9628-4F62594A8CC8}" type="datetimeFigureOut">
              <a:rPr lang="cs-CZ" smtClean="0"/>
              <a:pPr/>
              <a:t>4.3.2012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D3AACB-3476-442B-8787-4CA4E60366E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72C895-23B2-4236-9628-4F62594A8CC8}" type="datetimeFigureOut">
              <a:rPr lang="cs-CZ" smtClean="0"/>
              <a:pPr/>
              <a:t>4.3.2012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D3AACB-3476-442B-8787-4CA4E60366E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080"/>
            <a:ext cx="2139696" cy="1261872"/>
          </a:xfrm>
        </p:spPr>
        <p:txBody>
          <a:bodyPr anchor="b">
            <a:no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71800" y="792080"/>
            <a:ext cx="5715000" cy="557784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2130552"/>
            <a:ext cx="2139696" cy="424361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72C895-23B2-4236-9628-4F62594A8CC8}" type="datetimeFigureOut">
              <a:rPr lang="cs-CZ" smtClean="0"/>
              <a:pPr/>
              <a:t>4.3.2012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D3AACB-3476-442B-8787-4CA4E60366E1}" type="slidenum">
              <a:rPr lang="cs-CZ" smtClean="0"/>
              <a:pPr/>
              <a:t>‹#›</a:t>
            </a:fld>
            <a:endParaRPr lang="cs-CZ"/>
          </a:p>
        </p:txBody>
      </p:sp>
      <p:cxnSp>
        <p:nvCxnSpPr>
          <p:cNvPr id="9" name="Straight Connector 8"/>
          <p:cNvCxnSpPr/>
          <p:nvPr/>
        </p:nvCxnSpPr>
        <p:spPr>
          <a:xfrm rot="5400000">
            <a:off x="-13116" y="3580206"/>
            <a:ext cx="557784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480"/>
            <a:ext cx="2142680" cy="126492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858610" y="838201"/>
            <a:ext cx="5904390" cy="5500456"/>
          </a:xfrm>
          <a:solidFill>
            <a:schemeClr val="bg2"/>
          </a:solidFill>
          <a:ln w="76200">
            <a:solidFill>
              <a:srgbClr val="FFFFFF"/>
            </a:solidFill>
            <a:miter lim="800000"/>
          </a:ln>
          <a:effectLst>
            <a:outerShdw blurRad="50800" dist="12700" dir="5400000" algn="t" rotWithShape="0">
              <a:prstClr val="black">
                <a:alpha val="59000"/>
              </a:prst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133600"/>
            <a:ext cx="2139696" cy="424281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72C895-23B2-4236-9628-4F62594A8CC8}" type="datetimeFigureOut">
              <a:rPr lang="cs-CZ" smtClean="0"/>
              <a:pPr/>
              <a:t>4.3.2012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D3AACB-3476-442B-8787-4CA4E60366E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72C895-23B2-4236-9628-4F62594A8CC8}" type="datetimeFigureOut">
              <a:rPr lang="cs-CZ" smtClean="0"/>
              <a:pPr/>
              <a:t>4.3.2012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D3AACB-3476-442B-8787-4CA4E60366E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609600"/>
            <a:ext cx="2057400" cy="5867400"/>
          </a:xfrm>
        </p:spPr>
        <p:txBody>
          <a:bodyPr vert="eaVert" anchor="b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6019800" cy="58674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72C895-23B2-4236-9628-4F62594A8CC8}" type="datetimeFigureOut">
              <a:rPr lang="cs-CZ" smtClean="0"/>
              <a:pPr/>
              <a:t>4.3.2012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D3AACB-3476-442B-8787-4CA4E60366E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220786"/>
            <a:ext cx="9144000" cy="2286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990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876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9144000" cy="3657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18288"/>
            <a:ext cx="28956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FFFFF"/>
                </a:solidFill>
              </a:defRPr>
            </a:lvl1pPr>
          </a:lstStyle>
          <a:p>
            <a:fld id="{0C72C895-23B2-4236-9628-4F62594A8CC8}" type="datetimeFigureOut">
              <a:rPr lang="cs-CZ" smtClean="0"/>
              <a:pPr/>
              <a:t>4.3.2012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429000" y="18288"/>
            <a:ext cx="41148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20000" y="18288"/>
            <a:ext cx="10668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 b="1">
                <a:solidFill>
                  <a:srgbClr val="FFFFFF"/>
                </a:solidFill>
              </a:defRPr>
            </a:lvl1pPr>
          </a:lstStyle>
          <a:p>
            <a:fld id="{2ED3AACB-3476-442B-8787-4CA4E60366E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 spc="-1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spcBef>
          <a:spcPct val="20000"/>
        </a:spcBef>
        <a:buClr>
          <a:schemeClr val="accent1"/>
        </a:buClr>
        <a:buSzPct val="85000"/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spcBef>
          <a:spcPct val="20000"/>
        </a:spcBef>
        <a:buClr>
          <a:schemeClr val="accent1"/>
        </a:buClr>
        <a:buSzPct val="85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spcBef>
          <a:spcPct val="20000"/>
        </a:spcBef>
        <a:buClr>
          <a:schemeClr val="accent1"/>
        </a:buClr>
        <a:buSzPct val="9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3716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9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xmlns="" val="3609835361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3" name="Obrázek 2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3739196" y="2564904"/>
            <a:ext cx="24048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rPr>
              <a:t>CZ.1.07/1.4.00/21.2976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2751442" y="1339400"/>
            <a:ext cx="26572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0" i="0" u="none" strike="noStrike" kern="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rPr>
              <a:t> Mgr. Kateřina Schejbalová</a:t>
            </a:r>
            <a:endParaRPr kumimoji="0" lang="cs-CZ" sz="1800" b="0" i="0" u="none" strike="noStrike" kern="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6356221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Na počátku si žáci zopakují co všechno vědí o krvi, které organismy mají otevřený krevní oběhový systém atd.</a:t>
            </a:r>
          </a:p>
          <a:p>
            <a:r>
              <a:rPr lang="cs-CZ" dirty="0" smtClean="0"/>
              <a:t>Při prezentaci obrázku č. 4 nejprve promítneme obrázky jednotlivých typů cév a žáci popisují pouze z obrázků, jaké vidí či si myslí, že jsou rozdíly mezi žílou, tepnou a vlásečnicí</a:t>
            </a:r>
          </a:p>
          <a:p>
            <a:r>
              <a:rPr lang="cs-CZ" dirty="0" smtClean="0"/>
              <a:t>Při </a:t>
            </a:r>
            <a:r>
              <a:rPr lang="cs-CZ" dirty="0" smtClean="0"/>
              <a:t>prezentaci obrázku </a:t>
            </a:r>
            <a:r>
              <a:rPr lang="cs-CZ" dirty="0" smtClean="0"/>
              <a:t>č.6 nejprve vysvětlíme jednotlivé oddíly srdce a pak s vysvětlením popisujeme</a:t>
            </a:r>
          </a:p>
          <a:p>
            <a:r>
              <a:rPr lang="cs-CZ" dirty="0" smtClean="0"/>
              <a:t>Při prezentaci obrázku č.8 jsou 2 pokusy, jak si žáci jednoduše ověří v praxi projev srdce a ovlivnění tepové frekvence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758322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OBĚHOVÝ SYSTÉM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cs-CZ" sz="3200" dirty="0" smtClean="0"/>
              <a:t>U člověka uzavřená cévní soustava</a:t>
            </a:r>
          </a:p>
          <a:p>
            <a:r>
              <a:rPr lang="cs-CZ" sz="3200" dirty="0" smtClean="0"/>
              <a:t>Krev proudí v krevních cévách</a:t>
            </a:r>
          </a:p>
          <a:p>
            <a:r>
              <a:rPr lang="cs-CZ" sz="3200" dirty="0" smtClean="0"/>
              <a:t>Cévy přenášejí krev ze srdce do tkání a zpět</a:t>
            </a:r>
          </a:p>
          <a:p>
            <a:r>
              <a:rPr lang="cs-CZ" sz="3200" dirty="0" smtClean="0">
                <a:solidFill>
                  <a:srgbClr val="FF0000"/>
                </a:solidFill>
              </a:rPr>
              <a:t>Podle stavby a funkce dělíme cévy</a:t>
            </a:r>
          </a:p>
          <a:p>
            <a:pPr>
              <a:buFont typeface="Wingdings" pitchFamily="2" charset="2"/>
              <a:buChar char="v"/>
            </a:pPr>
            <a:r>
              <a:rPr lang="cs-CZ" sz="3200" dirty="0" smtClean="0"/>
              <a:t>Tepny</a:t>
            </a:r>
          </a:p>
          <a:p>
            <a:pPr>
              <a:buFont typeface="Wingdings" pitchFamily="2" charset="2"/>
              <a:buChar char="v"/>
            </a:pPr>
            <a:r>
              <a:rPr lang="cs-CZ" sz="3200" dirty="0" smtClean="0"/>
              <a:t>Žíly</a:t>
            </a:r>
          </a:p>
          <a:p>
            <a:pPr>
              <a:buFont typeface="Wingdings" pitchFamily="2" charset="2"/>
              <a:buChar char="v"/>
            </a:pPr>
            <a:r>
              <a:rPr lang="cs-CZ" sz="3200" dirty="0"/>
              <a:t>V</a:t>
            </a:r>
            <a:r>
              <a:rPr lang="cs-CZ" sz="3200" dirty="0" smtClean="0"/>
              <a:t>lásečnice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xmlns="" val="292971623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92480"/>
            <a:ext cx="3610744" cy="1264920"/>
          </a:xfrm>
        </p:spPr>
        <p:txBody>
          <a:bodyPr/>
          <a:lstStyle/>
          <a:p>
            <a:r>
              <a:rPr lang="cs-CZ" dirty="0" smtClean="0"/>
              <a:t>Porovnání tepny, žíly, vlásečnice</a:t>
            </a:r>
            <a:endParaRPr lang="cs-CZ" dirty="0"/>
          </a:p>
        </p:txBody>
      </p:sp>
      <p:pic>
        <p:nvPicPr>
          <p:cNvPr id="6" name="Zástupný symbol pro obrázek 5"/>
          <p:cNvPicPr>
            <a:picLocks noGrp="1" noChangeAspect="1"/>
          </p:cNvPicPr>
          <p:nvPr>
            <p:ph type="pic" idx="1"/>
          </p:nvPr>
        </p:nvPicPr>
        <p:blipFill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sharpenSoften amoun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t="4328" b="4328"/>
          <a:stretch>
            <a:fillRect/>
          </a:stretch>
        </p:blipFill>
        <p:spPr>
          <a:xfrm>
            <a:off x="4211960" y="836712"/>
            <a:ext cx="1872208" cy="1944216"/>
          </a:xfrm>
        </p:spPr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2133600"/>
            <a:ext cx="4114800" cy="4242816"/>
          </a:xfrm>
        </p:spPr>
        <p:txBody>
          <a:bodyPr/>
          <a:lstStyle/>
          <a:p>
            <a:r>
              <a:rPr lang="cs-CZ" b="1" dirty="0" smtClean="0"/>
              <a:t>TEPNY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 vedou krev od srdce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silné, pružné stěny se svalovinou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Světle červená krev, stříká – pod tlakem</a:t>
            </a:r>
          </a:p>
          <a:p>
            <a:pPr marL="285750" indent="-285750">
              <a:buFont typeface="Arial" pitchFamily="34" charset="0"/>
              <a:buChar char="•"/>
            </a:pPr>
            <a:endParaRPr lang="cs-CZ" dirty="0"/>
          </a:p>
          <a:p>
            <a:r>
              <a:rPr lang="cs-CZ" b="1" dirty="0" smtClean="0"/>
              <a:t>ŽÍLY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Vedou krev do srdce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Stěny s chlopněmi, nejsou tak silné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Odkysličená, tmavě červená- plynule teče</a:t>
            </a:r>
          </a:p>
          <a:p>
            <a:pPr marL="285750" indent="-285750">
              <a:buFont typeface="Arial" pitchFamily="34" charset="0"/>
              <a:buChar char="•"/>
            </a:pPr>
            <a:endParaRPr lang="cs-CZ" dirty="0" smtClean="0"/>
          </a:p>
          <a:p>
            <a:r>
              <a:rPr lang="cs-CZ" b="1" dirty="0" smtClean="0"/>
              <a:t>VLÁSEČNICE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Spojují tepny a žíly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Tenounké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Přes stěny dochází k přesunu krve s kyslíkem a živinami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1027" name="Picture 3" descr="C:\Users\0CGZ\Pictures\zila_rez_small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54161" y="2852936"/>
            <a:ext cx="1617662" cy="20882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http://giobio.ic.cz/obrazky/clovek/small/clovek/vlasecnice_rez_small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472014" y="4774405"/>
            <a:ext cx="1772394" cy="20493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94744343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900">
        <p14:glitter pattern="hexagon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9" dur="5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6" dur="5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1" dur="500" fill="hold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500" fill="hold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3" dur="500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8" dur="500" fill="hold"/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500" fill="hold"/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0" dur="500"/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5" dur="500" fill="hold"/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500" fill="hold"/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7" dur="500"/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2" dur="500" fill="hold"/>
                                        <p:tgtEl>
                                          <p:spTgt spid="4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500" fill="hold"/>
                                        <p:tgtEl>
                                          <p:spTgt spid="4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4" dur="500"/>
                                        <p:tgtEl>
                                          <p:spTgt spid="4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SRDCE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DUTÝ ORGÁN KUŽELOVITÉHO TVARU-ČERPADLO,KERÉ ZAJIŠŤUJE OBĚH KRVE</a:t>
            </a:r>
          </a:p>
          <a:p>
            <a:r>
              <a:rPr lang="cs-CZ" dirty="0" smtClean="0"/>
              <a:t>POVRCH: VAZIVO = OSRDEČNÍK</a:t>
            </a:r>
          </a:p>
          <a:p>
            <a:r>
              <a:rPr lang="cs-CZ" dirty="0" smtClean="0"/>
              <a:t>SRDEČNÍ SVALOVINA = MYOKARD</a:t>
            </a:r>
          </a:p>
          <a:p>
            <a:r>
              <a:rPr lang="cs-CZ" dirty="0" smtClean="0"/>
              <a:t>VNITŘEK VYSTLÁN NITROBLÁNOU SRDEČNÍ</a:t>
            </a:r>
          </a:p>
          <a:p>
            <a:r>
              <a:rPr lang="cs-CZ" b="1" u="sng" dirty="0" smtClean="0"/>
              <a:t>DĚLENÍ NA </a:t>
            </a:r>
            <a:r>
              <a:rPr lang="cs-CZ" b="1" u="sng" dirty="0" smtClean="0">
                <a:solidFill>
                  <a:srgbClr val="FF0000"/>
                </a:solidFill>
              </a:rPr>
              <a:t>4 ČÁSTI</a:t>
            </a:r>
            <a:r>
              <a:rPr lang="cs-CZ" b="1" u="sng" dirty="0" smtClean="0"/>
              <a:t>: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Pravá síň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Pravá komora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Levá síň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Levá komora</a:t>
            </a:r>
          </a:p>
          <a:p>
            <a:pPr marL="0" indent="0">
              <a:buNone/>
            </a:pPr>
            <a:r>
              <a:rPr lang="cs-CZ" dirty="0" smtClean="0"/>
              <a:t>Oddělují je </a:t>
            </a:r>
            <a:r>
              <a:rPr lang="cs-CZ" dirty="0" smtClean="0">
                <a:solidFill>
                  <a:srgbClr val="FF0000"/>
                </a:solidFill>
              </a:rPr>
              <a:t>chlopně</a:t>
            </a:r>
            <a:r>
              <a:rPr lang="cs-CZ" dirty="0" smtClean="0"/>
              <a:t>: trojcípá(PS), dvojcípá(LS)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948263" y="4005064"/>
            <a:ext cx="2195737" cy="273558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088194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900">
        <p14:glitter pattern="hexagon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4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9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4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9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4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9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6" name="Picture 2" descr="D:\př 8\srdce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sharpenSoften amoun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t="4695" b="31831"/>
          <a:stretch/>
        </p:blipFill>
        <p:spPr bwMode="auto">
          <a:xfrm>
            <a:off x="251520" y="404664"/>
            <a:ext cx="8424936" cy="64533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55674757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100">
        <p:cut/>
      </p:transition>
    </mc:Choice>
    <mc:Fallback>
      <p:transition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7504" y="476672"/>
            <a:ext cx="8856984" cy="60016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/>
              <a:t>DO PRAVÉ SÍNĚ VSTUPUJE HORNÍ A DOLNÍ DUTÁ ŽÍLA(krev odkysličená z těla)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/>
              <a:t>Z PRAVÉ KOMORY VYSTUPUJE PLICNÍ TEPNA(vede krev s CO2 do plic)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/>
              <a:t>DO LEVÉ SÍNĚ VSTUPUJÍ 4 PLICNÍ ŽÍLY (krev s O2 z plic)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/>
              <a:t>Z LEVÉ SÍNĚ SRDEČNICE = AORTA(krev do těla s O2)</a:t>
            </a:r>
          </a:p>
          <a:p>
            <a:pPr marL="285750" indent="-285750">
              <a:buFont typeface="Arial" pitchFamily="34" charset="0"/>
              <a:buChar char="•"/>
            </a:pPr>
            <a:endParaRPr lang="cs-CZ" sz="2400" dirty="0"/>
          </a:p>
          <a:p>
            <a:pPr marL="285750" indent="-285750">
              <a:buFont typeface="Arial" pitchFamily="34" charset="0"/>
              <a:buChar char="•"/>
            </a:pPr>
            <a:r>
              <a:rPr lang="cs-CZ" sz="2400" b="1" i="1" dirty="0" smtClean="0"/>
              <a:t>VÝŽIVA SRDCE</a:t>
            </a:r>
            <a:r>
              <a:rPr lang="cs-CZ" sz="2400" dirty="0" smtClean="0"/>
              <a:t>: věnčité = koronární tepny , rozvod O2 do svaloviny srdce</a:t>
            </a:r>
          </a:p>
          <a:p>
            <a:endParaRPr lang="cs-CZ" sz="2400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>
                <a:solidFill>
                  <a:srgbClr val="FF0000"/>
                </a:solidFill>
              </a:rPr>
              <a:t>ČINNOST SRDCE: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2400" dirty="0" smtClean="0"/>
              <a:t>RYTMICKY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2400" dirty="0" smtClean="0"/>
              <a:t>STŘÍDÁNÍ STAHOVÁNÍ A OCHABOVÁNÍ SRDCE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2400" dirty="0" smtClean="0"/>
              <a:t>PŘI STAHU KREV VEN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2400" dirty="0" smtClean="0"/>
              <a:t>PŘI  OCHABNUTÍ = NAPLNĚNÍ KRVÍ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2400" dirty="0" smtClean="0"/>
              <a:t>SRDEČNÍ ČINNOST NELZE OVLÁDAT VŮLÍ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253507003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doors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PROJEVY SRDEČNÍ ČINNOSTI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OZVY  (lékař poslouchá fonendoskopem)</a:t>
            </a:r>
          </a:p>
          <a:p>
            <a:r>
              <a:rPr lang="cs-CZ" dirty="0" smtClean="0"/>
              <a:t>Tep = PULZ – průměrně 70 tepů za minutu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Pokus: 25 sekund počítej tepy na krkavici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Kolik máš tepů za minutu?</a:t>
            </a:r>
          </a:p>
          <a:p>
            <a:endParaRPr lang="cs-CZ" dirty="0" smtClean="0"/>
          </a:p>
          <a:p>
            <a:r>
              <a:rPr lang="cs-CZ" dirty="0" smtClean="0">
                <a:solidFill>
                  <a:srgbClr val="FF0000"/>
                </a:solidFill>
              </a:rPr>
              <a:t>Otázka: </a:t>
            </a:r>
            <a:r>
              <a:rPr lang="cs-CZ" dirty="0" smtClean="0"/>
              <a:t>mění se srdeční činnost s věkem?</a:t>
            </a:r>
          </a:p>
          <a:p>
            <a:r>
              <a:rPr lang="cs-CZ" dirty="0" smtClean="0"/>
              <a:t>Závisí na psychické námaze?</a:t>
            </a:r>
          </a:p>
          <a:p>
            <a:r>
              <a:rPr lang="cs-CZ" dirty="0" smtClean="0"/>
              <a:t>Závisí na fyzické námaze?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Pokus: změř si tepovou frekvenci, udělej 50 dřepů, změř si tepovou frekvenci znovu. Co se stalo?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71989560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900">
        <p14:glitter pattern="hexagon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8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3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8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3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8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3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8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Soubor:Gray1216.sv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987824" y="620688"/>
            <a:ext cx="6029325" cy="571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23528" y="1052736"/>
            <a:ext cx="2520280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Srdeční tep je způsoben činností srdce během vypuzení krve z levé srdeční komory</a:t>
            </a:r>
          </a:p>
        </p:txBody>
      </p:sp>
    </p:spTree>
    <p:extLst>
      <p:ext uri="{BB962C8B-B14F-4D97-AF65-F5344CB8AC3E}">
        <p14:creationId xmlns:p14="http://schemas.microsoft.com/office/powerpoint/2010/main" xmlns="" val="33654569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611396"/>
            <a:ext cx="8424936" cy="437042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CITACE:</a:t>
            </a:r>
            <a:endParaRPr lang="cs-CZ" sz="1400" b="1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sz="1400" dirty="0" smtClean="0"/>
              <a:t>OBRÁZEK TEPNA RAMBOUSEK, Lukáš . </a:t>
            </a:r>
            <a:r>
              <a:rPr lang="cs-CZ" sz="1400" i="1" dirty="0" smtClean="0"/>
              <a:t>Www.giobio.ic.cz : http://giobio.ic.cz/obrazky/clovek/clovek/obehova_soustava/tepna_rez.png</a:t>
            </a:r>
            <a:r>
              <a:rPr lang="cs-CZ" sz="1400" dirty="0" smtClean="0"/>
              <a:t> [online]. 2007 [cit. 2011-11-29]. Www.giobio.ic.cz. Dostupné z WWW: &lt;www.giobio.ic.cz &gt;.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1400" dirty="0" smtClean="0"/>
              <a:t>SRDCE: </a:t>
            </a:r>
            <a:r>
              <a:rPr lang="cs-CZ" sz="1400" dirty="0"/>
              <a:t>Srdce. In: </a:t>
            </a:r>
            <a:r>
              <a:rPr lang="cs-CZ" sz="1400" i="1" dirty="0"/>
              <a:t>Office.microsoft.com</a:t>
            </a:r>
            <a:r>
              <a:rPr lang="cs-CZ" sz="1400" dirty="0"/>
              <a:t> [online]. 2011, 2011 [cit. 2011-10-29]. Dostupné z: http://office.microsoft.com/cs-cz/images/results.aspx?ex=2&amp;qu=srdce#ai:MP900321152|mt:0|</a:t>
            </a:r>
            <a:endParaRPr lang="cs-CZ" sz="1400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sz="1400" smtClean="0"/>
              <a:t>OBRÁZEK ŽÍLA RAMBOUSEK</a:t>
            </a:r>
            <a:r>
              <a:rPr lang="cs-CZ" sz="1400" dirty="0" smtClean="0"/>
              <a:t>, Lukáš . </a:t>
            </a:r>
            <a:r>
              <a:rPr lang="cs-CZ" sz="1400" i="1" dirty="0" smtClean="0"/>
              <a:t>GIO : http://giobio.ic.cz/obrazky/clovek/clovek/obehova_soustava/zila_rez.png</a:t>
            </a:r>
            <a:r>
              <a:rPr lang="cs-CZ" sz="1400" dirty="0" smtClean="0"/>
              <a:t> [online]. 2007 [cit. 2011-11-29]. Www.giobio.ic.cz. Dostupné z WWW: &lt;www.giobio.ic.cz &gt;.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1400" dirty="0" smtClean="0"/>
              <a:t>OBRÁZEK VLÁSEČNICERAMBOUSEK, Lukáš . </a:t>
            </a:r>
            <a:r>
              <a:rPr lang="cs-CZ" sz="1400" i="1" dirty="0" smtClean="0"/>
              <a:t>Www.giobio.ic.cz : http://giobio.ic.cz/obrazky/clovek/clovek/obehova_soustava/vlasecnice_rez.png</a:t>
            </a:r>
            <a:r>
              <a:rPr lang="cs-CZ" sz="1400" dirty="0" smtClean="0"/>
              <a:t> [online]. 2007 [cit. 2011-11-29]. Www.giobio.ic.cz. Dostupné z WWW: &lt;www.giobio.ic.cz &gt;.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1400" dirty="0" smtClean="0"/>
              <a:t>OBRÁZEK SRDCE: </a:t>
            </a:r>
            <a:r>
              <a:rPr lang="cs-CZ" sz="1400" dirty="0"/>
              <a:t>FRONĚK, Jiří. </a:t>
            </a:r>
            <a:r>
              <a:rPr lang="cs-CZ" sz="1400" i="1" dirty="0"/>
              <a:t>Lidské tělo</a:t>
            </a:r>
            <a:r>
              <a:rPr lang="cs-CZ" sz="1400" dirty="0"/>
              <a:t>: </a:t>
            </a:r>
            <a:r>
              <a:rPr lang="cs-CZ" sz="1400" i="1" dirty="0"/>
              <a:t>Poznávejme sami sebe</a:t>
            </a:r>
            <a:r>
              <a:rPr lang="cs-CZ" sz="1400" dirty="0"/>
              <a:t>. Inka </a:t>
            </a:r>
            <a:r>
              <a:rPr lang="cs-CZ" sz="1400" dirty="0" err="1"/>
              <a:t>Delévová</a:t>
            </a:r>
            <a:r>
              <a:rPr lang="cs-CZ" sz="1400" dirty="0"/>
              <a:t>. Jaroslava Bukáčová, Vlasta </a:t>
            </a:r>
            <a:r>
              <a:rPr lang="cs-CZ" sz="1400" dirty="0" err="1"/>
              <a:t>Blumentrittová</a:t>
            </a:r>
            <a:r>
              <a:rPr lang="cs-CZ" sz="1400" dirty="0"/>
              <a:t>. Praha: </a:t>
            </a:r>
            <a:r>
              <a:rPr lang="cs-CZ" sz="1400" dirty="0" err="1"/>
              <a:t>Blug</a:t>
            </a:r>
            <a:r>
              <a:rPr lang="cs-CZ" sz="1400" dirty="0"/>
              <a:t>, 2004. 110-97-6. ISBN 80-85635-97-6</a:t>
            </a:r>
            <a:r>
              <a:rPr lang="cs-CZ" sz="1400" dirty="0" smtClean="0"/>
              <a:t>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1400" dirty="0" smtClean="0"/>
              <a:t>Srdeční </a:t>
            </a:r>
            <a:r>
              <a:rPr lang="cs-CZ" sz="1400" dirty="0"/>
              <a:t>tep. In: </a:t>
            </a:r>
            <a:r>
              <a:rPr lang="cs-CZ" sz="1400" i="1" dirty="0" err="1"/>
              <a:t>Wikipedia</a:t>
            </a:r>
            <a:r>
              <a:rPr lang="cs-CZ" sz="1400" dirty="0"/>
              <a:t>: </a:t>
            </a:r>
            <a:r>
              <a:rPr lang="cs-CZ" sz="1400" i="1" dirty="0" err="1"/>
              <a:t>the</a:t>
            </a:r>
            <a:r>
              <a:rPr lang="cs-CZ" sz="1400" i="1" dirty="0"/>
              <a:t> free </a:t>
            </a:r>
            <a:r>
              <a:rPr lang="cs-CZ" sz="1400" i="1" dirty="0" err="1"/>
              <a:t>encyclopedia</a:t>
            </a:r>
            <a:r>
              <a:rPr lang="cs-CZ" sz="1400" dirty="0"/>
              <a:t> [online]. San Francisco (CA): </a:t>
            </a:r>
            <a:r>
              <a:rPr lang="cs-CZ" sz="1400" dirty="0" err="1"/>
              <a:t>Wikimedia</a:t>
            </a:r>
            <a:r>
              <a:rPr lang="cs-CZ" sz="1400" dirty="0"/>
              <a:t> </a:t>
            </a:r>
            <a:r>
              <a:rPr lang="cs-CZ" sz="1400" dirty="0" err="1"/>
              <a:t>Foundation</a:t>
            </a:r>
            <a:r>
              <a:rPr lang="cs-CZ" sz="1400" dirty="0"/>
              <a:t>, 2001-, 7.1.2008 [cit. 2011-10-28]. Dostupné z: http://cs.wikipedia.org/wiki/Soubor:Gray1216.svg</a:t>
            </a:r>
          </a:p>
          <a:p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759892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řehlednost">
  <a:themeElements>
    <a:clrScheme name="Přehlednost">
      <a:dk1>
        <a:srgbClr val="292934"/>
      </a:dk1>
      <a:lt1>
        <a:srgbClr val="FFFFFF"/>
      </a:lt1>
      <a:dk2>
        <a:srgbClr val="D2533C"/>
      </a:dk2>
      <a:lt2>
        <a:srgbClr val="F3F2DC"/>
      </a:lt2>
      <a:accent1>
        <a:srgbClr val="93A299"/>
      </a:accent1>
      <a:accent2>
        <a:srgbClr val="AD8F67"/>
      </a:accent2>
      <a:accent3>
        <a:srgbClr val="726056"/>
      </a:accent3>
      <a:accent4>
        <a:srgbClr val="4C5A6A"/>
      </a:accent4>
      <a:accent5>
        <a:srgbClr val="808DA0"/>
      </a:accent5>
      <a:accent6>
        <a:srgbClr val="79463D"/>
      </a:accent6>
      <a:hlink>
        <a:srgbClr val="0000FF"/>
      </a:hlink>
      <a:folHlink>
        <a:srgbClr val="800080"/>
      </a:folHlink>
    </a:clrScheme>
    <a:fontScheme name="Office – klasické 2">
      <a:maj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řehlednost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hade val="86000"/>
                <a:satMod val="140000"/>
              </a:schemeClr>
            </a:gs>
            <a:gs pos="45000">
              <a:schemeClr val="phClr">
                <a:tint val="48000"/>
                <a:satMod val="150000"/>
              </a:schemeClr>
            </a:gs>
            <a:gs pos="100000">
              <a:schemeClr val="phClr">
                <a:tint val="28000"/>
                <a:satMod val="16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70000"/>
                <a:satMod val="150000"/>
              </a:schemeClr>
            </a:gs>
            <a:gs pos="34000">
              <a:schemeClr val="phClr">
                <a:shade val="70000"/>
                <a:satMod val="140000"/>
              </a:schemeClr>
            </a:gs>
            <a:gs pos="70000">
              <a:schemeClr val="phClr">
                <a:tint val="100000"/>
                <a:shade val="90000"/>
                <a:satMod val="140000"/>
              </a:schemeClr>
            </a:gs>
            <a:gs pos="100000">
              <a:schemeClr val="phClr">
                <a:tint val="100000"/>
                <a:shade val="100000"/>
                <a:sat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6425" cap="flat" cmpd="sng" algn="ctr">
          <a:solidFill>
            <a:schemeClr val="phClr"/>
          </a:solidFill>
          <a:prstDash val="solid"/>
        </a:ln>
        <a:ln w="444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5100000"/>
            </a:lightRig>
          </a:scene3d>
          <a:sp3d contourW="6350">
            <a:bevelT w="29210" h="12700"/>
            <a:contourClr>
              <a:schemeClr val="phClr">
                <a:shade val="3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atMod val="180000"/>
              </a:schemeClr>
            </a:gs>
            <a:gs pos="40000">
              <a:schemeClr val="phClr">
                <a:tint val="95000"/>
                <a:shade val="85000"/>
                <a:satMod val="150000"/>
              </a:schemeClr>
            </a:gs>
            <a:gs pos="100000">
              <a:schemeClr val="phClr">
                <a:shade val="45000"/>
                <a:satMod val="20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55000"/>
              </a:schemeClr>
              <a:schemeClr val="phClr">
                <a:tint val="97000"/>
                <a:satMod val="95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Clarity</Template>
  <TotalTime>254</TotalTime>
  <Words>430</Words>
  <Application>Microsoft Office PowerPoint</Application>
  <PresentationFormat>Předvádění na obrazovce (4:3)</PresentationFormat>
  <Paragraphs>80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Přehlednost</vt:lpstr>
      <vt:lpstr>Snímek 1</vt:lpstr>
      <vt:lpstr>Anotace</vt:lpstr>
      <vt:lpstr>OBĚHOVÝ SYSTÉM</vt:lpstr>
      <vt:lpstr>Porovnání tepny, žíly, vlásečnice</vt:lpstr>
      <vt:lpstr>SRDCE</vt:lpstr>
      <vt:lpstr>Snímek 6</vt:lpstr>
      <vt:lpstr>Snímek 7</vt:lpstr>
      <vt:lpstr>PROJEVY SRDEČNÍ ČINNOSTI</vt:lpstr>
      <vt:lpstr>Snímek 9</vt:lpstr>
      <vt:lpstr>Snímek 10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0CGZ</dc:creator>
  <cp:lastModifiedBy>expert</cp:lastModifiedBy>
  <cp:revision>19</cp:revision>
  <dcterms:created xsi:type="dcterms:W3CDTF">2011-11-29T17:12:14Z</dcterms:created>
  <dcterms:modified xsi:type="dcterms:W3CDTF">2012-03-04T19:41:42Z</dcterms:modified>
</cp:coreProperties>
</file>