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7" r:id="rId34"/>
    <p:sldId id="298" r:id="rId35"/>
    <p:sldId id="296" r:id="rId36"/>
    <p:sldId id="299" r:id="rId37"/>
    <p:sldId id="301" r:id="rId38"/>
    <p:sldId id="300" r:id="rId3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10.6.2012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1.xml"/><Relationship Id="rId18" Type="http://schemas.openxmlformats.org/officeDocument/2006/relationships/slide" Target="slide33.xml"/><Relationship Id="rId26" Type="http://schemas.openxmlformats.org/officeDocument/2006/relationships/slide" Target="slide30.xml"/><Relationship Id="rId3" Type="http://schemas.openxmlformats.org/officeDocument/2006/relationships/slide" Target="slide7.xml"/><Relationship Id="rId21" Type="http://schemas.openxmlformats.org/officeDocument/2006/relationships/slide" Target="slide21.xml"/><Relationship Id="rId7" Type="http://schemas.openxmlformats.org/officeDocument/2006/relationships/slide" Target="slide16.xml"/><Relationship Id="rId12" Type="http://schemas.openxmlformats.org/officeDocument/2006/relationships/slide" Target="slide13.xml"/><Relationship Id="rId17" Type="http://schemas.openxmlformats.org/officeDocument/2006/relationships/slide" Target="slide17.xml"/><Relationship Id="rId25" Type="http://schemas.openxmlformats.org/officeDocument/2006/relationships/slide" Target="slide32.xml"/><Relationship Id="rId33" Type="http://schemas.openxmlformats.org/officeDocument/2006/relationships/slide" Target="slide34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20" Type="http://schemas.openxmlformats.org/officeDocument/2006/relationships/slide" Target="slide25.xml"/><Relationship Id="rId29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24" Type="http://schemas.openxmlformats.org/officeDocument/2006/relationships/slide" Target="slide28.xml"/><Relationship Id="rId32" Type="http://schemas.openxmlformats.org/officeDocument/2006/relationships/slide" Target="slide31.xml"/><Relationship Id="rId5" Type="http://schemas.openxmlformats.org/officeDocument/2006/relationships/slide" Target="slide5.xml"/><Relationship Id="rId15" Type="http://schemas.openxmlformats.org/officeDocument/2006/relationships/slide" Target="slide19.xml"/><Relationship Id="rId23" Type="http://schemas.openxmlformats.org/officeDocument/2006/relationships/slide" Target="slide24.xml"/><Relationship Id="rId28" Type="http://schemas.openxmlformats.org/officeDocument/2006/relationships/slide" Target="slide26.xml"/><Relationship Id="rId10" Type="http://schemas.openxmlformats.org/officeDocument/2006/relationships/slide" Target="slide15.xml"/><Relationship Id="rId19" Type="http://schemas.openxmlformats.org/officeDocument/2006/relationships/slide" Target="slide29.xml"/><Relationship Id="rId31" Type="http://schemas.openxmlformats.org/officeDocument/2006/relationships/slide" Target="slide35.xml"/><Relationship Id="rId4" Type="http://schemas.openxmlformats.org/officeDocument/2006/relationships/slide" Target="slide6.xml"/><Relationship Id="rId9" Type="http://schemas.openxmlformats.org/officeDocument/2006/relationships/slide" Target="slide8.xml"/><Relationship Id="rId14" Type="http://schemas.openxmlformats.org/officeDocument/2006/relationships/slide" Target="slide10.xml"/><Relationship Id="rId22" Type="http://schemas.openxmlformats.org/officeDocument/2006/relationships/slide" Target="slide20.xml"/><Relationship Id="rId27" Type="http://schemas.openxmlformats.org/officeDocument/2006/relationships/slide" Target="slide27.xml"/><Relationship Id="rId30" Type="http://schemas.openxmlformats.org/officeDocument/2006/relationships/slide" Target="slide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91880" y="1412776"/>
            <a:ext cx="2803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smtClean="0">
                <a:solidFill>
                  <a:srgbClr val="1E2051"/>
                </a:solidFill>
                <a:latin typeface="Calibri" pitchFamily="34" charset="0"/>
              </a:rPr>
              <a:t>VY_32_INOVACE_PŘBOT.20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Autor: Mgr. Jitka Žejdlíková</a:t>
            </a:r>
          </a:p>
          <a:p>
            <a:r>
              <a:rPr lang="cs-CZ" b="1" dirty="0">
                <a:latin typeface="Calibri" pitchFamily="34" charset="0"/>
              </a:rPr>
              <a:t>Datum vytvoření: </a:t>
            </a:r>
            <a:r>
              <a:rPr lang="cs-CZ" b="1" dirty="0" smtClean="0">
                <a:latin typeface="Calibri" pitchFamily="34" charset="0"/>
              </a:rPr>
              <a:t>leden 2012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Ročník</a:t>
            </a:r>
            <a:r>
              <a:rPr lang="cs-CZ" b="1">
                <a:latin typeface="Calibri" pitchFamily="34" charset="0"/>
              </a:rPr>
              <a:t>: </a:t>
            </a:r>
            <a:r>
              <a:rPr lang="cs-CZ" b="1" smtClean="0">
                <a:latin typeface="Calibri" pitchFamily="34" charset="0"/>
              </a:rPr>
              <a:t>7.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</a:rPr>
              <a:t>Vzdělávací obor: Přírodopis</a:t>
            </a:r>
          </a:p>
          <a:p>
            <a:r>
              <a:rPr lang="cs-CZ" b="1" dirty="0">
                <a:latin typeface="Calibri" pitchFamily="34" charset="0"/>
              </a:rPr>
              <a:t>Tematický okruh: Biologie </a:t>
            </a:r>
            <a:r>
              <a:rPr lang="cs-CZ" b="1" dirty="0" smtClean="0">
                <a:latin typeface="Calibri" pitchFamily="34" charset="0"/>
              </a:rPr>
              <a:t>člověka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Téma</a:t>
            </a:r>
            <a:r>
              <a:rPr lang="cs-CZ" b="1" dirty="0" smtClean="0">
                <a:latin typeface="Calibri" pitchFamily="34" charset="0"/>
              </a:rPr>
              <a:t>: Biologie rostlin - riskuj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6151400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Jitka Žejdlíková</a:t>
            </a:r>
          </a:p>
        </p:txBody>
      </p:sp>
    </p:spTree>
    <p:extLst>
      <p:ext uri="{BB962C8B-B14F-4D97-AF65-F5344CB8AC3E}">
        <p14:creationId xmlns:p14="http://schemas.microsoft.com/office/powerpoint/2010/main" xmlns="" val="33733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858576" y="1484784"/>
            <a:ext cx="3481531" cy="33239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7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</a:rPr>
              <a:t>Riskuj</a:t>
            </a:r>
          </a:p>
          <a:p>
            <a:pPr algn="ctr"/>
            <a:endParaRPr lang="cs-CZ" sz="7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j-lt"/>
            </a:endParaRPr>
          </a:p>
          <a:p>
            <a:pPr algn="ctr"/>
            <a:r>
              <a:rPr lang="cs-CZ" sz="7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</a:rPr>
              <a:t>Botanika</a:t>
            </a:r>
            <a:endParaRPr lang="cs-CZ" sz="7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900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>
            <a:hlinkClick r:id="rId2" action="ppaction://hlinksldjump"/>
          </p:cNvPr>
          <p:cNvSpPr/>
          <p:nvPr/>
        </p:nvSpPr>
        <p:spPr>
          <a:xfrm>
            <a:off x="2915816" y="442886"/>
            <a:ext cx="1368152" cy="57606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>
            <a:hlinkClick r:id="rId3" action="ppaction://hlinksldjump"/>
          </p:cNvPr>
          <p:cNvSpPr/>
          <p:nvPr/>
        </p:nvSpPr>
        <p:spPr>
          <a:xfrm>
            <a:off x="7380312" y="431526"/>
            <a:ext cx="1368152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Zaoblený obdélník 20">
            <a:hlinkClick r:id="rId4" action="ppaction://hlinksldjump"/>
          </p:cNvPr>
          <p:cNvSpPr/>
          <p:nvPr/>
        </p:nvSpPr>
        <p:spPr>
          <a:xfrm>
            <a:off x="5868144" y="442886"/>
            <a:ext cx="1368152" cy="57606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Zaoblený obdélník 21">
            <a:hlinkClick r:id="rId5" action="ppaction://hlinksldjump"/>
          </p:cNvPr>
          <p:cNvSpPr/>
          <p:nvPr/>
        </p:nvSpPr>
        <p:spPr>
          <a:xfrm>
            <a:off x="4390888" y="442886"/>
            <a:ext cx="1368152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Zaoblený obdélník 22">
            <a:hlinkClick r:id="rId6" action="ppaction://hlinksldjump"/>
          </p:cNvPr>
          <p:cNvSpPr/>
          <p:nvPr/>
        </p:nvSpPr>
        <p:spPr>
          <a:xfrm>
            <a:off x="4429323" y="1153551"/>
            <a:ext cx="1368152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>
            <a:hlinkClick r:id="rId7" action="ppaction://hlinksldjump"/>
          </p:cNvPr>
          <p:cNvSpPr/>
          <p:nvPr/>
        </p:nvSpPr>
        <p:spPr>
          <a:xfrm>
            <a:off x="2915816" y="2708920"/>
            <a:ext cx="1368152" cy="57606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5" name="Zaoblený obdélník 24">
            <a:hlinkClick r:id="rId8" action="ppaction://hlinksldjump"/>
          </p:cNvPr>
          <p:cNvSpPr/>
          <p:nvPr/>
        </p:nvSpPr>
        <p:spPr>
          <a:xfrm>
            <a:off x="2915816" y="1916832"/>
            <a:ext cx="1368152" cy="57606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6" name="Zaoblený obdélník 25">
            <a:hlinkClick r:id="rId9" action="ppaction://hlinksldjump"/>
          </p:cNvPr>
          <p:cNvSpPr/>
          <p:nvPr/>
        </p:nvSpPr>
        <p:spPr>
          <a:xfrm>
            <a:off x="2915816" y="1153551"/>
            <a:ext cx="1368152" cy="57606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Zaoblený obdélník 26">
            <a:hlinkClick r:id="rId10" action="ppaction://hlinksldjump"/>
          </p:cNvPr>
          <p:cNvSpPr/>
          <p:nvPr/>
        </p:nvSpPr>
        <p:spPr>
          <a:xfrm>
            <a:off x="7380312" y="1918351"/>
            <a:ext cx="1368152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8" name="Zaoblený obdélník 27">
            <a:hlinkClick r:id="rId11" action="ppaction://hlinksldjump"/>
          </p:cNvPr>
          <p:cNvSpPr/>
          <p:nvPr/>
        </p:nvSpPr>
        <p:spPr>
          <a:xfrm>
            <a:off x="5884216" y="1916832"/>
            <a:ext cx="1368152" cy="57606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9" name="Zaoblený obdélník 28">
            <a:hlinkClick r:id="rId12" action="ppaction://hlinksldjump"/>
          </p:cNvPr>
          <p:cNvSpPr/>
          <p:nvPr/>
        </p:nvSpPr>
        <p:spPr>
          <a:xfrm>
            <a:off x="4416691" y="1916832"/>
            <a:ext cx="1368152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0" name="Zaoblený obdélník 29">
            <a:hlinkClick r:id="rId13" action="ppaction://hlinksldjump"/>
          </p:cNvPr>
          <p:cNvSpPr/>
          <p:nvPr/>
        </p:nvSpPr>
        <p:spPr>
          <a:xfrm>
            <a:off x="7380559" y="1188118"/>
            <a:ext cx="1368152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1" name="Zaoblený obdélník 30">
            <a:hlinkClick r:id="rId14" action="ppaction://hlinksldjump"/>
          </p:cNvPr>
          <p:cNvSpPr/>
          <p:nvPr/>
        </p:nvSpPr>
        <p:spPr>
          <a:xfrm>
            <a:off x="5880013" y="1188118"/>
            <a:ext cx="1368152" cy="57606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2" name="Zaoblený obdélník 31">
            <a:hlinkClick r:id="rId15" action="ppaction://hlinksldjump"/>
          </p:cNvPr>
          <p:cNvSpPr/>
          <p:nvPr/>
        </p:nvSpPr>
        <p:spPr>
          <a:xfrm>
            <a:off x="7380559" y="2708920"/>
            <a:ext cx="1368152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3" name="Zaoblený obdélník 32">
            <a:hlinkClick r:id="rId16" action="ppaction://hlinksldjump"/>
          </p:cNvPr>
          <p:cNvSpPr/>
          <p:nvPr/>
        </p:nvSpPr>
        <p:spPr>
          <a:xfrm>
            <a:off x="5884216" y="2708920"/>
            <a:ext cx="1368152" cy="57606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4" name="Zaoblený obdélník 33">
            <a:hlinkClick r:id="rId17" action="ppaction://hlinksldjump"/>
          </p:cNvPr>
          <p:cNvSpPr/>
          <p:nvPr/>
        </p:nvSpPr>
        <p:spPr>
          <a:xfrm>
            <a:off x="4416930" y="2736118"/>
            <a:ext cx="1368152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5" name="Zaoblený obdélník 34">
            <a:hlinkClick r:id="rId18" action="ppaction://hlinksldjump"/>
          </p:cNvPr>
          <p:cNvSpPr/>
          <p:nvPr/>
        </p:nvSpPr>
        <p:spPr>
          <a:xfrm>
            <a:off x="4429323" y="5799940"/>
            <a:ext cx="1368152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6" name="Zaoblený obdélník 35">
            <a:hlinkClick r:id="rId19" action="ppaction://hlinksldjump"/>
          </p:cNvPr>
          <p:cNvSpPr/>
          <p:nvPr/>
        </p:nvSpPr>
        <p:spPr>
          <a:xfrm>
            <a:off x="4468453" y="5013176"/>
            <a:ext cx="1368152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Zaoblený obdélník 36">
            <a:hlinkClick r:id="rId20" action="ppaction://hlinksldjump"/>
          </p:cNvPr>
          <p:cNvSpPr/>
          <p:nvPr/>
        </p:nvSpPr>
        <p:spPr>
          <a:xfrm>
            <a:off x="4429323" y="4283479"/>
            <a:ext cx="1368152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8" name="Zaoblený obdélník 37">
            <a:hlinkClick r:id="rId21" action="ppaction://hlinksldjump"/>
          </p:cNvPr>
          <p:cNvSpPr/>
          <p:nvPr/>
        </p:nvSpPr>
        <p:spPr>
          <a:xfrm>
            <a:off x="4430213" y="3501008"/>
            <a:ext cx="1368152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200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9" name="Zaoblený obdélník 38">
            <a:hlinkClick r:id="rId22" action="ppaction://hlinksldjump"/>
          </p:cNvPr>
          <p:cNvSpPr/>
          <p:nvPr/>
        </p:nvSpPr>
        <p:spPr>
          <a:xfrm>
            <a:off x="2915816" y="3501008"/>
            <a:ext cx="1368152" cy="57606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0" name="Zaoblený obdélník 39">
            <a:hlinkClick r:id="rId23" action="ppaction://hlinksldjump"/>
          </p:cNvPr>
          <p:cNvSpPr/>
          <p:nvPr/>
        </p:nvSpPr>
        <p:spPr>
          <a:xfrm>
            <a:off x="2915816" y="4293096"/>
            <a:ext cx="1368152" cy="57606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1" name="Zaoblený obdélník 40">
            <a:hlinkClick r:id="rId24" action="ppaction://hlinksldjump"/>
          </p:cNvPr>
          <p:cNvSpPr/>
          <p:nvPr/>
        </p:nvSpPr>
        <p:spPr>
          <a:xfrm>
            <a:off x="2940931" y="5013176"/>
            <a:ext cx="1368152" cy="57606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2" name="Zaoblený obdélník 41">
            <a:hlinkClick r:id="rId25" action="ppaction://hlinksldjump"/>
          </p:cNvPr>
          <p:cNvSpPr/>
          <p:nvPr/>
        </p:nvSpPr>
        <p:spPr>
          <a:xfrm>
            <a:off x="2915218" y="5799940"/>
            <a:ext cx="1368152" cy="57606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3" name="Zaoblený obdélník 42">
            <a:hlinkClick r:id="rId26" action="ppaction://hlinksldjump"/>
          </p:cNvPr>
          <p:cNvSpPr/>
          <p:nvPr/>
        </p:nvSpPr>
        <p:spPr>
          <a:xfrm>
            <a:off x="5911305" y="4997758"/>
            <a:ext cx="1368152" cy="57606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4" name="Zaoblený obdélník 43">
            <a:hlinkClick r:id="rId27" action="ppaction://hlinksldjump"/>
          </p:cNvPr>
          <p:cNvSpPr/>
          <p:nvPr/>
        </p:nvSpPr>
        <p:spPr>
          <a:xfrm>
            <a:off x="7421589" y="4253512"/>
            <a:ext cx="1368152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5" name="Zaoblený obdélník 44">
            <a:hlinkClick r:id="rId28" action="ppaction://hlinksldjump"/>
          </p:cNvPr>
          <p:cNvSpPr/>
          <p:nvPr/>
        </p:nvSpPr>
        <p:spPr>
          <a:xfrm>
            <a:off x="5899488" y="4260983"/>
            <a:ext cx="1368152" cy="57606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6" name="Zaoblený obdélník 45">
            <a:hlinkClick r:id="rId29" action="ppaction://hlinksldjump"/>
          </p:cNvPr>
          <p:cNvSpPr/>
          <p:nvPr/>
        </p:nvSpPr>
        <p:spPr>
          <a:xfrm>
            <a:off x="7380312" y="3461340"/>
            <a:ext cx="1368152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7" name="Zaoblený obdélník 46">
            <a:hlinkClick r:id="rId30" action="ppaction://hlinksldjump"/>
          </p:cNvPr>
          <p:cNvSpPr/>
          <p:nvPr/>
        </p:nvSpPr>
        <p:spPr>
          <a:xfrm>
            <a:off x="5884216" y="3461340"/>
            <a:ext cx="1368152" cy="57606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8" name="Zaoblený obdélník 47">
            <a:hlinkClick r:id="rId31" action="ppaction://hlinksldjump"/>
          </p:cNvPr>
          <p:cNvSpPr/>
          <p:nvPr/>
        </p:nvSpPr>
        <p:spPr>
          <a:xfrm>
            <a:off x="7421589" y="5799940"/>
            <a:ext cx="1368152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9" name="Zaoblený obdélník 48">
            <a:hlinkClick r:id="rId32" action="ppaction://hlinksldjump"/>
          </p:cNvPr>
          <p:cNvSpPr/>
          <p:nvPr/>
        </p:nvSpPr>
        <p:spPr>
          <a:xfrm>
            <a:off x="7421589" y="4997758"/>
            <a:ext cx="1368152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400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0" name="Zaoblený obdélník 49">
            <a:hlinkClick r:id="rId33" action="ppaction://hlinksldjump"/>
          </p:cNvPr>
          <p:cNvSpPr/>
          <p:nvPr/>
        </p:nvSpPr>
        <p:spPr>
          <a:xfrm>
            <a:off x="5911305" y="5799940"/>
            <a:ext cx="1368152" cy="57606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300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179514" y="431526"/>
            <a:ext cx="2322856" cy="62121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Listnaté stromy</a:t>
            </a:r>
            <a:endParaRPr lang="cs-CZ" dirty="0"/>
          </a:p>
        </p:txBody>
      </p:sp>
      <p:sp>
        <p:nvSpPr>
          <p:cNvPr id="51" name="Ovál 50"/>
          <p:cNvSpPr/>
          <p:nvPr/>
        </p:nvSpPr>
        <p:spPr>
          <a:xfrm>
            <a:off x="179515" y="1136538"/>
            <a:ext cx="2287810" cy="679223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Jehličnaté</a:t>
            </a:r>
          </a:p>
          <a:p>
            <a:pPr algn="ctr"/>
            <a:r>
              <a:rPr lang="cs-CZ" dirty="0" smtClean="0"/>
              <a:t>stromy</a:t>
            </a:r>
            <a:endParaRPr lang="cs-CZ" dirty="0"/>
          </a:p>
        </p:txBody>
      </p:sp>
      <p:sp>
        <p:nvSpPr>
          <p:cNvPr id="52" name="Ovál 51"/>
          <p:cNvSpPr/>
          <p:nvPr/>
        </p:nvSpPr>
        <p:spPr>
          <a:xfrm>
            <a:off x="179515" y="1879183"/>
            <a:ext cx="2343595" cy="718561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Pryskyřníkovité</a:t>
            </a:r>
            <a:endParaRPr lang="cs-CZ" dirty="0"/>
          </a:p>
        </p:txBody>
      </p:sp>
      <p:sp>
        <p:nvSpPr>
          <p:cNvPr id="53" name="Ovál 52"/>
          <p:cNvSpPr/>
          <p:nvPr/>
        </p:nvSpPr>
        <p:spPr>
          <a:xfrm>
            <a:off x="180305" y="2634341"/>
            <a:ext cx="2342806" cy="725222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Růžovité</a:t>
            </a:r>
            <a:endParaRPr lang="cs-CZ" dirty="0"/>
          </a:p>
        </p:txBody>
      </p:sp>
      <p:sp>
        <p:nvSpPr>
          <p:cNvPr id="54" name="Ovál 53"/>
          <p:cNvSpPr/>
          <p:nvPr/>
        </p:nvSpPr>
        <p:spPr>
          <a:xfrm>
            <a:off x="179513" y="3412788"/>
            <a:ext cx="2339922" cy="752504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Bobovité</a:t>
            </a:r>
            <a:endParaRPr lang="cs-CZ" dirty="0"/>
          </a:p>
        </p:txBody>
      </p:sp>
      <p:sp>
        <p:nvSpPr>
          <p:cNvPr id="55" name="Ovál 54"/>
          <p:cNvSpPr/>
          <p:nvPr/>
        </p:nvSpPr>
        <p:spPr>
          <a:xfrm>
            <a:off x="180306" y="4211471"/>
            <a:ext cx="2322064" cy="72008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Lilkovité</a:t>
            </a:r>
            <a:endParaRPr lang="cs-CZ" dirty="0"/>
          </a:p>
        </p:txBody>
      </p:sp>
      <p:sp>
        <p:nvSpPr>
          <p:cNvPr id="56" name="Ovál 55"/>
          <p:cNvSpPr/>
          <p:nvPr/>
        </p:nvSpPr>
        <p:spPr>
          <a:xfrm>
            <a:off x="179512" y="4941168"/>
            <a:ext cx="2315321" cy="720080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Hvězdnicovité</a:t>
            </a:r>
            <a:endParaRPr lang="cs-CZ" dirty="0"/>
          </a:p>
        </p:txBody>
      </p:sp>
      <p:sp>
        <p:nvSpPr>
          <p:cNvPr id="57" name="Ovál 56"/>
          <p:cNvSpPr/>
          <p:nvPr/>
        </p:nvSpPr>
        <p:spPr>
          <a:xfrm>
            <a:off x="179513" y="5739093"/>
            <a:ext cx="2312136" cy="697757"/>
          </a:xfrm>
          <a:prstGeom prst="ellips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Lipnicovité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318317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204" y="476672"/>
            <a:ext cx="8229600" cy="1143000"/>
          </a:xfrm>
        </p:spPr>
        <p:txBody>
          <a:bodyPr/>
          <a:lstStyle/>
          <a:p>
            <a:r>
              <a:rPr lang="cs-CZ" dirty="0" smtClean="0"/>
              <a:t>Který strom má tento list	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3635896" y="2098157"/>
            <a:ext cx="5112568" cy="75565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dub</a:t>
            </a:r>
            <a:endParaRPr lang="cs-CZ" sz="32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3660591" y="3212976"/>
            <a:ext cx="5112568" cy="75565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buk</a:t>
            </a:r>
            <a:endParaRPr lang="cs-CZ" sz="32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3666425" y="4334717"/>
            <a:ext cx="5112568" cy="75565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jilm</a:t>
            </a:r>
            <a:endParaRPr lang="cs-CZ" sz="3200" dirty="0"/>
          </a:p>
        </p:txBody>
      </p:sp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45133"/>
            <a:ext cx="3018240" cy="4846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748464" y="6392119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9383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-107950" y="642938"/>
            <a:ext cx="925195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 se jmenuje strom, který má tento plod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3707904" y="335699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  <a:latin typeface="Arial" charset="0"/>
                <a:cs typeface="Arial" charset="0"/>
              </a:rPr>
              <a:t>kaštan</a:t>
            </a:r>
            <a:endParaRPr lang="cs-CZ" sz="3200" dirty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707904" y="203414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j</a:t>
            </a:r>
            <a:r>
              <a:rPr lang="cs-CZ" sz="3200" dirty="0" smtClean="0"/>
              <a:t>írovec </a:t>
            </a:r>
            <a:r>
              <a:rPr lang="cs-CZ" sz="3200" dirty="0" smtClean="0"/>
              <a:t>maďal</a:t>
            </a:r>
            <a:endParaRPr lang="cs-CZ" sz="32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3694531" y="4550259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c</a:t>
            </a:r>
            <a:r>
              <a:rPr lang="cs-CZ" sz="3200" dirty="0" smtClean="0">
                <a:solidFill>
                  <a:schemeClr val="tx1"/>
                </a:solidFill>
              </a:rPr>
              <a:t>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jasan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Šipka doleva 12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961" y="2007552"/>
            <a:ext cx="4079776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04448" y="615559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628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/>
          <a:lstStyle/>
          <a:p>
            <a:r>
              <a:rPr lang="cs-CZ" dirty="0" smtClean="0"/>
              <a:t>Strom s těmito listy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779912" y="213285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jinan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799342" y="34290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b</a:t>
            </a:r>
            <a:r>
              <a:rPr lang="cs-CZ" sz="3200" dirty="0" smtClean="0">
                <a:solidFill>
                  <a:schemeClr val="tx1"/>
                </a:solidFill>
              </a:rPr>
              <a:t>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jilm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779912" y="481101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c</a:t>
            </a:r>
            <a:r>
              <a:rPr lang="cs-CZ" sz="3200" dirty="0" smtClean="0">
                <a:solidFill>
                  <a:schemeClr val="tx1"/>
                </a:solidFill>
              </a:rPr>
              <a:t>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jasan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4" y="1844824"/>
            <a:ext cx="4800533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748464" y="638132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593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62234" y="632876"/>
            <a:ext cx="8229600" cy="1143000"/>
          </a:xfrm>
        </p:spPr>
        <p:txBody>
          <a:bodyPr/>
          <a:lstStyle/>
          <a:p>
            <a:r>
              <a:rPr lang="cs-CZ" dirty="0" smtClean="0"/>
              <a:t>Který stát má tento list ve znaku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851920" y="2226759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Velká Británie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866653" y="335699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USA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833282" y="444040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Kanada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3374"/>
            <a:ext cx="4392488" cy="397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532440" y="630932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6700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Který jehličnatý strom na zimu </a:t>
            </a:r>
            <a:r>
              <a:rPr lang="cs-CZ" dirty="0" smtClean="0"/>
              <a:t>opadává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694546" y="220486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modřín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694546" y="328498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smrk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694546" y="443711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borovice</a:t>
            </a:r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7" y="1894012"/>
            <a:ext cx="302433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04448" y="643051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23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/>
          <a:lstStyle/>
          <a:p>
            <a:r>
              <a:rPr lang="cs-CZ" dirty="0" smtClean="0"/>
              <a:t>Jak rozliším smrk od jedle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093398" y="220486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nepoznám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093398" y="328498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u smrku visí šišky  dolů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      a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u jedle stojí vzhůru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093398" y="43434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je to naopak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505586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893175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 čemu se používá dřevo borovice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093398" y="198884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sochy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093398" y="317739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hlavně na topení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093398" y="43434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stavební materiál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46047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964613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Jak se nazývá zakrslá forma borovice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779912" y="1873158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mléč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779912" y="318619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/>
              <a:t>kleč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779912" y="443711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borovička</a:t>
            </a:r>
            <a:endParaRPr lang="cs-CZ" sz="3200" dirty="0"/>
          </a:p>
        </p:txBody>
      </p:sp>
      <p:sp>
        <p:nvSpPr>
          <p:cNvPr id="7" name="Šipka doleva 6"/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hlinkClick r:id="rId2" action="ppaction://hlinksldjump"/>
              </a:rPr>
              <a:t>zpět</a:t>
            </a:r>
            <a:endParaRPr lang="cs-CZ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18" y="1728730"/>
            <a:ext cx="4955119" cy="4004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533086" y="645333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686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903605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Většina pryskyřníkovitých rostlin jsou rostliny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086314" y="220486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jednoleté 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064974" y="335699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kvetoucí hlavně červeně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2106927" y="44958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vytrvalé a jedovaté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80490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/>
          <a:lstStyle/>
          <a:p>
            <a:r>
              <a:rPr lang="cs-CZ" dirty="0" smtClean="0"/>
              <a:t>Jaký je název této rostliny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707904" y="2060848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bahnička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726123" y="337191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orsej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679663" y="465313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blatouch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5068" y="1772817"/>
            <a:ext cx="4674096" cy="394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04448" y="630932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407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89248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Která pryskyřníkovitá rostliny kvete bíle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075418" y="191683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sasanka hajní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103203" y="321297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jaterník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podléška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103203" y="4581128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blatouch bahenní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90717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27612" y="341784"/>
            <a:ext cx="9036496" cy="1143000"/>
          </a:xfrm>
        </p:spPr>
        <p:txBody>
          <a:bodyPr/>
          <a:lstStyle/>
          <a:p>
            <a:r>
              <a:rPr lang="cs-CZ" dirty="0"/>
              <a:t>Jaký je název této rostliny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851920" y="198884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hlaváček jarní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861388" y="3378741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/>
              <a:t>pryskyřník prudký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851920" y="465313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jaterník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podléška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505" y="1484784"/>
            <a:ext cx="3132769" cy="4920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04448" y="640536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127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820150" cy="1143000"/>
          </a:xfrm>
        </p:spPr>
        <p:txBody>
          <a:bodyPr/>
          <a:lstStyle/>
          <a:p>
            <a:r>
              <a:rPr lang="cs-CZ" dirty="0" smtClean="0"/>
              <a:t>Jak se nazývá tento plod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748395" y="193403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růže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711539" y="3208299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/>
              <a:t>šípky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711539" y="443711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pecky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303" y="1798717"/>
            <a:ext cx="3305298" cy="3932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76456" y="630932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2697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9144000" cy="1143000"/>
          </a:xfrm>
        </p:spPr>
        <p:txBody>
          <a:bodyPr/>
          <a:lstStyle/>
          <a:p>
            <a:r>
              <a:rPr lang="cs-CZ" dirty="0" smtClean="0"/>
              <a:t>Pojmenuj rostlinu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779912" y="2165887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mochna husí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779912" y="340733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/>
              <a:t>řepík lékařský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707904" y="465092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c</a:t>
            </a:r>
            <a:r>
              <a:rPr lang="cs-CZ" sz="3200" dirty="0" smtClean="0">
                <a:solidFill>
                  <a:schemeClr val="tx1"/>
                </a:solidFill>
              </a:rPr>
              <a:t>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jahodník 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431" y="1556792"/>
            <a:ext cx="2958768" cy="486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76456" y="642575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266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Čím se liší květ třešně od jabloně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18186" y="198884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 kvete růžově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123728" y="31242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jsou úplně stejné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123728" y="422528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kvete bíle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5207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82015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Jak se jmenuje plod jabloně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077034" y="191683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 peckovice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093398" y="321297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/>
                </a:solidFill>
              </a:rPr>
              <a:t>malvice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123728" y="443711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souplodí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9102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964613" cy="1143000"/>
          </a:xfrm>
        </p:spPr>
        <p:txBody>
          <a:bodyPr/>
          <a:lstStyle/>
          <a:p>
            <a:r>
              <a:rPr lang="cs-CZ" dirty="0" smtClean="0"/>
              <a:t>V jaké formě rostou bobovité rostliny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95736" y="184482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byliny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228787" y="31242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 stromy a keře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2195736" y="43434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byliny, keře, stromy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64995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/>
          <a:lstStyle/>
          <a:p>
            <a:r>
              <a:rPr lang="cs-CZ" dirty="0" smtClean="0"/>
              <a:t>Jak se jmenuje tato rostlina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658520" y="192702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jetel luční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658520" y="3223809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jetel plazivý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658520" y="4525399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jehlice</a:t>
            </a:r>
            <a:endParaRPr lang="cs-CZ" sz="3200" dirty="0"/>
          </a:p>
        </p:txBody>
      </p:sp>
      <p:sp>
        <p:nvSpPr>
          <p:cNvPr id="7" name="Šipka doleva 6"/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hlinkClick r:id="rId2" action="ppaction://hlinksldjump"/>
              </a:rPr>
              <a:t>zpět</a:t>
            </a:r>
            <a:endParaRPr lang="cs-CZ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89962"/>
            <a:ext cx="3407000" cy="4465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771088" y="630932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5861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 které rostliny se získávají burské oříšky (arašídy)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923928" y="2060848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jetel luční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900025" y="321297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err="1" smtClean="0">
                <a:solidFill>
                  <a:schemeClr val="bg1">
                    <a:lumMod val="95000"/>
                  </a:schemeClr>
                </a:solidFill>
              </a:rPr>
              <a:t>buráčkovník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 nilský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911842" y="444040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podzemnice olejná</a:t>
            </a:r>
            <a:endParaRPr lang="cs-CZ" sz="3200" dirty="0"/>
          </a:p>
        </p:txBody>
      </p:sp>
      <p:sp>
        <p:nvSpPr>
          <p:cNvPr id="7" name="Šipka doleva 6"/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hlinkClick r:id="rId2" action="ppaction://hlinksldjump"/>
              </a:rPr>
              <a:t>zpět</a:t>
            </a:r>
            <a:endParaRPr lang="cs-CZ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331" y="1844824"/>
            <a:ext cx="4482075" cy="3979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316416" y="615559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5786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/>
          <a:lstStyle/>
          <a:p>
            <a:r>
              <a:rPr lang="cs-CZ" dirty="0" smtClean="0"/>
              <a:t>Které rostliny patří mezi luštěniny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093398" y="198884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čočka a hrachor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126813" y="328498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fazol a jetel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2142611" y="44958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fazol a sója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362017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964488" cy="1143000"/>
          </a:xfrm>
        </p:spPr>
        <p:txBody>
          <a:bodyPr/>
          <a:lstStyle/>
          <a:p>
            <a:r>
              <a:rPr lang="cs-CZ" dirty="0" smtClean="0"/>
              <a:t>Která rostlina takto kvete	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563888" y="173615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durman obecný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558129" y="3094735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tabák virginský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558129" y="443711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lilek brambor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961" y="1572273"/>
            <a:ext cx="3037955" cy="487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70697" y="638132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077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Co je plodem lilkovitých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707904" y="184482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bobule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707904" y="30480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rajče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740782" y="4221088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err="1" smtClean="0">
                <a:solidFill>
                  <a:schemeClr val="bg1">
                    <a:lumMod val="95000"/>
                  </a:schemeClr>
                </a:solidFill>
              </a:rPr>
              <a:t>peckovička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78" y="1601180"/>
            <a:ext cx="4125999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460432" y="615559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68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964613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Která lilkovitá rostlina se používá v očním lékařství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779912" y="1780658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lilek potměchuť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768319" y="299695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/>
              <a:t>rulík zlomocný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707904" y="4317453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durman obecný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hlinkClick r:id="rId2" action="ppaction://hlinksldjump"/>
              </a:rPr>
              <a:t>zpět</a:t>
            </a:r>
            <a:endParaRPr lang="cs-CZ" sz="28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761" y="1498476"/>
            <a:ext cx="3080438" cy="4825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388424" y="615559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87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/>
          <a:lstStyle/>
          <a:p>
            <a:r>
              <a:rPr lang="cs-CZ" dirty="0" smtClean="0"/>
              <a:t>Jak se jmenuje tato rostlina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923928" y="198884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paprika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918169" y="3249143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rajče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851920" y="443711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feferonka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45" y="1870139"/>
            <a:ext cx="4791026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532440" y="638132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94849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9144000" cy="1143000"/>
          </a:xfrm>
        </p:spPr>
        <p:txBody>
          <a:bodyPr/>
          <a:lstStyle/>
          <a:p>
            <a:r>
              <a:rPr lang="cs-CZ" dirty="0" smtClean="0"/>
              <a:t>Jaké druhy květů mají hvězdnicovité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245798" y="2060848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a)</a:t>
            </a:r>
            <a:r>
              <a:rPr lang="cs-CZ" sz="2800" dirty="0" smtClean="0"/>
              <a:t> jazykovité a trubkovité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2252970" y="328498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b) </a:t>
            </a:r>
            <a:r>
              <a:rPr lang="cs-CZ" sz="2800" dirty="0" smtClean="0">
                <a:solidFill>
                  <a:schemeClr val="bg1">
                    <a:lumMod val="95000"/>
                  </a:schemeClr>
                </a:solidFill>
              </a:rPr>
              <a:t>trubicovité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2245798" y="4528868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c) </a:t>
            </a:r>
            <a:r>
              <a:rPr lang="cs-CZ" sz="2800" dirty="0" smtClean="0">
                <a:solidFill>
                  <a:schemeClr val="bg1">
                    <a:lumMod val="95000"/>
                  </a:schemeClr>
                </a:solidFill>
              </a:rPr>
              <a:t>nekvetou</a:t>
            </a:r>
            <a:endParaRPr lang="cs-CZ" sz="28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11875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/>
          <a:lstStyle/>
          <a:p>
            <a:r>
              <a:rPr lang="cs-CZ" dirty="0" smtClean="0"/>
              <a:t>K čemu složí chmýr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4614406" y="1916832"/>
            <a:ext cx="4422090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na ozdobu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4614406" y="3130302"/>
            <a:ext cx="4261784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>
                <a:solidFill>
                  <a:schemeClr val="tx1"/>
                </a:solidFill>
              </a:rPr>
              <a:t>b)</a:t>
            </a:r>
            <a:r>
              <a:rPr lang="cs-CZ" sz="3200" dirty="0" smtClean="0"/>
              <a:t> k rozšiřování plodů 	větrem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4716016" y="4293096"/>
            <a:ext cx="4160174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jako potrava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pro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	hmyz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149" y="1700808"/>
            <a:ext cx="4194043" cy="377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04448" y="623731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05267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/>
          <a:lstStyle/>
          <a:p>
            <a:r>
              <a:rPr lang="cs-CZ" dirty="0" smtClean="0"/>
              <a:t>Jaký je název této rostliny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851920" y="198884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podběl lékařský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817486" y="335699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pampeliška 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817486" y="4518663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kamzičník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21" y="1772816"/>
            <a:ext cx="4835411" cy="3840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532440" y="638132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58245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229600" cy="1143000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635896" y="184482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chrpa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614341" y="299695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sedmikráska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614341" y="4225317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/>
              <a:t>čekanka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4026618" cy="379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04448" y="638132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354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903605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Plodem </a:t>
            </a:r>
            <a:r>
              <a:rPr lang="cs-CZ" dirty="0" err="1" smtClean="0"/>
              <a:t>lipnicovitých</a:t>
            </a:r>
            <a:r>
              <a:rPr lang="cs-CZ" dirty="0" smtClean="0"/>
              <a:t> rostlin je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219963" y="184482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obilka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245798" y="306896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zrní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2245798" y="41910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bobule</a:t>
            </a:r>
            <a:endParaRPr lang="cs-CZ" sz="3200" dirty="0"/>
          </a:p>
        </p:txBody>
      </p:sp>
      <p:sp>
        <p:nvSpPr>
          <p:cNvPr id="7" name="Šipka doleva 6"/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hlinkClick r:id="rId2" action="ppaction://hlinksldjump"/>
              </a:rPr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193425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964613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Pojmenuj tuto rostlinu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640351" y="184482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žito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640351" y="312420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/>
              <a:t>ječmen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3676145" y="4437112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pšenice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613950" y="5745625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146" y="1556792"/>
            <a:ext cx="2999410" cy="486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752919" y="630932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05352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8893175" cy="1143000"/>
          </a:xfrm>
        </p:spPr>
        <p:txBody>
          <a:bodyPr/>
          <a:lstStyle/>
          <a:p>
            <a:r>
              <a:rPr lang="cs-CZ" dirty="0" smtClean="0"/>
              <a:t>Která obilnina má květenství latu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245798" y="1844824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kukuřice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245798" y="321297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pšenice</a:t>
            </a:r>
            <a:endParaRPr lang="cs-CZ" sz="3600" dirty="0"/>
          </a:p>
        </p:txBody>
      </p:sp>
      <p:sp>
        <p:nvSpPr>
          <p:cNvPr id="6" name="Zaoblený obdélník 5"/>
          <p:cNvSpPr/>
          <p:nvPr/>
        </p:nvSpPr>
        <p:spPr>
          <a:xfrm>
            <a:off x="2245798" y="4509120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cs typeface="Arial"/>
              </a:rPr>
              <a:t>oves</a:t>
            </a:r>
            <a:endParaRPr lang="cs-CZ" sz="3200" dirty="0"/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02292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6429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Jak se nazývá tato tráva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779912" y="180641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a) </a:t>
            </a:r>
            <a:r>
              <a:rPr lang="cs-CZ" sz="3200" dirty="0" smtClean="0"/>
              <a:t>lipnice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3779912" y="3038203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bojínek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792297" y="4293096"/>
            <a:ext cx="511256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c) </a:t>
            </a:r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psárka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3426274" y="5733256"/>
            <a:ext cx="2376264" cy="84467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zpět</a:t>
            </a:r>
            <a:endParaRPr lang="cs-CZ" sz="2800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863" y="1556792"/>
            <a:ext cx="4381543" cy="4292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532440" y="630932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613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/>
              <a:t>Použité obrázky</a:t>
            </a:r>
            <a:br>
              <a:rPr lang="cs-CZ" dirty="0"/>
            </a:b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124744"/>
            <a:ext cx="8248708" cy="516177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1</a:t>
            </a:r>
            <a:r>
              <a:rPr lang="cs-CZ" sz="1400" dirty="0" smtClean="0">
                <a:solidFill>
                  <a:schemeClr val="tx1"/>
                </a:solidFill>
              </a:rPr>
              <a:t>. [</a:t>
            </a:r>
            <a:r>
              <a:rPr lang="cs-CZ" sz="1400" dirty="0">
                <a:solidFill>
                  <a:schemeClr val="tx1"/>
                </a:solidFill>
              </a:rPr>
              <a:t>cit. </a:t>
            </a:r>
            <a:r>
              <a:rPr lang="cs-CZ" sz="1400" dirty="0" smtClean="0">
                <a:solidFill>
                  <a:schemeClr val="tx1"/>
                </a:solidFill>
              </a:rPr>
              <a:t>2012-01-05]. </a:t>
            </a:r>
            <a:r>
              <a:rPr lang="cs-CZ" sz="1400" dirty="0">
                <a:solidFill>
                  <a:schemeClr val="tx1"/>
                </a:solidFill>
              </a:rPr>
              <a:t>autor </a:t>
            </a:r>
            <a:r>
              <a:rPr lang="en-US" sz="1400" dirty="0">
                <a:solidFill>
                  <a:schemeClr val="tx1"/>
                </a:solidFill>
              </a:rPr>
              <a:t>Prof. Dr. Otto Wilhelm </a:t>
            </a:r>
            <a:r>
              <a:rPr lang="en-US" sz="1400" dirty="0" err="1">
                <a:solidFill>
                  <a:schemeClr val="tx1"/>
                </a:solidFill>
              </a:rPr>
              <a:t>Thomé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commons.wikimedia.org/wiki/File:Illustration_Quercus_robur0.jpg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2.</a:t>
            </a:r>
            <a:r>
              <a:rPr lang="cs-CZ" sz="1400" dirty="0">
                <a:solidFill>
                  <a:schemeClr val="tx1"/>
                </a:solidFill>
              </a:rPr>
              <a:t> [cit. 2012-01-05]. autor Kurt </a:t>
            </a:r>
            <a:r>
              <a:rPr lang="cs-CZ" sz="1400" dirty="0" err="1">
                <a:solidFill>
                  <a:schemeClr val="tx1"/>
                </a:solidFill>
              </a:rPr>
              <a:t>Stüber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commons.wikimedia.org/wiki/File:Aesculus_hippocastanum7.jpg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3</a:t>
            </a:r>
            <a:r>
              <a:rPr lang="cs-CZ" sz="1400" dirty="0">
                <a:solidFill>
                  <a:schemeClr val="tx1"/>
                </a:solidFill>
              </a:rPr>
              <a:t>. [cit. 2012-01-05]. autor </a:t>
            </a:r>
            <a:r>
              <a:rPr lang="cs-CZ" sz="1400" dirty="0" smtClean="0">
                <a:solidFill>
                  <a:schemeClr val="tx1"/>
                </a:solidFill>
              </a:rPr>
              <a:t>Reinhard </a:t>
            </a:r>
            <a:r>
              <a:rPr lang="cs-CZ" sz="1400" dirty="0" err="1" smtClean="0">
                <a:solidFill>
                  <a:schemeClr val="tx1"/>
                </a:solidFill>
              </a:rPr>
              <a:t>Kraasch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http://commons.wikimedia.org/wiki/File:Gingko-Blaetter.jpg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4.</a:t>
            </a:r>
            <a:r>
              <a:rPr lang="cs-CZ" sz="1400" dirty="0">
                <a:solidFill>
                  <a:schemeClr val="tx1"/>
                </a:solidFill>
              </a:rPr>
              <a:t> [cit. 2012-01-05].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http://commons.wikimedia.org/wiki/File:Maple_leaves.jpg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5</a:t>
            </a:r>
            <a:r>
              <a:rPr lang="cs-CZ" sz="1400" dirty="0">
                <a:solidFill>
                  <a:schemeClr val="tx1"/>
                </a:solidFill>
              </a:rPr>
              <a:t>. [cit. 2012-01-05]. autor </a:t>
            </a:r>
            <a:r>
              <a:rPr lang="cs-CZ" sz="1400" dirty="0" err="1">
                <a:solidFill>
                  <a:schemeClr val="tx1"/>
                </a:solidFill>
              </a:rPr>
              <a:t>Prazak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http://commons.wikimedia.org/wiki/File:Larix_decidua_Winter.jpg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6. </a:t>
            </a:r>
            <a:r>
              <a:rPr lang="cs-CZ" sz="1400" dirty="0">
                <a:solidFill>
                  <a:schemeClr val="tx1"/>
                </a:solidFill>
              </a:rPr>
              <a:t>[cit. 2012-01-05]. autor USDA-NRCS PLANTS Database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commons.wikimedia.org/wiki/File:Pinus_mugo_plant.jpg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7</a:t>
            </a:r>
            <a:r>
              <a:rPr lang="cs-CZ" sz="1400" dirty="0">
                <a:solidFill>
                  <a:schemeClr val="tx1"/>
                </a:solidFill>
              </a:rPr>
              <a:t>. [cit. 2012-01-05]. autor </a:t>
            </a:r>
            <a:r>
              <a:rPr lang="cs-CZ" sz="1400" dirty="0" err="1" smtClean="0">
                <a:solidFill>
                  <a:schemeClr val="tx1"/>
                </a:solidFill>
              </a:rPr>
              <a:t>Pernak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commons.wikimedia.org/wiki/File:Blatouch_bahen%C3%AD.JPG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8.</a:t>
            </a:r>
            <a:r>
              <a:rPr lang="cs-CZ" sz="1400" dirty="0">
                <a:solidFill>
                  <a:schemeClr val="tx1"/>
                </a:solidFill>
              </a:rPr>
              <a:t> [cit. 2012-01-05]. autor </a:t>
            </a:r>
            <a:r>
              <a:rPr lang="en-US" sz="1400" dirty="0">
                <a:solidFill>
                  <a:schemeClr val="tx1"/>
                </a:solidFill>
              </a:rPr>
              <a:t>Prof. Dr. Otto Wilhelm </a:t>
            </a:r>
            <a:r>
              <a:rPr lang="en-US" sz="1400" dirty="0" err="1">
                <a:solidFill>
                  <a:schemeClr val="tx1"/>
                </a:solidFill>
              </a:rPr>
              <a:t>Thomé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http://commons.wikimedia.org/wiki/File:Illustration_Ranunculus_acris0_clean.jpg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9</a:t>
            </a:r>
            <a:r>
              <a:rPr lang="cs-CZ" sz="1400" dirty="0">
                <a:solidFill>
                  <a:schemeClr val="tx1"/>
                </a:solidFill>
              </a:rPr>
              <a:t>. [cit. 2012-01-05].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http://commons.wikimedia.org/wiki/File:Rosa_canina_hips.jpg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10</a:t>
            </a:r>
            <a:r>
              <a:rPr lang="cs-CZ" sz="1400" dirty="0">
                <a:solidFill>
                  <a:schemeClr val="tx1"/>
                </a:solidFill>
              </a:rPr>
              <a:t>. [cit. 2012-01-05]. autor </a:t>
            </a:r>
            <a:r>
              <a:rPr lang="en-US" sz="1400" dirty="0">
                <a:solidFill>
                  <a:schemeClr val="tx1"/>
                </a:solidFill>
              </a:rPr>
              <a:t>Prof. Dr. Otto Wilhelm </a:t>
            </a:r>
            <a:r>
              <a:rPr lang="en-US" sz="1400" dirty="0" err="1">
                <a:solidFill>
                  <a:schemeClr val="tx1"/>
                </a:solidFill>
              </a:rPr>
              <a:t>Thomé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http://commons.wikimedia.org/wiki/File:Illustration_Agrimonia_eupatoria0.jpg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11</a:t>
            </a:r>
            <a:r>
              <a:rPr lang="cs-CZ" sz="1400" dirty="0">
                <a:solidFill>
                  <a:schemeClr val="tx1"/>
                </a:solidFill>
              </a:rPr>
              <a:t>. [cit. 2012-01-05]. autor </a:t>
            </a:r>
            <a:r>
              <a:rPr lang="cs-CZ" sz="1400" dirty="0" err="1">
                <a:solidFill>
                  <a:schemeClr val="tx1"/>
                </a:solidFill>
              </a:rPr>
              <a:t>masaki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ikeda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http://commons.wikimedia.org/wiki/File:Trifolium_pratense_0522.jpg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30907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387424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620688"/>
            <a:ext cx="8248708" cy="56658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12. [cit. 2012-01-05]. autor </a:t>
            </a:r>
            <a:r>
              <a:rPr lang="cs-CZ" sz="1400" dirty="0" err="1" smtClean="0">
                <a:solidFill>
                  <a:schemeClr val="tx1"/>
                </a:solidFill>
              </a:rPr>
              <a:t>Pollinator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commons.wikimedia.org/wiki/File:Peanut_9417.jpg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13</a:t>
            </a:r>
            <a:r>
              <a:rPr lang="cs-CZ" sz="1400" dirty="0">
                <a:solidFill>
                  <a:schemeClr val="tx1"/>
                </a:solidFill>
              </a:rPr>
              <a:t>. [cit. 2012-01-05]. autor </a:t>
            </a:r>
            <a:r>
              <a:rPr lang="cs-CZ" sz="1400" dirty="0" err="1" smtClean="0">
                <a:solidFill>
                  <a:schemeClr val="tx1"/>
                </a:solidFill>
              </a:rPr>
              <a:t>Rasbak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http://commons.wikimedia.org/wiki/File:Aardappel_bloeiend_Fresco.jpg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14</a:t>
            </a:r>
            <a:r>
              <a:rPr lang="cs-CZ" sz="1400" dirty="0" smtClean="0">
                <a:solidFill>
                  <a:schemeClr val="tx1"/>
                </a:solidFill>
              </a:rPr>
              <a:t>.</a:t>
            </a:r>
            <a:r>
              <a:rPr lang="cs-CZ" sz="1400" dirty="0">
                <a:solidFill>
                  <a:schemeClr val="tx1"/>
                </a:solidFill>
              </a:rPr>
              <a:t> [cit. 2012-01-05]. autor </a:t>
            </a:r>
            <a:r>
              <a:rPr lang="cs-CZ" sz="1400" dirty="0" err="1" smtClean="0">
                <a:solidFill>
                  <a:schemeClr val="tx1"/>
                </a:solidFill>
              </a:rPr>
              <a:t>Softeis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http://commons.wikimedia.org/wiki/File:Tomato_je.jpg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15</a:t>
            </a:r>
            <a:r>
              <a:rPr lang="cs-CZ" sz="1400" dirty="0" smtClean="0">
                <a:solidFill>
                  <a:schemeClr val="tx1"/>
                </a:solidFill>
              </a:rPr>
              <a:t>.</a:t>
            </a:r>
            <a:r>
              <a:rPr lang="cs-CZ" sz="1400" dirty="0">
                <a:solidFill>
                  <a:schemeClr val="tx1"/>
                </a:solidFill>
              </a:rPr>
              <a:t> [cit. 2012-01-05]. autor </a:t>
            </a:r>
            <a:r>
              <a:rPr lang="en-US" sz="1400" dirty="0">
                <a:solidFill>
                  <a:schemeClr val="tx1"/>
                </a:solidFill>
              </a:rPr>
              <a:t>Prof. Dr. Otto Wilhelm </a:t>
            </a:r>
            <a:r>
              <a:rPr lang="en-US" sz="1400" dirty="0" err="1">
                <a:solidFill>
                  <a:schemeClr val="tx1"/>
                </a:solidFill>
              </a:rPr>
              <a:t>Thomé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http://commons.wikimedia.org/wiki/File:Illustration_Atropa_bella-donna0.jpg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16. [cit. 2012-01-05].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commons.wikimedia.org/wiki/File:Red_capsicum_and_cross_section.jpg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17.</a:t>
            </a:r>
            <a:r>
              <a:rPr lang="cs-CZ" sz="1400" dirty="0">
                <a:solidFill>
                  <a:schemeClr val="tx1"/>
                </a:solidFill>
              </a:rPr>
              <a:t> [cit. 2012-01-05]. autor </a:t>
            </a:r>
            <a:r>
              <a:rPr lang="cs-CZ" sz="1400" dirty="0" err="1" smtClean="0">
                <a:solidFill>
                  <a:schemeClr val="tx1"/>
                </a:solidFill>
              </a:rPr>
              <a:t>Ragesoss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http://commons.wikimedia.org/wiki/File:Dandelion_clock_on_leaves.jpg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18</a:t>
            </a:r>
            <a:r>
              <a:rPr lang="cs-CZ" sz="1400" dirty="0" smtClean="0">
                <a:solidFill>
                  <a:schemeClr val="tx1"/>
                </a:solidFill>
              </a:rPr>
              <a:t>.</a:t>
            </a:r>
            <a:r>
              <a:rPr lang="cs-CZ" sz="1400" dirty="0">
                <a:solidFill>
                  <a:schemeClr val="tx1"/>
                </a:solidFill>
              </a:rPr>
              <a:t> [cit. 2012-01-05]. autor </a:t>
            </a:r>
            <a:r>
              <a:rPr lang="cs-CZ" sz="1400" dirty="0" smtClean="0">
                <a:solidFill>
                  <a:schemeClr val="tx1"/>
                </a:solidFill>
              </a:rPr>
              <a:t>Andreas </a:t>
            </a:r>
            <a:r>
              <a:rPr lang="cs-CZ" sz="1400" dirty="0" err="1" smtClean="0">
                <a:solidFill>
                  <a:schemeClr val="tx1"/>
                </a:solidFill>
              </a:rPr>
              <a:t>Trepte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commons.wikimedia.org/wiki/File:Coltsfoot.jpg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19</a:t>
            </a:r>
            <a:r>
              <a:rPr lang="cs-CZ" sz="1400" dirty="0">
                <a:solidFill>
                  <a:schemeClr val="tx1"/>
                </a:solidFill>
              </a:rPr>
              <a:t>. [cit. 2012-01-05]. autor </a:t>
            </a:r>
            <a:r>
              <a:rPr lang="cs-CZ" sz="1400" dirty="0" err="1" smtClean="0">
                <a:solidFill>
                  <a:schemeClr val="tx1"/>
                </a:solidFill>
              </a:rPr>
              <a:t>Alvesgaspar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cs-CZ" sz="1400" dirty="0">
                <a:solidFill>
                  <a:schemeClr val="tx1"/>
                </a:solidFill>
              </a:rPr>
              <a:t>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http://commons.wikimedia.org/wiki/File:Cichorium_intybus-alvesgaspar1.jpg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20. [cit. 2012-01-05].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http://commons.wikimedia.org/wiki/File:Illustration_Hordeum_vulgare0.jpg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</a:rPr>
              <a:t>21</a:t>
            </a:r>
            <a:r>
              <a:rPr lang="cs-CZ" sz="1400" dirty="0" smtClean="0">
                <a:solidFill>
                  <a:schemeClr val="tx1"/>
                </a:solidFill>
              </a:rPr>
              <a:t>.</a:t>
            </a:r>
            <a:r>
              <a:rPr lang="cs-CZ" sz="1400" dirty="0">
                <a:solidFill>
                  <a:schemeClr val="tx1"/>
                </a:solidFill>
              </a:rPr>
              <a:t> [cit. 2012-01-05]. autor neuveden Dostupný pod 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 http://commons.wikimedia.org/wiki/File:Poa_annua.jpg</a:t>
            </a:r>
          </a:p>
        </p:txBody>
      </p:sp>
    </p:spTree>
    <p:extLst>
      <p:ext uri="{BB962C8B-B14F-4D97-AF65-F5344CB8AC3E}">
        <p14:creationId xmlns:p14="http://schemas.microsoft.com/office/powerpoint/2010/main" xmlns="" val="29801826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Opakovací hra na motivy známé televizní soutěže slouží k zopakování </a:t>
            </a:r>
            <a:r>
              <a:rPr lang="cs-CZ" dirty="0" smtClean="0"/>
              <a:t>Biologie rostlin.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32155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 sz="32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731</TotalTime>
  <Words>1133</Words>
  <Application>Microsoft Office PowerPoint</Application>
  <PresentationFormat>Předvádění na obrazovce (4:3)</PresentationFormat>
  <Paragraphs>258</Paragraphs>
  <Slides>38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39" baseType="lpstr">
      <vt:lpstr>Brooklet</vt:lpstr>
      <vt:lpstr>Snímek 1</vt:lpstr>
      <vt:lpstr>Snímek 2</vt:lpstr>
      <vt:lpstr>Snímek 3</vt:lpstr>
      <vt:lpstr>Který strom má tento list </vt:lpstr>
      <vt:lpstr>Jak se jmenuje strom, který má tento plod</vt:lpstr>
      <vt:lpstr>Strom s těmito listy</vt:lpstr>
      <vt:lpstr>Který stát má tento list ve znaku</vt:lpstr>
      <vt:lpstr>Který jehličnatý strom na zimu opadává</vt:lpstr>
      <vt:lpstr>Jak rozliším smrk od jedle</vt:lpstr>
      <vt:lpstr>K čemu se používá dřevo borovice</vt:lpstr>
      <vt:lpstr>Jak se nazývá zakrslá forma borovice</vt:lpstr>
      <vt:lpstr>Většina pryskyřníkovitých rostlin jsou rostliny</vt:lpstr>
      <vt:lpstr>Jaký je název této rostliny</vt:lpstr>
      <vt:lpstr>Která pryskyřníkovitá rostliny kvete bíle</vt:lpstr>
      <vt:lpstr>Jaký je název této rostliny </vt:lpstr>
      <vt:lpstr>Jak se nazývá tento plod</vt:lpstr>
      <vt:lpstr>Pojmenuj rostlinu</vt:lpstr>
      <vt:lpstr>Čím se liší květ třešně od jabloně</vt:lpstr>
      <vt:lpstr>Jak se jmenuje plod jabloně</vt:lpstr>
      <vt:lpstr>V jaké formě rostou bobovité rostliny</vt:lpstr>
      <vt:lpstr>Jak se jmenuje tato rostlina</vt:lpstr>
      <vt:lpstr>Z které rostliny se získávají burské oříšky (arašídy)</vt:lpstr>
      <vt:lpstr>Které rostliny patří mezi luštěniny</vt:lpstr>
      <vt:lpstr>Která rostlina takto kvete </vt:lpstr>
      <vt:lpstr>Co je plodem lilkovitých</vt:lpstr>
      <vt:lpstr>Která lilkovitá rostlina se používá v očním lékařství</vt:lpstr>
      <vt:lpstr>Jak se jmenuje tato rostlina</vt:lpstr>
      <vt:lpstr>Jaké druhy květů mají hvězdnicovité</vt:lpstr>
      <vt:lpstr>K čemu složí chmýr</vt:lpstr>
      <vt:lpstr>Jaký je název této rostliny</vt:lpstr>
      <vt:lpstr>Snímek 31</vt:lpstr>
      <vt:lpstr>Plodem lipnicovitých rostlin je</vt:lpstr>
      <vt:lpstr>Pojmenuj tuto rostlinu</vt:lpstr>
      <vt:lpstr>Která obilnina má květenství latu</vt:lpstr>
      <vt:lpstr>Jak se nazývá tato tráva</vt:lpstr>
      <vt:lpstr>Použité obrázky </vt:lpstr>
      <vt:lpstr>Snímek 37</vt:lpstr>
      <vt:lpstr>Metodika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Dum</cp:lastModifiedBy>
  <cp:revision>115</cp:revision>
  <dcterms:created xsi:type="dcterms:W3CDTF">2011-11-07T20:36:47Z</dcterms:created>
  <dcterms:modified xsi:type="dcterms:W3CDTF">2012-06-10T19:54:53Z</dcterms:modified>
</cp:coreProperties>
</file>