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930" y="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NÁZEV:VY_32_INOVACE_3.2.1.1.J09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Tělní oběhy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9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E22914F-F9D9-47A1-B7A1-6A583539CDBC}" type="presOf" srcId="{B651F6E3-6281-48DB-9319-2AEAFDAE7572}" destId="{619D679B-A015-4ECF-8348-D1034C574F40}" srcOrd="0" destOrd="0" presId="urn:microsoft.com/office/officeart/2005/8/layout/target3"/>
    <dgm:cxn modelId="{6ACE75C8-AB9C-4E0F-918F-505172BAD700}" type="presOf" srcId="{D1B46980-6531-4606-95E6-44980827E919}" destId="{6140AFEC-043D-4C43-A2F9-D0F5331DF3A3}" srcOrd="0" destOrd="0" presId="urn:microsoft.com/office/officeart/2005/8/layout/target3"/>
    <dgm:cxn modelId="{6385875E-1097-41E6-89BB-5ED006E4D31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82F7289-656D-43D7-8D46-CB6548F8431D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1E1511E-3720-4D5B-89B7-6D547CD436DC}" type="presOf" srcId="{B651F6E3-6281-48DB-9319-2AEAFDAE7572}" destId="{6BB5E863-4638-4E1D-BFDE-399D028AC4ED}" srcOrd="1" destOrd="0" presId="urn:microsoft.com/office/officeart/2005/8/layout/target3"/>
    <dgm:cxn modelId="{49AD7BAC-DA79-49A3-9880-069972FEB5AA}" type="presOf" srcId="{4C35D32F-0EAB-4CD7-82EE-45574DC2A586}" destId="{890E4F0B-2866-4A3F-A3C7-2A14B1797930}" srcOrd="1" destOrd="0" presId="urn:microsoft.com/office/officeart/2005/8/layout/target3"/>
    <dgm:cxn modelId="{8A1F4041-8E74-4069-990B-14C4317E1278}" type="presOf" srcId="{757F3AB3-0718-4624-B441-E567A8F0AB56}" destId="{333A1088-737F-45CB-B68E-254E46348037}" srcOrd="0" destOrd="0" presId="urn:microsoft.com/office/officeart/2005/8/layout/target3"/>
    <dgm:cxn modelId="{F27B5070-9982-44DB-A6C6-C96EC386F9CA}" type="presOf" srcId="{D8197B8C-B260-4A16-BDF4-0947B075E274}" destId="{5A5FFA88-C948-4069-8E93-59FA12366E83}" srcOrd="1" destOrd="0" presId="urn:microsoft.com/office/officeart/2005/8/layout/target3"/>
    <dgm:cxn modelId="{7321B1D5-A24E-481C-919F-FEC839665D3C}" type="presOf" srcId="{D8197B8C-B260-4A16-BDF4-0947B075E274}" destId="{25B08C86-7E15-44DC-BE7F-FFB55DD49D12}" srcOrd="0" destOrd="0" presId="urn:microsoft.com/office/officeart/2005/8/layout/target3"/>
    <dgm:cxn modelId="{E41B0F34-B3B3-4C1D-B816-E6CA9811994C}" type="presOf" srcId="{D1D4F407-5343-4D3F-B5B9-D407B03CAEB4}" destId="{D005CE8C-CC26-4C3E-AC11-E15060ECD759}" srcOrd="0" destOrd="0" presId="urn:microsoft.com/office/officeart/2005/8/layout/target3"/>
    <dgm:cxn modelId="{A317A293-4ADE-4BD1-A7D9-2B2E2EE06117}" type="presOf" srcId="{4C35D32F-0EAB-4CD7-82EE-45574DC2A586}" destId="{8BEBB6EC-1DAA-4CAC-8A25-BC0FCBD5DBD5}" srcOrd="0" destOrd="0" presId="urn:microsoft.com/office/officeart/2005/8/layout/target3"/>
    <dgm:cxn modelId="{6FFB616D-3B59-4E72-9F99-2991DEB7C198}" type="presParOf" srcId="{333A1088-737F-45CB-B68E-254E46348037}" destId="{F5ABB229-8D3B-4694-996A-96F23CF14429}" srcOrd="0" destOrd="0" presId="urn:microsoft.com/office/officeart/2005/8/layout/target3"/>
    <dgm:cxn modelId="{77B7ABA7-65D2-486B-A9FE-080E9505D825}" type="presParOf" srcId="{333A1088-737F-45CB-B68E-254E46348037}" destId="{F41139FD-01EE-4571-8B17-4FB00FC51163}" srcOrd="1" destOrd="0" presId="urn:microsoft.com/office/officeart/2005/8/layout/target3"/>
    <dgm:cxn modelId="{F69165A5-7AB3-453B-889E-37293FBDF861}" type="presParOf" srcId="{333A1088-737F-45CB-B68E-254E46348037}" destId="{D005CE8C-CC26-4C3E-AC11-E15060ECD759}" srcOrd="2" destOrd="0" presId="urn:microsoft.com/office/officeart/2005/8/layout/target3"/>
    <dgm:cxn modelId="{24005DCB-569D-470D-91AE-25786F97646A}" type="presParOf" srcId="{333A1088-737F-45CB-B68E-254E46348037}" destId="{2C702D82-9B77-49B7-9568-BB8EB47C3372}" srcOrd="3" destOrd="0" presId="urn:microsoft.com/office/officeart/2005/8/layout/target3"/>
    <dgm:cxn modelId="{754B59DC-3128-4772-963A-09ECBDA52E8F}" type="presParOf" srcId="{333A1088-737F-45CB-B68E-254E46348037}" destId="{A52A0455-90FF-4808-ABD0-F02540D31D5A}" srcOrd="4" destOrd="0" presId="urn:microsoft.com/office/officeart/2005/8/layout/target3"/>
    <dgm:cxn modelId="{4B4120CE-AD74-47DE-8BEC-9F3F0641B1B9}" type="presParOf" srcId="{333A1088-737F-45CB-B68E-254E46348037}" destId="{6140AFEC-043D-4C43-A2F9-D0F5331DF3A3}" srcOrd="5" destOrd="0" presId="urn:microsoft.com/office/officeart/2005/8/layout/target3"/>
    <dgm:cxn modelId="{5C45F653-3E48-4916-AE9B-646A34ED534A}" type="presParOf" srcId="{333A1088-737F-45CB-B68E-254E46348037}" destId="{9358AC05-5D7D-4327-9F80-1AD486AEA664}" srcOrd="6" destOrd="0" presId="urn:microsoft.com/office/officeart/2005/8/layout/target3"/>
    <dgm:cxn modelId="{7F556948-4E5F-4425-B41D-A49A1C0AE5BB}" type="presParOf" srcId="{333A1088-737F-45CB-B68E-254E46348037}" destId="{313FC574-E1CD-4FB4-B054-0B805CE0447D}" srcOrd="7" destOrd="0" presId="urn:microsoft.com/office/officeart/2005/8/layout/target3"/>
    <dgm:cxn modelId="{537D2F02-E5F4-413E-BB6F-81BD895A8863}" type="presParOf" srcId="{333A1088-737F-45CB-B68E-254E46348037}" destId="{619D679B-A015-4ECF-8348-D1034C574F40}" srcOrd="8" destOrd="0" presId="urn:microsoft.com/office/officeart/2005/8/layout/target3"/>
    <dgm:cxn modelId="{788FD014-0B82-431E-83AC-03CFD4A33734}" type="presParOf" srcId="{333A1088-737F-45CB-B68E-254E46348037}" destId="{322283A8-4A27-4CDA-BAE3-F381106A9174}" srcOrd="9" destOrd="0" presId="urn:microsoft.com/office/officeart/2005/8/layout/target3"/>
    <dgm:cxn modelId="{598E1EA9-4D02-45B2-BAB2-FD7CB015EAD4}" type="presParOf" srcId="{333A1088-737F-45CB-B68E-254E46348037}" destId="{FFC9F71D-1B4F-4AD9-A4A6-86ADEFC8AF5C}" srcOrd="10" destOrd="0" presId="urn:microsoft.com/office/officeart/2005/8/layout/target3"/>
    <dgm:cxn modelId="{5B8FC26E-F176-4BFC-BCFB-20A4D5E7285B}" type="presParOf" srcId="{333A1088-737F-45CB-B68E-254E46348037}" destId="{25B08C86-7E15-44DC-BE7F-FFB55DD49D12}" srcOrd="11" destOrd="0" presId="urn:microsoft.com/office/officeart/2005/8/layout/target3"/>
    <dgm:cxn modelId="{29B03942-6809-4FF9-AF04-32A81DF332AB}" type="presParOf" srcId="{333A1088-737F-45CB-B68E-254E46348037}" destId="{76644BE8-9D7C-4C09-B250-3D10AF48CBB7}" srcOrd="12" destOrd="0" presId="urn:microsoft.com/office/officeart/2005/8/layout/target3"/>
    <dgm:cxn modelId="{515E6CFA-C198-4352-9688-700E033212EA}" type="presParOf" srcId="{333A1088-737F-45CB-B68E-254E46348037}" destId="{EE85B701-7295-41C0-BA7A-34D3756A2AE6}" srcOrd="13" destOrd="0" presId="urn:microsoft.com/office/officeart/2005/8/layout/target3"/>
    <dgm:cxn modelId="{92C28F23-2B3A-463E-8053-0A4E5B6701C3}" type="presParOf" srcId="{333A1088-737F-45CB-B68E-254E46348037}" destId="{8BEBB6EC-1DAA-4CAC-8A25-BC0FCBD5DBD5}" srcOrd="14" destOrd="0" presId="urn:microsoft.com/office/officeart/2005/8/layout/target3"/>
    <dgm:cxn modelId="{4A3D69DA-D32F-4561-A609-62DF3A29F357}" type="presParOf" srcId="{333A1088-737F-45CB-B68E-254E46348037}" destId="{AED2198E-93D5-4001-81B4-73124B309672}" srcOrd="15" destOrd="0" presId="urn:microsoft.com/office/officeart/2005/8/layout/target3"/>
    <dgm:cxn modelId="{C1788052-1C36-491E-A33A-4D1DC8805327}" type="presParOf" srcId="{333A1088-737F-45CB-B68E-254E46348037}" destId="{2BE915AB-18AA-4053-B92C-3BFC9ED204BB}" srcOrd="16" destOrd="0" presId="urn:microsoft.com/office/officeart/2005/8/layout/target3"/>
    <dgm:cxn modelId="{7AC36BC3-952D-4669-A034-428786CB8AE8}" type="presParOf" srcId="{333A1088-737F-45CB-B68E-254E46348037}" destId="{6BB5E863-4638-4E1D-BFDE-399D028AC4ED}" srcOrd="17" destOrd="0" presId="urn:microsoft.com/office/officeart/2005/8/layout/target3"/>
    <dgm:cxn modelId="{1864482F-32A8-4B9A-A552-BA98288D63F1}" type="presParOf" srcId="{333A1088-737F-45CB-B68E-254E46348037}" destId="{5A5FFA88-C948-4069-8E93-59FA12366E83}" srcOrd="18" destOrd="0" presId="urn:microsoft.com/office/officeart/2005/8/layout/target3"/>
    <dgm:cxn modelId="{4C6542F6-30C8-4CA1-B7C1-97317A3EE56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NÁZEV:VY_32_INOVACE_3.2.1.1.J09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Tělní oběhy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rgbClr r="0" g="0" b="0">
              <a:tint val="10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DC0C-D7CC-4F5F-8F4E-9E108DC20B0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5EA8-CFB6-4A63-90E6-D3FD62322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DC0C-D7CC-4F5F-8F4E-9E108DC20B0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5EA8-CFB6-4A63-90E6-D3FD62322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DC0C-D7CC-4F5F-8F4E-9E108DC20B0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5EA8-CFB6-4A63-90E6-D3FD62322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DC0C-D7CC-4F5F-8F4E-9E108DC20B0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5EA8-CFB6-4A63-90E6-D3FD62322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DC0C-D7CC-4F5F-8F4E-9E108DC20B0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5EA8-CFB6-4A63-90E6-D3FD62322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DC0C-D7CC-4F5F-8F4E-9E108DC20B0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5EA8-CFB6-4A63-90E6-D3FD62322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DC0C-D7CC-4F5F-8F4E-9E108DC20B0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5EA8-CFB6-4A63-90E6-D3FD62322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DC0C-D7CC-4F5F-8F4E-9E108DC20B0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5EA8-CFB6-4A63-90E6-D3FD62322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DC0C-D7CC-4F5F-8F4E-9E108DC20B0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5EA8-CFB6-4A63-90E6-D3FD62322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DC0C-D7CC-4F5F-8F4E-9E108DC20B0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5EA8-CFB6-4A63-90E6-D3FD62322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DC0C-D7CC-4F5F-8F4E-9E108DC20B0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95EA8-CFB6-4A63-90E6-D3FD62322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8585DC0C-D7CC-4F5F-8F4E-9E108DC20B08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F5395EA8-CFB6-4A63-90E6-D3FD62322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Illu_pulmonary_circuit.jp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88565629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2657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Mgr. Kateřina Schejbalová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46021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132856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Prezentace navazuje na </a:t>
            </a:r>
            <a:r>
              <a:rPr lang="cs-CZ" smtClean="0"/>
              <a:t>probranou </a:t>
            </a:r>
            <a:r>
              <a:rPr lang="cs-CZ" smtClean="0"/>
              <a:t>látku: </a:t>
            </a:r>
            <a:r>
              <a:rPr lang="cs-CZ" dirty="0" smtClean="0"/>
              <a:t>úvod do oběhového systému, srdce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Žáci se seznamují s novými pojmy a znalostmi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Látku je nutné probírat pomalu a několikrát i zopakovat pro lepší pochopení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40562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Tělní oběh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U člověka rozlišujeme dva </a:t>
            </a:r>
          </a:p>
          <a:p>
            <a:pPr marL="109728" indent="0">
              <a:buNone/>
            </a:pPr>
            <a:r>
              <a:rPr lang="cs-CZ" sz="4000" dirty="0" smtClean="0"/>
              <a:t>vzájemně propojené tělní oběhy</a:t>
            </a:r>
          </a:p>
          <a:p>
            <a:r>
              <a:rPr lang="cs-CZ" sz="4000" u="sng" dirty="0" smtClean="0"/>
              <a:t>Malý plicní oběh </a:t>
            </a:r>
            <a:r>
              <a:rPr lang="cs-CZ" sz="4000" dirty="0" smtClean="0"/>
              <a:t>– zajišťuje oběh mezi srdcem a plícemi</a:t>
            </a:r>
          </a:p>
          <a:p>
            <a:r>
              <a:rPr lang="cs-CZ" sz="4000" u="sng" dirty="0" smtClean="0"/>
              <a:t>Velký tělní oběh </a:t>
            </a:r>
            <a:r>
              <a:rPr lang="cs-CZ" sz="4000" dirty="0" smtClean="0"/>
              <a:t>– vede krev ze </a:t>
            </a:r>
          </a:p>
          <a:p>
            <a:pPr marL="109728" indent="0">
              <a:buNone/>
            </a:pPr>
            <a:r>
              <a:rPr lang="cs-CZ" sz="4000" dirty="0" smtClean="0"/>
              <a:t>srdce do těla a zpět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73790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plicní oběh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Odkysličená krev z těla jde do PS	</a:t>
            </a:r>
            <a:r>
              <a:rPr lang="cs-CZ" dirty="0" smtClean="0"/>
              <a:t>PK, z PK   </a:t>
            </a:r>
            <a:r>
              <a:rPr lang="cs-CZ" dirty="0" smtClean="0"/>
              <a:t>jde plicní tepnou do plic. V plicích dojde k </a:t>
            </a:r>
            <a:r>
              <a:rPr lang="cs-CZ" dirty="0" smtClean="0"/>
              <a:t>okysličení.</a:t>
            </a:r>
            <a:endParaRPr lang="cs-CZ" dirty="0" smtClean="0"/>
          </a:p>
          <a:p>
            <a:r>
              <a:rPr lang="cs-CZ" dirty="0" smtClean="0"/>
              <a:t>Okysličená krev z plic se vrací plicními žílami do </a:t>
            </a:r>
          </a:p>
          <a:p>
            <a:pPr marL="109728" indent="0">
              <a:buNone/>
            </a:pPr>
            <a:r>
              <a:rPr lang="cs-CZ" dirty="0" smtClean="0"/>
              <a:t>srdce do  LS</a:t>
            </a:r>
            <a:endParaRPr lang="cs-CZ" dirty="0"/>
          </a:p>
        </p:txBody>
      </p:sp>
      <p:pic>
        <p:nvPicPr>
          <p:cNvPr id="2050" name="Picture 2" descr="Soubor:Illu pulmonary circui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01008"/>
            <a:ext cx="5688632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6156176" y="1844824"/>
            <a:ext cx="720080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44751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tělní oběh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Okysličená krev z plic jde z LS 	LK pod tlakem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jde </a:t>
            </a:r>
            <a:r>
              <a:rPr lang="cs-CZ" dirty="0" smtClean="0"/>
              <a:t>do aorty a do celého těla se rozvětví a odvede </a:t>
            </a:r>
          </a:p>
          <a:p>
            <a:pPr marL="109728" indent="0">
              <a:buNone/>
            </a:pPr>
            <a:r>
              <a:rPr lang="cs-CZ" dirty="0" smtClean="0"/>
              <a:t>kyslík do konečných tkání a buněk (vlásečnice)</a:t>
            </a:r>
          </a:p>
          <a:p>
            <a:r>
              <a:rPr lang="cs-CZ" dirty="0" smtClean="0"/>
              <a:t>Odkysličená krev se vrací žílami a dolní a horní </a:t>
            </a:r>
          </a:p>
          <a:p>
            <a:pPr marL="109728" indent="0">
              <a:buNone/>
            </a:pPr>
            <a:r>
              <a:rPr lang="cs-CZ" dirty="0" smtClean="0"/>
              <a:t>dutou žílou do pravé síně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580112" y="1844824"/>
            <a:ext cx="43204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80876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875" t="5680" r="46815" b="41858"/>
          <a:stretch/>
        </p:blipFill>
        <p:spPr bwMode="auto">
          <a:xfrm rot="10800000">
            <a:off x="467544" y="116632"/>
            <a:ext cx="7992888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055585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124744"/>
            <a:ext cx="85689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Tělní oběh: </a:t>
            </a:r>
            <a:r>
              <a:rPr lang="cs-CZ" dirty="0"/>
              <a:t>DROZDOVÁ, Eva, Lenka KLINKOVSKÁ a Pavel LÍZAL. </a:t>
            </a:r>
            <a:r>
              <a:rPr lang="cs-CZ" i="1" dirty="0"/>
              <a:t>Přírodopis</a:t>
            </a:r>
            <a:r>
              <a:rPr lang="cs-CZ" dirty="0"/>
              <a:t>: </a:t>
            </a:r>
            <a:r>
              <a:rPr lang="cs-CZ" i="1" dirty="0"/>
              <a:t>Biologie člověka učebnice</a:t>
            </a:r>
            <a:r>
              <a:rPr lang="cs-CZ" dirty="0"/>
              <a:t>. Brno: Nová škola, s.r.o., 2009. ISBN 80-7289-111-1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Plicní oběh: </a:t>
            </a:r>
            <a:r>
              <a:rPr lang="cs-CZ" dirty="0"/>
              <a:t>Plicní oběh.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17.5.2006 [cit. 2011-11-29].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cs.wikipedia.org/wiki/Soubor:Illu_pulmonary_circuit.jpg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648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40</TotalTime>
  <Words>126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Silk</vt:lpstr>
      <vt:lpstr>Snímek 1</vt:lpstr>
      <vt:lpstr>Anotace</vt:lpstr>
      <vt:lpstr>Tělní oběh</vt:lpstr>
      <vt:lpstr>Malý plicní oběh </vt:lpstr>
      <vt:lpstr>Velký tělní oběh</vt:lpstr>
      <vt:lpstr>Snímek 6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Schejbalová Kateřina</dc:creator>
  <cp:lastModifiedBy>expert</cp:lastModifiedBy>
  <cp:revision>8</cp:revision>
  <dcterms:created xsi:type="dcterms:W3CDTF">2011-12-05T14:38:05Z</dcterms:created>
  <dcterms:modified xsi:type="dcterms:W3CDTF">2012-03-04T20:51:25Z</dcterms:modified>
</cp:coreProperties>
</file>