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4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NÁZEV:VY_32_INOVACE_3.2.1.1.J10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Mízní systém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9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2A01FD3-A02C-4734-BFB4-82CFC029C0BA}" type="presOf" srcId="{B651F6E3-6281-48DB-9319-2AEAFDAE7572}" destId="{6BB5E863-4638-4E1D-BFDE-399D028AC4ED}" srcOrd="1" destOrd="0" presId="urn:microsoft.com/office/officeart/2005/8/layout/target3"/>
    <dgm:cxn modelId="{886429B4-1FB8-41F9-A414-7CBBE42FBBC2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C2B62FD-1F2C-4ABC-9650-1B8C4FCC6776}" type="presOf" srcId="{D1B46980-6531-4606-95E6-44980827E919}" destId="{6140AFEC-043D-4C43-A2F9-D0F5331DF3A3}" srcOrd="0" destOrd="0" presId="urn:microsoft.com/office/officeart/2005/8/layout/target3"/>
    <dgm:cxn modelId="{5E2C666D-9B63-41FF-AE2E-C8C945FC031F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E35391A-5993-4B25-8B6C-2367C71FB3CE}" type="presOf" srcId="{B651F6E3-6281-48DB-9319-2AEAFDAE7572}" destId="{619D679B-A015-4ECF-8348-D1034C574F40}" srcOrd="0" destOrd="0" presId="urn:microsoft.com/office/officeart/2005/8/layout/target3"/>
    <dgm:cxn modelId="{0CF969BF-A82A-40F7-A918-092ABC0BCAA1}" type="presOf" srcId="{D1B46980-6531-4606-95E6-44980827E919}" destId="{2BE915AB-18AA-4053-B92C-3BFC9ED204BB}" srcOrd="1" destOrd="0" presId="urn:microsoft.com/office/officeart/2005/8/layout/target3"/>
    <dgm:cxn modelId="{01553E4A-0D20-4EA9-B44C-E8F1622C27FD}" type="presOf" srcId="{D8197B8C-B260-4A16-BDF4-0947B075E274}" destId="{25B08C86-7E15-44DC-BE7F-FFB55DD49D12}" srcOrd="0" destOrd="0" presId="urn:microsoft.com/office/officeart/2005/8/layout/target3"/>
    <dgm:cxn modelId="{EA43AF00-701E-4DE9-9716-3A701EA96588}" type="presOf" srcId="{D8197B8C-B260-4A16-BDF4-0947B075E274}" destId="{5A5FFA88-C948-4069-8E93-59FA12366E83}" srcOrd="1" destOrd="0" presId="urn:microsoft.com/office/officeart/2005/8/layout/target3"/>
    <dgm:cxn modelId="{6EF0FD45-5AED-4A2A-8494-FB7E5B4CEBEF}" type="presOf" srcId="{D1D4F407-5343-4D3F-B5B9-D407B03CAEB4}" destId="{D005CE8C-CC26-4C3E-AC11-E15060ECD759}" srcOrd="0" destOrd="0" presId="urn:microsoft.com/office/officeart/2005/8/layout/target3"/>
    <dgm:cxn modelId="{D25F045C-B22A-44C7-A400-42DF153B741F}" type="presOf" srcId="{4C35D32F-0EAB-4CD7-82EE-45574DC2A586}" destId="{8BEBB6EC-1DAA-4CAC-8A25-BC0FCBD5DBD5}" srcOrd="0" destOrd="0" presId="urn:microsoft.com/office/officeart/2005/8/layout/target3"/>
    <dgm:cxn modelId="{993371A0-060B-4BA6-9903-4D9B0B25533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8D3E0B8-C072-49FC-B594-4B1AB73CFE31}" type="presParOf" srcId="{333A1088-737F-45CB-B68E-254E46348037}" destId="{F5ABB229-8D3B-4694-996A-96F23CF14429}" srcOrd="0" destOrd="0" presId="urn:microsoft.com/office/officeart/2005/8/layout/target3"/>
    <dgm:cxn modelId="{47BE9DB2-7DEA-4037-8450-61FAA1B2F2AD}" type="presParOf" srcId="{333A1088-737F-45CB-B68E-254E46348037}" destId="{F41139FD-01EE-4571-8B17-4FB00FC51163}" srcOrd="1" destOrd="0" presId="urn:microsoft.com/office/officeart/2005/8/layout/target3"/>
    <dgm:cxn modelId="{8AD06A72-8CC4-4D3F-924F-D307C6890C06}" type="presParOf" srcId="{333A1088-737F-45CB-B68E-254E46348037}" destId="{D005CE8C-CC26-4C3E-AC11-E15060ECD759}" srcOrd="2" destOrd="0" presId="urn:microsoft.com/office/officeart/2005/8/layout/target3"/>
    <dgm:cxn modelId="{972F93A4-C094-425D-8866-A73C536AE9B1}" type="presParOf" srcId="{333A1088-737F-45CB-B68E-254E46348037}" destId="{2C702D82-9B77-49B7-9568-BB8EB47C3372}" srcOrd="3" destOrd="0" presId="urn:microsoft.com/office/officeart/2005/8/layout/target3"/>
    <dgm:cxn modelId="{D478707B-8EEF-4115-83F5-1137A32D8CB4}" type="presParOf" srcId="{333A1088-737F-45CB-B68E-254E46348037}" destId="{A52A0455-90FF-4808-ABD0-F02540D31D5A}" srcOrd="4" destOrd="0" presId="urn:microsoft.com/office/officeart/2005/8/layout/target3"/>
    <dgm:cxn modelId="{4600B9D0-30C6-4771-9EC0-F795713CE999}" type="presParOf" srcId="{333A1088-737F-45CB-B68E-254E46348037}" destId="{6140AFEC-043D-4C43-A2F9-D0F5331DF3A3}" srcOrd="5" destOrd="0" presId="urn:microsoft.com/office/officeart/2005/8/layout/target3"/>
    <dgm:cxn modelId="{62190058-B79E-4938-A163-2E55365C08FC}" type="presParOf" srcId="{333A1088-737F-45CB-B68E-254E46348037}" destId="{9358AC05-5D7D-4327-9F80-1AD486AEA664}" srcOrd="6" destOrd="0" presId="urn:microsoft.com/office/officeart/2005/8/layout/target3"/>
    <dgm:cxn modelId="{D43A4C71-FA98-4F80-8F39-AE85C35063C7}" type="presParOf" srcId="{333A1088-737F-45CB-B68E-254E46348037}" destId="{313FC574-E1CD-4FB4-B054-0B805CE0447D}" srcOrd="7" destOrd="0" presId="urn:microsoft.com/office/officeart/2005/8/layout/target3"/>
    <dgm:cxn modelId="{95E32060-10AD-476A-AFC6-6E9040F241CC}" type="presParOf" srcId="{333A1088-737F-45CB-B68E-254E46348037}" destId="{619D679B-A015-4ECF-8348-D1034C574F40}" srcOrd="8" destOrd="0" presId="urn:microsoft.com/office/officeart/2005/8/layout/target3"/>
    <dgm:cxn modelId="{0053F180-235B-41E6-8D29-65C6BAF88378}" type="presParOf" srcId="{333A1088-737F-45CB-B68E-254E46348037}" destId="{322283A8-4A27-4CDA-BAE3-F381106A9174}" srcOrd="9" destOrd="0" presId="urn:microsoft.com/office/officeart/2005/8/layout/target3"/>
    <dgm:cxn modelId="{E9C10826-828A-4DAE-AE2C-43C4DCADF8E3}" type="presParOf" srcId="{333A1088-737F-45CB-B68E-254E46348037}" destId="{FFC9F71D-1B4F-4AD9-A4A6-86ADEFC8AF5C}" srcOrd="10" destOrd="0" presId="urn:microsoft.com/office/officeart/2005/8/layout/target3"/>
    <dgm:cxn modelId="{F6F0C389-3242-4115-BF13-39DD181CC72C}" type="presParOf" srcId="{333A1088-737F-45CB-B68E-254E46348037}" destId="{25B08C86-7E15-44DC-BE7F-FFB55DD49D12}" srcOrd="11" destOrd="0" presId="urn:microsoft.com/office/officeart/2005/8/layout/target3"/>
    <dgm:cxn modelId="{436CE80A-EACA-4501-B40B-DB83704EC32D}" type="presParOf" srcId="{333A1088-737F-45CB-B68E-254E46348037}" destId="{76644BE8-9D7C-4C09-B250-3D10AF48CBB7}" srcOrd="12" destOrd="0" presId="urn:microsoft.com/office/officeart/2005/8/layout/target3"/>
    <dgm:cxn modelId="{812F3A1A-8A4E-4F74-A110-CBC063E7020F}" type="presParOf" srcId="{333A1088-737F-45CB-B68E-254E46348037}" destId="{EE85B701-7295-41C0-BA7A-34D3756A2AE6}" srcOrd="13" destOrd="0" presId="urn:microsoft.com/office/officeart/2005/8/layout/target3"/>
    <dgm:cxn modelId="{61AD69F8-8D5D-49F8-ACE5-CC245EAF19B6}" type="presParOf" srcId="{333A1088-737F-45CB-B68E-254E46348037}" destId="{8BEBB6EC-1DAA-4CAC-8A25-BC0FCBD5DBD5}" srcOrd="14" destOrd="0" presId="urn:microsoft.com/office/officeart/2005/8/layout/target3"/>
    <dgm:cxn modelId="{8DA789A4-897F-42C4-BF7F-C323DD0FA63D}" type="presParOf" srcId="{333A1088-737F-45CB-B68E-254E46348037}" destId="{AED2198E-93D5-4001-81B4-73124B309672}" srcOrd="15" destOrd="0" presId="urn:microsoft.com/office/officeart/2005/8/layout/target3"/>
    <dgm:cxn modelId="{E227AC8E-D7C8-4BE7-9D8F-3CDA5DF7ACE7}" type="presParOf" srcId="{333A1088-737F-45CB-B68E-254E46348037}" destId="{2BE915AB-18AA-4053-B92C-3BFC9ED204BB}" srcOrd="16" destOrd="0" presId="urn:microsoft.com/office/officeart/2005/8/layout/target3"/>
    <dgm:cxn modelId="{4493AB0D-2A6F-4EDB-B137-C41AD200620B}" type="presParOf" srcId="{333A1088-737F-45CB-B68E-254E46348037}" destId="{6BB5E863-4638-4E1D-BFDE-399D028AC4ED}" srcOrd="17" destOrd="0" presId="urn:microsoft.com/office/officeart/2005/8/layout/target3"/>
    <dgm:cxn modelId="{F90D0C7A-88C2-497C-8150-DB277CB58BF4}" type="presParOf" srcId="{333A1088-737F-45CB-B68E-254E46348037}" destId="{5A5FFA88-C948-4069-8E93-59FA12366E83}" srcOrd="18" destOrd="0" presId="urn:microsoft.com/office/officeart/2005/8/layout/target3"/>
    <dgm:cxn modelId="{A63758C5-13C2-4312-A8BB-06F538190B2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Strančice, okres Praha - východ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NÁZEV:VY_32_INOVACE_3.2.1.1.J10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Mízní systém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FB3FE55-E243-4AD9-A3F9-03D16557AD49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BADE402-7101-4BF7-9E9F-8B5B54B07EC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6841144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2657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Mgr. Kateřina Schejbalová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648214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seznamují s učivem mízního systému</a:t>
            </a:r>
          </a:p>
          <a:p>
            <a:r>
              <a:rPr lang="cs-CZ" dirty="0" smtClean="0"/>
              <a:t>Mízní systém je přirovnáván k odvodnému kanalizačnímu systému pro lepší porozumění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52003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MÍZNÍ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/>
              <a:t>Lymfatický (mízní) systém</a:t>
            </a:r>
            <a:r>
              <a:rPr lang="cs-CZ" dirty="0"/>
              <a:t> </a:t>
            </a:r>
          </a:p>
          <a:p>
            <a:r>
              <a:rPr lang="cs-CZ" dirty="0"/>
              <a:t>     je společně s imunitním hlavním detoxikačním systémem. Je přítomen ve všech částech našeho organismu. Zjednodušeně si jej můžeme představit jako kanalizaci těla s uzlinami, které mají funkci filtrů. Lymfa omývá prakticky každou buňku těla a kromě funkce odvodného systému pro </a:t>
            </a:r>
            <a:r>
              <a:rPr lang="cs-CZ" dirty="0" smtClean="0"/>
              <a:t>toxiny=škodliviny, </a:t>
            </a:r>
            <a:r>
              <a:rPr lang="cs-CZ" dirty="0"/>
              <a:t>slouží také jako přívod živin pro buňky. Za den se v organismu vytvoří 2 – 3 litry mízy (lymfy).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93597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př 8\mízní systém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071" r="35538" b="30892"/>
          <a:stretch/>
        </p:blipFill>
        <p:spPr bwMode="auto">
          <a:xfrm>
            <a:off x="899592" y="0"/>
            <a:ext cx="6768752" cy="602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38132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Obrázek č.1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26888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784976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… Všechny lymfatické cévy jsou přerušeny lymfatickými uzlinami, kterých je v těle několik desítek. Jsou to různě velké útvary – filtry, kde jsou nepřátelé zachycováni. Přefiltrovaná čistá lymfa pak odtéká mízními cévami z uzlin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sz="3600" b="1" dirty="0" smtClean="0"/>
              <a:t>Uzliny </a:t>
            </a:r>
            <a:r>
              <a:rPr lang="cs-CZ" b="1" dirty="0"/>
              <a:t>jsou zásadní pro čistící schopnost těla, </a:t>
            </a:r>
            <a:r>
              <a:rPr lang="cs-CZ" dirty="0"/>
              <a:t>protože vždy uzavírají určitý region – krk, hlavu, nohy. Dělí se na povrchové a hluboké. Celá tkáň je do hloubky kanalizována, např. v břiše jsou uzliny kolem každého orgánu.</a:t>
            </a:r>
          </a:p>
          <a:p>
            <a:r>
              <a:rPr lang="cs-CZ" dirty="0"/>
              <a:t>Regionální uzliny se nachází:</a:t>
            </a:r>
          </a:p>
          <a:p>
            <a:r>
              <a:rPr lang="cs-CZ" dirty="0"/>
              <a:t>1) pod krkem (hlava, krk)</a:t>
            </a:r>
          </a:p>
          <a:p>
            <a:r>
              <a:rPr lang="cs-CZ" dirty="0"/>
              <a:t>2) pod paží (horní končetiny, hrudní stěna)</a:t>
            </a:r>
          </a:p>
          <a:p>
            <a:r>
              <a:rPr lang="cs-CZ" dirty="0"/>
              <a:t>3) třísla (nohy)</a:t>
            </a:r>
          </a:p>
          <a:p>
            <a:r>
              <a:rPr lang="cs-CZ" dirty="0"/>
              <a:t>4) v orgánech – v místech vstupu cév a nervů.</a:t>
            </a:r>
          </a:p>
          <a:p>
            <a:r>
              <a:rPr lang="cs-CZ" sz="3600" dirty="0" smtClean="0"/>
              <a:t>Důležitý orgán lymf. systému: slezina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72726"/>
            <a:ext cx="3456384" cy="241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2200" y="191683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7563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Brzlík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Brzlík, žláza s vnitřní sekrecí, je u dětí dosti veliká, ale po pubertě se zvolna zmenšuje. Brzlík u pětitýdenního chlapečka váží asi 30 - 37 gramů, dospělí mají jen zlomek velikosti dětské žlázy (asi 12g).</a:t>
            </a:r>
          </a:p>
          <a:p>
            <a:pPr marL="0" indent="0">
              <a:buNone/>
            </a:pPr>
            <a:r>
              <a:rPr lang="cs-CZ" dirty="0"/>
              <a:t>Brzlík má mimo jiné hlavní </a:t>
            </a:r>
            <a:r>
              <a:rPr lang="cs-CZ" b="1" dirty="0"/>
              <a:t>význam pro správné fungování imunitního </a:t>
            </a:r>
            <a:r>
              <a:rPr lang="cs-CZ" b="1" dirty="0" smtClean="0"/>
              <a:t>systému</a:t>
            </a:r>
            <a:r>
              <a:rPr lang="cs-CZ" dirty="0" smtClean="0"/>
              <a:t> (T – lymfocyty=bílé krvinky)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1630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8712968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sz="1400" dirty="0" smtClean="0"/>
              <a:t>Obrázek č.1 </a:t>
            </a:r>
            <a:r>
              <a:rPr lang="cs-CZ" sz="1400" dirty="0"/>
              <a:t>FRONĚK, Jiří. </a:t>
            </a:r>
            <a:r>
              <a:rPr lang="cs-CZ" sz="1400" i="1" dirty="0"/>
              <a:t>Lidské tělo</a:t>
            </a:r>
            <a:r>
              <a:rPr lang="cs-CZ" sz="1400" dirty="0"/>
              <a:t>: </a:t>
            </a:r>
            <a:r>
              <a:rPr lang="cs-CZ" sz="1400" i="1" dirty="0"/>
              <a:t>Poznávejme sami sebe</a:t>
            </a:r>
            <a:r>
              <a:rPr lang="cs-CZ" sz="1400" dirty="0"/>
              <a:t>. Inka </a:t>
            </a:r>
            <a:r>
              <a:rPr lang="cs-CZ" sz="1400" dirty="0" err="1"/>
              <a:t>Delévová</a:t>
            </a:r>
            <a:r>
              <a:rPr lang="cs-CZ" sz="1400" dirty="0"/>
              <a:t>. Jaroslava Bukáčová, Vlasta </a:t>
            </a:r>
            <a:r>
              <a:rPr lang="cs-CZ" sz="1400" dirty="0" err="1"/>
              <a:t>Blumentrittová</a:t>
            </a:r>
            <a:r>
              <a:rPr lang="cs-CZ" sz="1400" dirty="0"/>
              <a:t>. Praha: </a:t>
            </a:r>
            <a:r>
              <a:rPr lang="cs-CZ" sz="1400" dirty="0" err="1"/>
              <a:t>Blug</a:t>
            </a:r>
            <a:r>
              <a:rPr lang="cs-CZ" sz="1400" dirty="0"/>
              <a:t>, 2004. 110-97-6. ISBN 80-85635-97-6</a:t>
            </a:r>
            <a:r>
              <a:rPr lang="cs-CZ" sz="1400" dirty="0" smtClean="0"/>
              <a:t>.</a:t>
            </a:r>
          </a:p>
          <a:p>
            <a:endParaRPr lang="cs-CZ" sz="1400" smtClean="0"/>
          </a:p>
          <a:p>
            <a:r>
              <a:rPr lang="cs-CZ" sz="1400" smtClean="0"/>
              <a:t>Obrázek </a:t>
            </a:r>
            <a:r>
              <a:rPr lang="cs-CZ" sz="1400" dirty="0" smtClean="0"/>
              <a:t>č. 2 </a:t>
            </a:r>
            <a:r>
              <a:rPr lang="cs-CZ" sz="1400" dirty="0"/>
              <a:t>Mízní uzlina. In: </a:t>
            </a:r>
            <a:r>
              <a:rPr lang="cs-CZ" sz="1400" i="1" dirty="0" err="1"/>
              <a:t>Wikipedia</a:t>
            </a:r>
            <a:r>
              <a:rPr lang="cs-CZ" sz="1400" dirty="0"/>
              <a:t>: 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 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2001-, 14.6.2006 [cit. </a:t>
            </a:r>
            <a:r>
              <a:rPr lang="cs-CZ" sz="1400" dirty="0" smtClean="0"/>
              <a:t>2011-09-10]. </a:t>
            </a:r>
            <a:r>
              <a:rPr lang="cs-CZ" sz="1400" dirty="0"/>
              <a:t>Dostupné z: http://cs.wikipedia.org/wiki/Soubor:Illu_lymph_node_structure.png</a:t>
            </a:r>
          </a:p>
          <a:p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99794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88</TotalTime>
  <Words>130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Prezentace aplikace PowerPoint</vt:lpstr>
      <vt:lpstr>Anotace</vt:lpstr>
      <vt:lpstr>MÍZNÍ SYSTÉM</vt:lpstr>
      <vt:lpstr>Prezentace aplikace PowerPoint</vt:lpstr>
      <vt:lpstr>Prezentace aplikace PowerPoint</vt:lpstr>
      <vt:lpstr>Brzlík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0CGZ</dc:creator>
  <cp:lastModifiedBy>0CGZ</cp:lastModifiedBy>
  <cp:revision>9</cp:revision>
  <dcterms:created xsi:type="dcterms:W3CDTF">2011-12-07T20:36:40Z</dcterms:created>
  <dcterms:modified xsi:type="dcterms:W3CDTF">2012-03-04T08:44:24Z</dcterms:modified>
</cp:coreProperties>
</file>