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5" r:id="rId8"/>
    <p:sldId id="268" r:id="rId9"/>
    <p:sldId id="269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0592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823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6572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906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40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8194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6941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4796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2743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827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85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04131-730E-4696-B229-DB5DBC7F870A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DD707-9DD9-4E8A-99E8-62A05CE7E0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9001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53260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se seznamují s novým tématem z biologie člověka: Dýchací soustavou</a:t>
            </a:r>
          </a:p>
          <a:p>
            <a:r>
              <a:rPr lang="cs-CZ" dirty="0" smtClean="0"/>
              <a:t>Nejprve diskuzí dojdou a následně zjistí funkci a význam dýchací soustavy</a:t>
            </a:r>
          </a:p>
          <a:p>
            <a:r>
              <a:rPr lang="cs-CZ" dirty="0" smtClean="0"/>
              <a:t>Seznamují se s jednotlivými oddíly dýchací </a:t>
            </a:r>
            <a:r>
              <a:rPr lang="cs-CZ" dirty="0" smtClean="0"/>
              <a:t>soustavy.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0194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DÝCHACÍ SOUSTAVA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6000" b="1" dirty="0" smtClean="0"/>
              <a:t>FUNKCE:</a:t>
            </a:r>
          </a:p>
          <a:p>
            <a:pPr marL="0" indent="0">
              <a:buNone/>
            </a:pPr>
            <a:r>
              <a:rPr lang="cs-CZ" sz="6000" dirty="0" smtClean="0"/>
              <a:t>Příjem kyslíku a výdej oxidu uhličitého</a:t>
            </a:r>
          </a:p>
          <a:p>
            <a:pPr marL="0" indent="0">
              <a:buNone/>
            </a:pPr>
            <a:r>
              <a:rPr lang="cs-CZ" sz="6000" dirty="0"/>
              <a:t>Dýchací soustava se skládá z </a:t>
            </a:r>
            <a:r>
              <a:rPr lang="cs-CZ" sz="6000" dirty="0" err="1"/>
              <a:t>dých</a:t>
            </a:r>
            <a:r>
              <a:rPr lang="cs-CZ" sz="6000" dirty="0" smtClean="0"/>
              <a:t>. cest </a:t>
            </a:r>
            <a:r>
              <a:rPr lang="cs-CZ" sz="6000" dirty="0"/>
              <a:t>a plic</a:t>
            </a:r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54823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př 8\dýchací soustav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66" r="3256" b="36526"/>
          <a:stretch/>
        </p:blipFill>
        <p:spPr bwMode="auto">
          <a:xfrm>
            <a:off x="1331641" y="141668"/>
            <a:ext cx="6840760" cy="595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7927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př 8\horní cesty dýchací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4" t="3944" r="2252" b="53052"/>
          <a:stretch/>
        </p:blipFill>
        <p:spPr bwMode="auto">
          <a:xfrm>
            <a:off x="107505" y="2060848"/>
            <a:ext cx="5236438" cy="398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8716" y="332656"/>
            <a:ext cx="777686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Dýchací </a:t>
            </a:r>
            <a:r>
              <a:rPr lang="cs-CZ" sz="3200" b="1" dirty="0"/>
              <a:t>cesty:</a:t>
            </a:r>
          </a:p>
          <a:p>
            <a:r>
              <a:rPr lang="cs-CZ" sz="3200" b="1" u="sng" dirty="0"/>
              <a:t>Horní dýchací cesty: </a:t>
            </a:r>
            <a:r>
              <a:rPr lang="cs-CZ" sz="3200" dirty="0"/>
              <a:t>dut. </a:t>
            </a:r>
            <a:r>
              <a:rPr lang="cs-CZ" sz="3200" dirty="0" smtClean="0"/>
              <a:t>nosní (</a:t>
            </a:r>
            <a:r>
              <a:rPr lang="cs-CZ" sz="3200" dirty="0"/>
              <a:t>čichové buňky), </a:t>
            </a:r>
            <a:r>
              <a:rPr lang="cs-CZ" sz="3200" dirty="0" smtClean="0"/>
              <a:t>nosohltan, </a:t>
            </a:r>
            <a:r>
              <a:rPr lang="cs-CZ" sz="3200" dirty="0"/>
              <a:t>část hltanu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5" y="2030128"/>
            <a:ext cx="3096344" cy="337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52593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1"/>
            <a:ext cx="8229600" cy="2160241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Dolní cesty dýchací</a:t>
            </a:r>
            <a:r>
              <a:rPr lang="cs-CZ" dirty="0" smtClean="0"/>
              <a:t>: hrtan, průdušnice, průdušky, průdušinky</a:t>
            </a:r>
          </a:p>
          <a:p>
            <a:r>
              <a:rPr lang="cs-CZ" dirty="0" smtClean="0"/>
              <a:t>Příklopka </a:t>
            </a:r>
            <a:r>
              <a:rPr lang="cs-CZ" dirty="0" smtClean="0"/>
              <a:t>hrtanová - </a:t>
            </a:r>
            <a:r>
              <a:rPr lang="cs-CZ" dirty="0" smtClean="0"/>
              <a:t>při polykání se uzavírá</a:t>
            </a:r>
          </a:p>
          <a:p>
            <a:r>
              <a:rPr lang="cs-CZ" dirty="0" smtClean="0"/>
              <a:t>V hrtanu hlasové ústrojí</a:t>
            </a:r>
            <a:endParaRPr lang="cs-CZ" dirty="0"/>
          </a:p>
        </p:txBody>
      </p:sp>
      <p:pic>
        <p:nvPicPr>
          <p:cNvPr id="3074" name="Picture 2" descr="D:\př 8\dolní cesty dýchací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569" r="55682" b="47793"/>
          <a:stretch/>
        </p:blipFill>
        <p:spPr bwMode="auto">
          <a:xfrm>
            <a:off x="0" y="2060848"/>
            <a:ext cx="4752528" cy="427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68960"/>
            <a:ext cx="3455987" cy="297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63016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2800" dirty="0" smtClean="0"/>
              <a:t>jsou </a:t>
            </a:r>
            <a:r>
              <a:rPr lang="cs-CZ" sz="2800" dirty="0"/>
              <a:t>párový </a:t>
            </a:r>
            <a:r>
              <a:rPr lang="cs-CZ" sz="2800" dirty="0" smtClean="0"/>
              <a:t>orgán v </a:t>
            </a:r>
            <a:r>
              <a:rPr lang="cs-CZ" sz="2800" dirty="0"/>
              <a:t>dutině hrudní,</a:t>
            </a:r>
          </a:p>
          <a:p>
            <a:pPr>
              <a:defRPr/>
            </a:pPr>
            <a:r>
              <a:rPr lang="cs-CZ" sz="2800" dirty="0"/>
              <a:t> </a:t>
            </a:r>
            <a:r>
              <a:rPr lang="cs-CZ" sz="2800" dirty="0" smtClean="0"/>
              <a:t>rozděleny na </a:t>
            </a:r>
            <a:r>
              <a:rPr lang="cs-CZ" sz="2800" dirty="0"/>
              <a:t>pravou a levou </a:t>
            </a:r>
            <a:r>
              <a:rPr lang="cs-CZ" sz="2800" dirty="0" smtClean="0"/>
              <a:t>plíci,</a:t>
            </a:r>
            <a:endParaRPr lang="cs-CZ" sz="2800" dirty="0"/>
          </a:p>
          <a:p>
            <a:pPr>
              <a:defRPr/>
            </a:pPr>
            <a:r>
              <a:rPr lang="cs-CZ" sz="2800" dirty="0"/>
              <a:t>levá plíce je menší, tvořena dvěma laloky, pravá je větší, tvořena třemi laloky,</a:t>
            </a:r>
          </a:p>
          <a:p>
            <a:pPr>
              <a:defRPr/>
            </a:pPr>
            <a:r>
              <a:rPr lang="cs-CZ" sz="2800" dirty="0"/>
              <a:t>povrch plic kryje vazivová blána – </a:t>
            </a:r>
            <a:r>
              <a:rPr lang="cs-CZ" sz="2800" dirty="0" smtClean="0"/>
              <a:t> </a:t>
            </a:r>
            <a:r>
              <a:rPr lang="cs-CZ" sz="2800" b="1" dirty="0" smtClean="0"/>
              <a:t>poplicnice</a:t>
            </a:r>
            <a:r>
              <a:rPr lang="cs-CZ" sz="2800" dirty="0" smtClean="0"/>
              <a:t> </a:t>
            </a:r>
            <a:r>
              <a:rPr lang="cs-CZ" sz="2800" dirty="0" smtClean="0"/>
              <a:t>mezi </a:t>
            </a:r>
            <a:r>
              <a:rPr lang="cs-CZ" sz="2800" dirty="0"/>
              <a:t>oběma blánami je </a:t>
            </a:r>
            <a:r>
              <a:rPr lang="cs-CZ" sz="2800" b="1" dirty="0"/>
              <a:t>štěrbina pohrudniční</a:t>
            </a:r>
            <a:r>
              <a:rPr lang="cs-CZ" sz="2800" dirty="0"/>
              <a:t>, vyplněná vazkou tekutinou, umožňující klouzání blan při dýchání,</a:t>
            </a:r>
          </a:p>
          <a:p>
            <a:pPr>
              <a:defRPr/>
            </a:pPr>
            <a:r>
              <a:rPr lang="cs-CZ" sz="2800" dirty="0" smtClean="0"/>
              <a:t>stěna </a:t>
            </a:r>
            <a:r>
              <a:rPr lang="cs-CZ" sz="2800" dirty="0"/>
              <a:t>sklípků je tvořena jednovrstevným epitelem, ve stěnách sklípků probíhá výměna </a:t>
            </a:r>
            <a:r>
              <a:rPr lang="cs-CZ" sz="2800" dirty="0" smtClean="0"/>
              <a:t>plynů O2 – CO2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688" y="116632"/>
            <a:ext cx="2620963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87803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D:\př 8\dolní cesty dýchací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901" t="3380" b="34460"/>
          <a:stretch/>
        </p:blipFill>
        <p:spPr bwMode="auto">
          <a:xfrm>
            <a:off x="1403648" y="0"/>
            <a:ext cx="60323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2450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03244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natomické,anatomie,artikulace,biologické,biologie,Fotolia,hrudní koše,kosterní,kosti,kostry,lékařské,lidé,lidské bytosti,medicína,orgány,osteoporóza,plíce,radiografie,trojrozměrné,věda,zdraví,zdravotní péče,žeb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648"/>
            <a:ext cx="367240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36370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249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</a:t>
            </a:r>
          </a:p>
          <a:p>
            <a:r>
              <a:rPr lang="cs-CZ" dirty="0" smtClean="0"/>
              <a:t>Všechny obrázky byly použity z kartografického </a:t>
            </a:r>
            <a:r>
              <a:rPr lang="cs-CZ" dirty="0" err="1" smtClean="0"/>
              <a:t>dokumentu:</a:t>
            </a:r>
            <a:r>
              <a:rPr lang="cs-CZ" dirty="0" err="1"/>
              <a:t>FRONĚK</a:t>
            </a:r>
            <a:r>
              <a:rPr lang="cs-CZ" dirty="0"/>
              <a:t>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Obrázky plic (strana č.9) z Otevřené galerie </a:t>
            </a:r>
            <a:r>
              <a:rPr lang="cs-CZ" dirty="0">
                <a:hlinkClick r:id="rId2"/>
              </a:rPr>
              <a:t>http://office.microsoft.com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39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176</Words>
  <Application>Microsoft Office PowerPoint</Application>
  <PresentationFormat>Předvádění na obrazovce (4:3)</PresentationFormat>
  <Paragraphs>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DÝCHACÍ SOUSTAVA</vt:lpstr>
      <vt:lpstr>Snímek 4</vt:lpstr>
      <vt:lpstr>Snímek 5</vt:lpstr>
      <vt:lpstr>Snímek 6</vt:lpstr>
      <vt:lpstr>PLÍCE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13</cp:revision>
  <dcterms:created xsi:type="dcterms:W3CDTF">2011-12-12T19:34:03Z</dcterms:created>
  <dcterms:modified xsi:type="dcterms:W3CDTF">2012-03-04T20:28:24Z</dcterms:modified>
</cp:coreProperties>
</file>